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handoutMasterIdLst>
    <p:handoutMasterId r:id="rId72"/>
  </p:handoutMasterIdLst>
  <p:sldIdLst>
    <p:sldId id="326" r:id="rId2"/>
    <p:sldId id="257" r:id="rId3"/>
    <p:sldId id="258" r:id="rId4"/>
    <p:sldId id="259" r:id="rId5"/>
    <p:sldId id="262"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98" r:id="rId30"/>
    <p:sldId id="285" r:id="rId31"/>
    <p:sldId id="287" r:id="rId32"/>
    <p:sldId id="288" r:id="rId33"/>
    <p:sldId id="289" r:id="rId34"/>
    <p:sldId id="290" r:id="rId35"/>
    <p:sldId id="291" r:id="rId36"/>
    <p:sldId id="328" r:id="rId37"/>
    <p:sldId id="292" r:id="rId38"/>
    <p:sldId id="293" r:id="rId39"/>
    <p:sldId id="295" r:id="rId40"/>
    <p:sldId id="294" r:id="rId41"/>
    <p:sldId id="286" r:id="rId42"/>
    <p:sldId id="297" r:id="rId43"/>
    <p:sldId id="296" r:id="rId44"/>
    <p:sldId id="299" r:id="rId45"/>
    <p:sldId id="300" r:id="rId46"/>
    <p:sldId id="301" r:id="rId47"/>
    <p:sldId id="302" r:id="rId48"/>
    <p:sldId id="307" r:id="rId49"/>
    <p:sldId id="303" r:id="rId50"/>
    <p:sldId id="304" r:id="rId51"/>
    <p:sldId id="305" r:id="rId52"/>
    <p:sldId id="306" r:id="rId53"/>
    <p:sldId id="308" r:id="rId54"/>
    <p:sldId id="309" r:id="rId55"/>
    <p:sldId id="310" r:id="rId56"/>
    <p:sldId id="311" r:id="rId57"/>
    <p:sldId id="314" r:id="rId58"/>
    <p:sldId id="315" r:id="rId59"/>
    <p:sldId id="316" r:id="rId60"/>
    <p:sldId id="312" r:id="rId61"/>
    <p:sldId id="313" r:id="rId62"/>
    <p:sldId id="317" r:id="rId63"/>
    <p:sldId id="318" r:id="rId64"/>
    <p:sldId id="319" r:id="rId65"/>
    <p:sldId id="320" r:id="rId66"/>
    <p:sldId id="321" r:id="rId67"/>
    <p:sldId id="322" r:id="rId68"/>
    <p:sldId id="323" r:id="rId69"/>
    <p:sldId id="324" r:id="rId70"/>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069">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 kevin" initials="bk" lastIdx="2" clrIdx="0">
    <p:extLst>
      <p:ext uri="{19B8F6BF-5375-455C-9EA6-DF929625EA0E}">
        <p15:presenceInfo xmlns:p15="http://schemas.microsoft.com/office/powerpoint/2012/main" userId="88f3347627c0c13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F1FF"/>
    <a:srgbClr val="C9D7F5"/>
    <a:srgbClr val="2FC4FF"/>
    <a:srgbClr val="FF0066"/>
    <a:srgbClr val="CCCC00"/>
    <a:srgbClr val="9966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90" autoAdjust="0"/>
    <p:restoredTop sz="94705" autoAdjust="0"/>
  </p:normalViewPr>
  <p:slideViewPr>
    <p:cSldViewPr>
      <p:cViewPr varScale="1">
        <p:scale>
          <a:sx n="70" d="100"/>
          <a:sy n="70" d="100"/>
        </p:scale>
        <p:origin x="488" y="56"/>
      </p:cViewPr>
      <p:guideLst>
        <p:guide orient="horz" pos="2069"/>
        <p:guide pos="2880"/>
      </p:guideLst>
    </p:cSldViewPr>
  </p:slideViewPr>
  <p:notesTextViewPr>
    <p:cViewPr>
      <p:scale>
        <a:sx n="100" d="100"/>
        <a:sy n="100" d="100"/>
      </p:scale>
      <p:origin x="0" y="0"/>
    </p:cViewPr>
  </p:notesTextViewPr>
  <p:sorterViewPr>
    <p:cViewPr>
      <p:scale>
        <a:sx n="101" d="100"/>
        <a:sy n="101" d="100"/>
      </p:scale>
      <p:origin x="0" y="0"/>
    </p:cViewPr>
  </p:sorterViewPr>
  <p:notesViewPr>
    <p:cSldViewPr>
      <p:cViewPr varScale="1">
        <p:scale>
          <a:sx n="53" d="100"/>
          <a:sy n="53" d="100"/>
        </p:scale>
        <p:origin x="2648" y="4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841F1B-F090-4AB5-AC2A-EC8EA4A2499E}" type="datetimeFigureOut">
              <a:rPr lang="zh-CN" altLang="en-US" smtClean="0"/>
              <a:t>2018/11/6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DB7D22-8F24-4662-AA78-6ED814CFBA6D}" type="slidenum">
              <a:rPr lang="zh-CN" altLang="en-US" smtClean="0"/>
              <a:t>‹#›</a:t>
            </a:fld>
            <a:endParaRPr lang="zh-CN" altLang="en-US"/>
          </a:p>
        </p:txBody>
      </p:sp>
    </p:spTree>
    <p:extLst>
      <p:ext uri="{BB962C8B-B14F-4D97-AF65-F5344CB8AC3E}">
        <p14:creationId xmlns:p14="http://schemas.microsoft.com/office/powerpoint/2010/main" val="463629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ADD7F51C-C36B-42D9-9327-002A468D26F6}" type="datetimeFigureOut">
              <a:rPr lang="zh-CN" altLang="en-US"/>
              <a:pPr>
                <a:defRPr/>
              </a:pPr>
              <a:t>2018/11/6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8AEF3CC6-C72B-413B-BA10-7461095880ED}" type="slidenum">
              <a:rPr lang="zh-CN" altLang="en-US"/>
              <a:pPr>
                <a:defRPr/>
              </a:pPr>
              <a:t>‹#›</a:t>
            </a:fld>
            <a:endParaRPr lang="zh-CN" altLang="en-US"/>
          </a:p>
        </p:txBody>
      </p:sp>
    </p:spTree>
    <p:extLst>
      <p:ext uri="{BB962C8B-B14F-4D97-AF65-F5344CB8AC3E}">
        <p14:creationId xmlns:p14="http://schemas.microsoft.com/office/powerpoint/2010/main" val="41708619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AEF3CC6-C72B-413B-BA10-7461095880ED}" type="slidenum">
              <a:rPr lang="zh-CN" altLang="en-US" smtClean="0"/>
              <a:pPr>
                <a:defRPr/>
              </a:pPr>
              <a:t>2</a:t>
            </a:fld>
            <a:endParaRPr lang="zh-CN" altLang="en-US"/>
          </a:p>
        </p:txBody>
      </p:sp>
    </p:spTree>
    <p:extLst>
      <p:ext uri="{BB962C8B-B14F-4D97-AF65-F5344CB8AC3E}">
        <p14:creationId xmlns:p14="http://schemas.microsoft.com/office/powerpoint/2010/main" val="1247463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bwMode="auto">
          <a:noFill/>
          <a:ln>
            <a:solidFill>
              <a:srgbClr val="000000"/>
            </a:solidFill>
            <a:miter lim="800000"/>
            <a:headEnd/>
            <a:tailEnd/>
          </a:ln>
        </p:spPr>
      </p:sp>
      <p:sp>
        <p:nvSpPr>
          <p:cNvPr id="798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782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28DE6D-AAC7-4B4B-A3F9-BDB54A171F71}" type="slidenum">
              <a:rPr lang="zh-CN" altLang="en-US" smtClean="0"/>
              <a:pPr fontAlgn="base">
                <a:spcBef>
                  <a:spcPct val="0"/>
                </a:spcBef>
                <a:spcAft>
                  <a:spcPct val="0"/>
                </a:spcAft>
                <a:defRPr/>
              </a:pPr>
              <a:t>63</a:t>
            </a:fld>
            <a:endParaRPr lang="en-US" altLang="zh-CN" smtClean="0"/>
          </a:p>
        </p:txBody>
      </p:sp>
    </p:spTree>
    <p:extLst>
      <p:ext uri="{BB962C8B-B14F-4D97-AF65-F5344CB8AC3E}">
        <p14:creationId xmlns:p14="http://schemas.microsoft.com/office/powerpoint/2010/main" val="2218202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8AEF3CC6-C72B-413B-BA10-7461095880ED}" type="slidenum">
              <a:rPr lang="zh-CN" altLang="en-US" smtClean="0"/>
              <a:pPr>
                <a:defRPr/>
              </a:pPr>
              <a:t>68</a:t>
            </a:fld>
            <a:endParaRPr lang="zh-CN" altLang="en-US"/>
          </a:p>
        </p:txBody>
      </p:sp>
    </p:spTree>
    <p:extLst>
      <p:ext uri="{BB962C8B-B14F-4D97-AF65-F5344CB8AC3E}">
        <p14:creationId xmlns:p14="http://schemas.microsoft.com/office/powerpoint/2010/main" val="13387461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blog.sina.com.cn/changshappt"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blog.sina.com.cn/changshappt"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芒格学院">
    <p:spTree>
      <p:nvGrpSpPr>
        <p:cNvPr id="1" name=""/>
        <p:cNvGrpSpPr/>
        <p:nvPr/>
      </p:nvGrpSpPr>
      <p:grpSpPr>
        <a:xfrm>
          <a:off x="0" y="0"/>
          <a:ext cx="0" cy="0"/>
          <a:chOff x="0" y="0"/>
          <a:chExt cx="0" cy="0"/>
        </a:xfrm>
      </p:grpSpPr>
      <p:sp>
        <p:nvSpPr>
          <p:cNvPr id="4" name="矩形 3"/>
          <p:cNvSpPr/>
          <p:nvPr userDrawn="1"/>
        </p:nvSpPr>
        <p:spPr>
          <a:xfrm>
            <a:off x="139700" y="735013"/>
            <a:ext cx="8856663" cy="142875"/>
          </a:xfrm>
          <a:prstGeom prst="rect">
            <a:avLst/>
          </a:prstGeom>
          <a:gradFill flip="none" rotWithShape="1">
            <a:gsLst>
              <a:gs pos="0">
                <a:schemeClr val="accent1">
                  <a:lumMod val="50000"/>
                </a:schemeClr>
              </a:gs>
              <a:gs pos="100000">
                <a:schemeClr val="accent2">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同侧圆角矩形 4"/>
          <p:cNvSpPr/>
          <p:nvPr userDrawn="1"/>
        </p:nvSpPr>
        <p:spPr>
          <a:xfrm>
            <a:off x="139700" y="131763"/>
            <a:ext cx="8856663" cy="633412"/>
          </a:xfrm>
          <a:prstGeom prst="round2SameRect">
            <a:avLst>
              <a:gd name="adj1" fmla="val 11156"/>
              <a:gd name="adj2" fmla="val 0"/>
            </a:avLst>
          </a:prstGeom>
          <a:gradFill>
            <a:gsLst>
              <a:gs pos="0">
                <a:schemeClr val="accent1">
                  <a:lumMod val="75000"/>
                </a:schemeClr>
              </a:gs>
              <a:gs pos="24000">
                <a:srgbClr val="2FC4FF"/>
              </a:gs>
              <a:gs pos="49000">
                <a:schemeClr val="accent2">
                  <a:lumMod val="75000"/>
                </a:schemeClr>
              </a:gs>
              <a:gs pos="77000">
                <a:schemeClr val="accent1">
                  <a:lumMod val="75000"/>
                </a:schemeClr>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t> </a:t>
            </a:r>
            <a:endParaRPr lang="zh-CN" altLang="en-US" dirty="0"/>
          </a:p>
        </p:txBody>
      </p:sp>
      <p:cxnSp>
        <p:nvCxnSpPr>
          <p:cNvPr id="6" name="直接连接符 5"/>
          <p:cNvCxnSpPr/>
          <p:nvPr userDrawn="1"/>
        </p:nvCxnSpPr>
        <p:spPr>
          <a:xfrm>
            <a:off x="468313" y="6308725"/>
            <a:ext cx="748823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矩形 6"/>
          <p:cNvSpPr/>
          <p:nvPr userDrawn="1"/>
        </p:nvSpPr>
        <p:spPr>
          <a:xfrm>
            <a:off x="265113" y="131763"/>
            <a:ext cx="203200" cy="633412"/>
          </a:xfrm>
          <a:prstGeom prst="rect">
            <a:avLst/>
          </a:prstGeom>
          <a:gradFill>
            <a:gsLst>
              <a:gs pos="0">
                <a:schemeClr val="accent4">
                  <a:lumMod val="75000"/>
                </a:schemeClr>
              </a:gs>
              <a:gs pos="24000">
                <a:srgbClr val="FFFF00"/>
              </a:gs>
              <a:gs pos="49000">
                <a:srgbClr val="FFC000"/>
              </a:gs>
              <a:gs pos="77000">
                <a:schemeClr val="accent4">
                  <a:lumMod val="75000"/>
                </a:schemeClr>
              </a:gs>
              <a:gs pos="100000">
                <a:schemeClr val="accent4">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8" name="矩形 7"/>
          <p:cNvSpPr/>
          <p:nvPr userDrawn="1"/>
        </p:nvSpPr>
        <p:spPr>
          <a:xfrm>
            <a:off x="250825" y="131763"/>
            <a:ext cx="19050" cy="633412"/>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9" name="矩形 8"/>
          <p:cNvSpPr/>
          <p:nvPr userDrawn="1"/>
        </p:nvSpPr>
        <p:spPr>
          <a:xfrm>
            <a:off x="460375" y="130175"/>
            <a:ext cx="17463" cy="635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0" name="TextBox 13"/>
          <p:cNvSpPr txBox="1">
            <a:spLocks noChangeArrowheads="1"/>
          </p:cNvSpPr>
          <p:nvPr userDrawn="1"/>
        </p:nvSpPr>
        <p:spPr bwMode="auto">
          <a:xfrm>
            <a:off x="427038" y="6437313"/>
            <a:ext cx="2016125" cy="276999"/>
          </a:xfrm>
          <a:prstGeom prst="rect">
            <a:avLst/>
          </a:prstGeom>
          <a:noFill/>
          <a:ln w="9525">
            <a:noFill/>
            <a:miter lim="800000"/>
            <a:headEnd/>
            <a:tailEnd/>
          </a:ln>
        </p:spPr>
        <p:txBody>
          <a:bodyPr>
            <a:spAutoFit/>
          </a:bodyPr>
          <a:lstStyle/>
          <a:p>
            <a:r>
              <a:rPr lang="zh-CN" altLang="en-US" sz="1200" dirty="0">
                <a:solidFill>
                  <a:schemeClr val="accent2"/>
                </a:solidFill>
                <a:latin typeface="Constantia" pitchFamily="18" charset="0"/>
                <a:ea typeface="微软雅黑" pitchFamily="34" charset="-122"/>
              </a:rPr>
              <a:t>信息提炼：</a:t>
            </a:r>
            <a:r>
              <a:rPr lang="en-US" altLang="zh-CN" sz="1200" b="1" dirty="0" smtClean="0">
                <a:solidFill>
                  <a:schemeClr val="accent2"/>
                </a:solidFill>
                <a:latin typeface="Constantia" pitchFamily="18" charset="0"/>
                <a:ea typeface="微软雅黑" pitchFamily="34" charset="-122"/>
              </a:rPr>
              <a:t>@</a:t>
            </a:r>
            <a:r>
              <a:rPr lang="zh-CN" altLang="en-US" sz="1200" b="1" dirty="0" smtClean="0">
                <a:solidFill>
                  <a:schemeClr val="accent2"/>
                </a:solidFill>
                <a:latin typeface="Constantia" pitchFamily="18" charset="0"/>
                <a:ea typeface="微软雅黑" pitchFamily="34" charset="-122"/>
              </a:rPr>
              <a:t>芒格学院</a:t>
            </a:r>
            <a:endParaRPr lang="zh-CN" altLang="en-US" sz="1200" b="1" dirty="0">
              <a:solidFill>
                <a:schemeClr val="accent2"/>
              </a:solidFill>
              <a:latin typeface="Constantia" pitchFamily="18" charset="0"/>
              <a:ea typeface="微软雅黑" pitchFamily="34" charset="-122"/>
            </a:endParaRPr>
          </a:p>
        </p:txBody>
      </p:sp>
      <p:sp>
        <p:nvSpPr>
          <p:cNvPr id="27" name="动作按钮: 前进或下一项 26">
            <a:hlinkClick r:id="rId2" highlightClick="1"/>
          </p:cNvPr>
          <p:cNvSpPr/>
          <p:nvPr userDrawn="1"/>
        </p:nvSpPr>
        <p:spPr>
          <a:xfrm>
            <a:off x="3524250" y="6453188"/>
            <a:ext cx="196850" cy="196850"/>
          </a:xfrm>
          <a:prstGeom prst="actionButtonForwardNext">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内容占位符 2"/>
          <p:cNvSpPr>
            <a:spLocks noGrp="1"/>
          </p:cNvSpPr>
          <p:nvPr>
            <p:ph idx="1"/>
          </p:nvPr>
        </p:nvSpPr>
        <p:spPr>
          <a:xfrm>
            <a:off x="457200" y="1124744"/>
            <a:ext cx="8229600" cy="500141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2" name="标题 1"/>
          <p:cNvSpPr>
            <a:spLocks noGrp="1"/>
          </p:cNvSpPr>
          <p:nvPr>
            <p:ph type="title"/>
          </p:nvPr>
        </p:nvSpPr>
        <p:spPr>
          <a:xfrm>
            <a:off x="467544" y="214040"/>
            <a:ext cx="8208912" cy="490066"/>
          </a:xfrm>
        </p:spPr>
        <p:txBody>
          <a:bodyPr>
            <a:noAutofit/>
          </a:bodyPr>
          <a:lstStyle>
            <a:lvl1pPr>
              <a:defRPr sz="2400" b="1">
                <a:solidFill>
                  <a:schemeClr val="bg1"/>
                </a:solidFill>
                <a:effectLst>
                  <a:outerShdw blurRad="38100" dist="38100" dir="2700000" algn="tl">
                    <a:srgbClr val="000000">
                      <a:alpha val="43137"/>
                    </a:srgbClr>
                  </a:outerShdw>
                </a:effectLst>
              </a:defRPr>
            </a:lvl1pPr>
          </a:lstStyle>
          <a:p>
            <a:r>
              <a:rPr lang="zh-CN" altLang="en-US" dirty="0" smtClean="0"/>
              <a:t>单击此处编辑母版标题样式</a:t>
            </a:r>
            <a:endParaRPr lang="zh-CN" altLang="en-US" dirty="0"/>
          </a:p>
        </p:txBody>
      </p:sp>
      <p:sp>
        <p:nvSpPr>
          <p:cNvPr id="28" name="灯片编号占位符 5"/>
          <p:cNvSpPr>
            <a:spLocks noGrp="1"/>
          </p:cNvSpPr>
          <p:nvPr>
            <p:ph type="sldNum" sz="quarter" idx="10"/>
          </p:nvPr>
        </p:nvSpPr>
        <p:spPr>
          <a:xfrm>
            <a:off x="6831013" y="6356350"/>
            <a:ext cx="2133600" cy="365125"/>
          </a:xfrm>
        </p:spPr>
        <p:txBody>
          <a:bodyPr/>
          <a:lstStyle>
            <a:lvl1pPr>
              <a:defRPr sz="1600">
                <a:solidFill>
                  <a:schemeClr val="accent1"/>
                </a:solidFill>
              </a:defRPr>
            </a:lvl1pPr>
          </a:lstStyle>
          <a:p>
            <a:pPr>
              <a:defRPr/>
            </a:pPr>
            <a:fld id="{76E6E4A2-3964-4B7D-8B02-CED8F70D4C82}" type="slidenum">
              <a:rPr lang="zh-CN" altLang="en-US"/>
              <a:pPr>
                <a:defRPr/>
              </a:pPr>
              <a:t>‹#›</a:t>
            </a:fld>
            <a:endParaRPr lang="zh-CN" altLang="en-US" dirty="0"/>
          </a:p>
        </p:txBody>
      </p:sp>
    </p:spTree>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D81E4AB2-CBF9-4A25-8EAF-DC5536CB16B0}" type="datetimeFigureOut">
              <a:rPr lang="zh-CN" altLang="en-US"/>
              <a:pPr>
                <a:defRPr/>
              </a:pPr>
              <a:t>2018/11/6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9CD4DA2-9539-4B18-AD86-2953CB3639C2}"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404605A1-756F-41BF-899C-D65B3C32A67C}" type="datetimeFigureOut">
              <a:rPr lang="zh-CN" altLang="en-US"/>
              <a:pPr>
                <a:defRPr/>
              </a:pPr>
              <a:t>2018/11/6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65E06AD-D66E-4680-ABE9-1CAB681E5092}"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乐本科技">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B26124FA-0E04-4282-A89A-0ED6B8A633E5}" type="datetimeFigureOut">
              <a:rPr lang="zh-CN" altLang="en-US"/>
              <a:pPr>
                <a:defRPr/>
              </a:pPr>
              <a:t>2018/11/6</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F95D47E1-551E-4CBE-848C-434065247D21}"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chemeClr val="accent1"/>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lvl1pPr>
              <a:defRPr/>
            </a:lvl1pPr>
          </a:lstStyle>
          <a:p>
            <a:pPr>
              <a:defRPr/>
            </a:pPr>
            <a:fld id="{FCB1AC44-0CAA-4A6F-BCD4-320A09649D0C}" type="datetimeFigureOut">
              <a:rPr lang="zh-CN" altLang="en-US"/>
              <a:pPr>
                <a:defRPr/>
              </a:pPr>
              <a:t>2018/11/6</a:t>
            </a:fld>
            <a:endParaRPr lang="zh-CN" altLang="en-US"/>
          </a:p>
        </p:txBody>
      </p:sp>
      <p:sp>
        <p:nvSpPr>
          <p:cNvPr id="4" name="页脚占位符 3"/>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6831013" y="6356350"/>
            <a:ext cx="2133600" cy="365125"/>
          </a:xfrm>
        </p:spPr>
        <p:txBody>
          <a:bodyPr/>
          <a:lstStyle>
            <a:lvl1pPr>
              <a:defRPr sz="1600">
                <a:solidFill>
                  <a:schemeClr val="accent1"/>
                </a:solidFill>
              </a:defRPr>
            </a:lvl1pPr>
          </a:lstStyle>
          <a:p>
            <a:pPr>
              <a:defRPr/>
            </a:pPr>
            <a:fld id="{E5370635-7E49-4391-B294-A6A60B6E686E}"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cxnSp>
        <p:nvCxnSpPr>
          <p:cNvPr id="2" name="直接连接符 1"/>
          <p:cNvCxnSpPr/>
          <p:nvPr userDrawn="1"/>
        </p:nvCxnSpPr>
        <p:spPr>
          <a:xfrm>
            <a:off x="468313" y="6308725"/>
            <a:ext cx="748823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 name="Line 12"/>
          <p:cNvSpPr>
            <a:spLocks noChangeShapeType="1"/>
          </p:cNvSpPr>
          <p:nvPr userDrawn="1"/>
        </p:nvSpPr>
        <p:spPr bwMode="auto">
          <a:xfrm>
            <a:off x="1587500" y="6437313"/>
            <a:ext cx="0" cy="252412"/>
          </a:xfrm>
          <a:prstGeom prst="line">
            <a:avLst/>
          </a:prstGeom>
          <a:noFill/>
          <a:ln w="3175">
            <a:solidFill>
              <a:schemeClr val="bg1"/>
            </a:solidFill>
            <a:round/>
            <a:headEnd/>
            <a:tailEnd/>
          </a:ln>
        </p:spPr>
        <p:txBody>
          <a:bodyPr/>
          <a:lstStyle/>
          <a:p>
            <a:endParaRPr lang="zh-CN" altLang="en-US"/>
          </a:p>
        </p:txBody>
      </p:sp>
      <p:sp>
        <p:nvSpPr>
          <p:cNvPr id="4" name="TextBox 9"/>
          <p:cNvSpPr txBox="1">
            <a:spLocks noChangeArrowheads="1"/>
          </p:cNvSpPr>
          <p:nvPr userDrawn="1"/>
        </p:nvSpPr>
        <p:spPr bwMode="auto">
          <a:xfrm>
            <a:off x="427038" y="6437313"/>
            <a:ext cx="2016125" cy="276999"/>
          </a:xfrm>
          <a:prstGeom prst="rect">
            <a:avLst/>
          </a:prstGeom>
          <a:noFill/>
          <a:ln w="9525">
            <a:noFill/>
            <a:miter lim="800000"/>
            <a:headEnd/>
            <a:tailEnd/>
          </a:ln>
        </p:spPr>
        <p:txBody>
          <a:bodyPr>
            <a:spAutoFit/>
          </a:bodyPr>
          <a:lstStyle/>
          <a:p>
            <a:r>
              <a:rPr lang="zh-CN" altLang="en-US" sz="1200" dirty="0">
                <a:solidFill>
                  <a:schemeClr val="accent2"/>
                </a:solidFill>
                <a:latin typeface="Constantia" pitchFamily="18" charset="0"/>
                <a:ea typeface="微软雅黑" pitchFamily="34" charset="-122"/>
              </a:rPr>
              <a:t>信息提炼：</a:t>
            </a:r>
            <a:r>
              <a:rPr lang="en-US" altLang="zh-CN" sz="1200" b="1" dirty="0" smtClean="0">
                <a:solidFill>
                  <a:schemeClr val="accent2"/>
                </a:solidFill>
                <a:latin typeface="Constantia" pitchFamily="18" charset="0"/>
                <a:ea typeface="微软雅黑" pitchFamily="34" charset="-122"/>
              </a:rPr>
              <a:t>@</a:t>
            </a:r>
            <a:r>
              <a:rPr lang="zh-CN" altLang="en-US" sz="1200" b="1" dirty="0" smtClean="0">
                <a:solidFill>
                  <a:schemeClr val="accent2"/>
                </a:solidFill>
                <a:latin typeface="Constantia" pitchFamily="18" charset="0"/>
                <a:ea typeface="微软雅黑" pitchFamily="34" charset="-122"/>
              </a:rPr>
              <a:t>芒格学院</a:t>
            </a:r>
            <a:endParaRPr lang="zh-CN" altLang="en-US" sz="1200" b="1" dirty="0">
              <a:solidFill>
                <a:schemeClr val="accent2"/>
              </a:solidFill>
              <a:latin typeface="Constantia" pitchFamily="18" charset="0"/>
              <a:ea typeface="微软雅黑" pitchFamily="34" charset="-122"/>
            </a:endParaRPr>
          </a:p>
        </p:txBody>
      </p:sp>
      <p:sp>
        <p:nvSpPr>
          <p:cNvPr id="21" name="动作按钮: 前进或下一项 20">
            <a:hlinkClick r:id="rId2" highlightClick="1"/>
          </p:cNvPr>
          <p:cNvSpPr/>
          <p:nvPr userDrawn="1"/>
        </p:nvSpPr>
        <p:spPr>
          <a:xfrm>
            <a:off x="3524250" y="6453188"/>
            <a:ext cx="196850" cy="196850"/>
          </a:xfrm>
          <a:prstGeom prst="actionButtonForwardNext">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B236C6F3-58BA-4789-93B4-B3AB7B865133}" type="datetimeFigureOut">
              <a:rPr lang="zh-CN" altLang="en-US"/>
              <a:pPr>
                <a:defRPr/>
              </a:pPr>
              <a:t>2018/11/6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3A82FB1-2DBF-4C3B-9910-964A2E1E5550}"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A675EF9-0323-42DF-B9CD-4AD58450B41B}" type="datetimeFigureOut">
              <a:rPr lang="zh-CN" altLang="en-US"/>
              <a:pPr>
                <a:defRPr/>
              </a:pPr>
              <a:t>2018/11/6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FCA74A3-A45D-40BE-BFE7-BFF8386753A8}"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ED3990A-789E-4F33-9443-04D6EADAFDCB}" type="datetimeFigureOut">
              <a:rPr lang="zh-CN" altLang="en-US"/>
              <a:pPr>
                <a:defRPr/>
              </a:pPr>
              <a:t>2018/11/6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AD32C90-14B2-4C5C-921C-DBEF85ECC8E2}"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872C17C-85D0-451E-8740-BBF8494FA37D}" type="datetimeFigureOut">
              <a:rPr lang="zh-CN" altLang="en-US"/>
              <a:pPr>
                <a:defRPr/>
              </a:pPr>
              <a:t>2018/11/6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4DE2819-C1CE-47CC-B305-EF938863EAF4}"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12"/>
          <a:srcRect/>
          <a:stretch>
            <a:fillRect/>
          </a:stretch>
        </p:blipFill>
        <p:spPr bwMode="auto">
          <a:xfrm>
            <a:off x="0" y="0"/>
            <a:ext cx="9144000" cy="6858000"/>
          </a:xfrm>
          <a:prstGeom prst="rect">
            <a:avLst/>
          </a:prstGeom>
          <a:noFill/>
          <a:ln w="9525">
            <a:noFill/>
            <a:miter lim="800000"/>
            <a:headEnd/>
            <a:tailEnd/>
          </a:ln>
        </p:spPr>
      </p:pic>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38B9F96D-CCB5-485C-98B6-E18A52091DF9}" type="datetimeFigureOut">
              <a:rPr lang="zh-CN" altLang="en-US"/>
              <a:pPr>
                <a:defRPr/>
              </a:pPr>
              <a:t>2018/11/6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r>
              <a:rPr lang="zh-CN" altLang="en-US" dirty="0" smtClean="0"/>
              <a:t>芒格学院</a:t>
            </a:r>
            <a:endParaRPr lang="zh-CN" altLang="en-US" dirty="0"/>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13135A1C-67E9-45A3-AA4E-410C0ABE8AEA}" type="slidenum">
              <a:rPr lang="zh-CN" altLang="en-US"/>
              <a:pPr>
                <a:defRPr/>
              </a:pPr>
              <a:t>‹#›</a:t>
            </a:fld>
            <a:endParaRPr lang="zh-CN" altLang="en-US"/>
          </a:p>
        </p:txBody>
      </p:sp>
      <p:sp>
        <p:nvSpPr>
          <p:cNvPr id="1030" name="文本占位符 2"/>
          <p:cNvSpPr>
            <a:spLocks noGrp="1"/>
          </p:cNvSpPr>
          <p:nvPr>
            <p:ph type="body" idx="1"/>
          </p:nvPr>
        </p:nvSpPr>
        <p:spPr bwMode="auto">
          <a:xfrm>
            <a:off x="457200" y="1125538"/>
            <a:ext cx="8229600" cy="5000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31" name="标题占位符 1"/>
          <p:cNvSpPr>
            <a:spLocks noGrp="1"/>
          </p:cNvSpPr>
          <p:nvPr>
            <p:ph type="title"/>
          </p:nvPr>
        </p:nvSpPr>
        <p:spPr bwMode="auto">
          <a:xfrm>
            <a:off x="395288" y="203200"/>
            <a:ext cx="8353425" cy="488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dirty="0" smtClean="0"/>
              <a:t>单击此处编辑母版标题样式</a:t>
            </a:r>
          </a:p>
        </p:txBody>
      </p:sp>
    </p:spTree>
  </p:cSld>
  <p:clrMap bg1="lt1" tx1="dk1" bg2="lt2" tx2="dk2" accent1="accent1" accent2="accent2" accent3="accent3" accent4="accent4" accent5="accent5" accent6="accent6" hlink="hlink" folHlink="folHlink"/>
  <p:sldLayoutIdLst>
    <p:sldLayoutId id="2147483717" r:id="rId1"/>
    <p:sldLayoutId id="2147483709" r:id="rId2"/>
    <p:sldLayoutId id="2147483710" r:id="rId3"/>
    <p:sldLayoutId id="2147483711" r:id="rId4"/>
    <p:sldLayoutId id="2147483718" r:id="rId5"/>
    <p:sldLayoutId id="2147483719" r:id="rId6"/>
    <p:sldLayoutId id="2147483712" r:id="rId7"/>
    <p:sldLayoutId id="2147483713" r:id="rId8"/>
    <p:sldLayoutId id="2147483714" r:id="rId9"/>
    <p:sldLayoutId id="2147483715" r:id="rId10"/>
  </p:sldLayoutIdLst>
  <p:timing>
    <p:tnLst>
      <p:par>
        <p:cTn id="1" dur="indefinite" restart="never" nodeType="tmRoot"/>
      </p:par>
    </p:tnLst>
  </p:timing>
  <p:txStyles>
    <p:titleStyle>
      <a:lvl1pPr algn="l" rtl="0" eaLnBrk="0" fontAlgn="base" hangingPunct="0">
        <a:spcBef>
          <a:spcPct val="0"/>
        </a:spcBef>
        <a:spcAft>
          <a:spcPct val="0"/>
        </a:spcAft>
        <a:defRPr sz="2400" kern="1200">
          <a:solidFill>
            <a:schemeClr val="bg1"/>
          </a:solidFill>
          <a:latin typeface="微软雅黑" pitchFamily="34" charset="-122"/>
          <a:ea typeface="微软雅黑" pitchFamily="34" charset="-122"/>
          <a:cs typeface="+mj-cs"/>
        </a:defRPr>
      </a:lvl1pPr>
      <a:lvl2pPr algn="l" rtl="0" eaLnBrk="0" fontAlgn="base" hangingPunct="0">
        <a:spcBef>
          <a:spcPct val="0"/>
        </a:spcBef>
        <a:spcAft>
          <a:spcPct val="0"/>
        </a:spcAft>
        <a:defRPr sz="2400">
          <a:solidFill>
            <a:schemeClr val="bg1"/>
          </a:solidFill>
          <a:latin typeface="微软雅黑" pitchFamily="34" charset="-122"/>
          <a:ea typeface="微软雅黑" pitchFamily="34" charset="-122"/>
        </a:defRPr>
      </a:lvl2pPr>
      <a:lvl3pPr algn="l" rtl="0" eaLnBrk="0" fontAlgn="base" hangingPunct="0">
        <a:spcBef>
          <a:spcPct val="0"/>
        </a:spcBef>
        <a:spcAft>
          <a:spcPct val="0"/>
        </a:spcAft>
        <a:defRPr sz="2400">
          <a:solidFill>
            <a:schemeClr val="bg1"/>
          </a:solidFill>
          <a:latin typeface="微软雅黑" pitchFamily="34" charset="-122"/>
          <a:ea typeface="微软雅黑" pitchFamily="34" charset="-122"/>
        </a:defRPr>
      </a:lvl3pPr>
      <a:lvl4pPr algn="l" rtl="0" eaLnBrk="0" fontAlgn="base" hangingPunct="0">
        <a:spcBef>
          <a:spcPct val="0"/>
        </a:spcBef>
        <a:spcAft>
          <a:spcPct val="0"/>
        </a:spcAft>
        <a:defRPr sz="2400">
          <a:solidFill>
            <a:schemeClr val="bg1"/>
          </a:solidFill>
          <a:latin typeface="微软雅黑" pitchFamily="34" charset="-122"/>
          <a:ea typeface="微软雅黑" pitchFamily="34" charset="-122"/>
        </a:defRPr>
      </a:lvl4pPr>
      <a:lvl5pPr algn="l" rtl="0" eaLnBrk="0" fontAlgn="base" hangingPunct="0">
        <a:spcBef>
          <a:spcPct val="0"/>
        </a:spcBef>
        <a:spcAft>
          <a:spcPct val="0"/>
        </a:spcAft>
        <a:defRPr sz="2400">
          <a:solidFill>
            <a:schemeClr val="bg1"/>
          </a:solidFill>
          <a:latin typeface="微软雅黑" pitchFamily="34" charset="-122"/>
          <a:ea typeface="微软雅黑" pitchFamily="34" charset="-122"/>
        </a:defRPr>
      </a:lvl5pPr>
      <a:lvl6pPr marL="457200" algn="l" rtl="0" fontAlgn="base">
        <a:spcBef>
          <a:spcPct val="0"/>
        </a:spcBef>
        <a:spcAft>
          <a:spcPct val="0"/>
        </a:spcAft>
        <a:defRPr sz="2400">
          <a:solidFill>
            <a:schemeClr val="bg1"/>
          </a:solidFill>
          <a:latin typeface="微软雅黑" pitchFamily="34" charset="-122"/>
          <a:ea typeface="微软雅黑" pitchFamily="34" charset="-122"/>
        </a:defRPr>
      </a:lvl6pPr>
      <a:lvl7pPr marL="914400" algn="l" rtl="0" fontAlgn="base">
        <a:spcBef>
          <a:spcPct val="0"/>
        </a:spcBef>
        <a:spcAft>
          <a:spcPct val="0"/>
        </a:spcAft>
        <a:defRPr sz="2400">
          <a:solidFill>
            <a:schemeClr val="bg1"/>
          </a:solidFill>
          <a:latin typeface="微软雅黑" pitchFamily="34" charset="-122"/>
          <a:ea typeface="微软雅黑" pitchFamily="34" charset="-122"/>
        </a:defRPr>
      </a:lvl7pPr>
      <a:lvl8pPr marL="1371600" algn="l" rtl="0" fontAlgn="base">
        <a:spcBef>
          <a:spcPct val="0"/>
        </a:spcBef>
        <a:spcAft>
          <a:spcPct val="0"/>
        </a:spcAft>
        <a:defRPr sz="2400">
          <a:solidFill>
            <a:schemeClr val="bg1"/>
          </a:solidFill>
          <a:latin typeface="微软雅黑" pitchFamily="34" charset="-122"/>
          <a:ea typeface="微软雅黑" pitchFamily="34" charset="-122"/>
        </a:defRPr>
      </a:lvl8pPr>
      <a:lvl9pPr marL="1828800" algn="l" rtl="0" fontAlgn="base">
        <a:spcBef>
          <a:spcPct val="0"/>
        </a:spcBef>
        <a:spcAft>
          <a:spcPct val="0"/>
        </a:spcAft>
        <a:defRPr sz="24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7950" y="1773238"/>
            <a:ext cx="8928100" cy="2232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灯片编号占位符 3"/>
          <p:cNvSpPr>
            <a:spLocks noGrp="1"/>
          </p:cNvSpPr>
          <p:nvPr>
            <p:ph type="sldNum" sz="quarter" idx="4294967295"/>
          </p:nvPr>
        </p:nvSpPr>
        <p:spPr>
          <a:xfrm>
            <a:off x="6831013" y="6356350"/>
            <a:ext cx="2133600" cy="365125"/>
          </a:xfrm>
        </p:spPr>
        <p:txBody>
          <a:bodyPr/>
          <a:lstStyle/>
          <a:p>
            <a:pPr>
              <a:defRPr/>
            </a:pPr>
            <a:fld id="{D214DBAD-9E22-48E9-8A33-DB25B690E377}" type="slidenum">
              <a:rPr lang="zh-CN" altLang="en-US" smtClean="0"/>
              <a:pPr>
                <a:defRPr/>
              </a:pPr>
              <a:t>1</a:t>
            </a:fld>
            <a:endParaRPr lang="zh-CN" altLang="en-US"/>
          </a:p>
        </p:txBody>
      </p:sp>
      <p:sp>
        <p:nvSpPr>
          <p:cNvPr id="7" name="标题 1"/>
          <p:cNvSpPr txBox="1">
            <a:spLocks/>
          </p:cNvSpPr>
          <p:nvPr/>
        </p:nvSpPr>
        <p:spPr>
          <a:xfrm>
            <a:off x="5224463" y="2060575"/>
            <a:ext cx="3956050" cy="1728788"/>
          </a:xfrm>
          <a:prstGeom prst="rect">
            <a:avLst/>
          </a:prstGeom>
        </p:spPr>
        <p:txBody>
          <a:bodyPr>
            <a:normAutofit fontScale="92500" lnSpcReduction="10000"/>
          </a:bodyPr>
          <a:lstStyle>
            <a:lvl1pPr algn="l" rtl="0" eaLnBrk="0" fontAlgn="base" hangingPunct="0">
              <a:spcBef>
                <a:spcPct val="0"/>
              </a:spcBef>
              <a:spcAft>
                <a:spcPct val="0"/>
              </a:spcAft>
              <a:defRPr sz="2400" kern="1200">
                <a:solidFill>
                  <a:schemeClr val="bg1"/>
                </a:solidFill>
                <a:latin typeface="微软雅黑" pitchFamily="34" charset="-122"/>
                <a:ea typeface="微软雅黑" pitchFamily="34" charset="-122"/>
                <a:cs typeface="+mj-cs"/>
              </a:defRPr>
            </a:lvl1pPr>
            <a:lvl2pPr algn="l" rtl="0" eaLnBrk="0" fontAlgn="base" hangingPunct="0">
              <a:spcBef>
                <a:spcPct val="0"/>
              </a:spcBef>
              <a:spcAft>
                <a:spcPct val="0"/>
              </a:spcAft>
              <a:defRPr sz="2400">
                <a:solidFill>
                  <a:schemeClr val="bg1"/>
                </a:solidFill>
                <a:latin typeface="微软雅黑" pitchFamily="34" charset="-122"/>
                <a:ea typeface="微软雅黑" pitchFamily="34" charset="-122"/>
              </a:defRPr>
            </a:lvl2pPr>
            <a:lvl3pPr algn="l" rtl="0" eaLnBrk="0" fontAlgn="base" hangingPunct="0">
              <a:spcBef>
                <a:spcPct val="0"/>
              </a:spcBef>
              <a:spcAft>
                <a:spcPct val="0"/>
              </a:spcAft>
              <a:defRPr sz="2400">
                <a:solidFill>
                  <a:schemeClr val="bg1"/>
                </a:solidFill>
                <a:latin typeface="微软雅黑" pitchFamily="34" charset="-122"/>
                <a:ea typeface="微软雅黑" pitchFamily="34" charset="-122"/>
              </a:defRPr>
            </a:lvl3pPr>
            <a:lvl4pPr algn="l" rtl="0" eaLnBrk="0" fontAlgn="base" hangingPunct="0">
              <a:spcBef>
                <a:spcPct val="0"/>
              </a:spcBef>
              <a:spcAft>
                <a:spcPct val="0"/>
              </a:spcAft>
              <a:defRPr sz="2400">
                <a:solidFill>
                  <a:schemeClr val="bg1"/>
                </a:solidFill>
                <a:latin typeface="微软雅黑" pitchFamily="34" charset="-122"/>
                <a:ea typeface="微软雅黑" pitchFamily="34" charset="-122"/>
              </a:defRPr>
            </a:lvl4pPr>
            <a:lvl5pPr algn="l" rtl="0" eaLnBrk="0" fontAlgn="base" hangingPunct="0">
              <a:spcBef>
                <a:spcPct val="0"/>
              </a:spcBef>
              <a:spcAft>
                <a:spcPct val="0"/>
              </a:spcAft>
              <a:defRPr sz="2400">
                <a:solidFill>
                  <a:schemeClr val="bg1"/>
                </a:solidFill>
                <a:latin typeface="微软雅黑" pitchFamily="34" charset="-122"/>
                <a:ea typeface="微软雅黑" pitchFamily="34" charset="-122"/>
              </a:defRPr>
            </a:lvl5pPr>
            <a:lvl6pPr marL="457200" algn="l" rtl="0" fontAlgn="base">
              <a:spcBef>
                <a:spcPct val="0"/>
              </a:spcBef>
              <a:spcAft>
                <a:spcPct val="0"/>
              </a:spcAft>
              <a:defRPr sz="2400">
                <a:solidFill>
                  <a:schemeClr val="bg1"/>
                </a:solidFill>
                <a:latin typeface="微软雅黑" pitchFamily="34" charset="-122"/>
                <a:ea typeface="微软雅黑" pitchFamily="34" charset="-122"/>
              </a:defRPr>
            </a:lvl6pPr>
            <a:lvl7pPr marL="914400" algn="l" rtl="0" fontAlgn="base">
              <a:spcBef>
                <a:spcPct val="0"/>
              </a:spcBef>
              <a:spcAft>
                <a:spcPct val="0"/>
              </a:spcAft>
              <a:defRPr sz="2400">
                <a:solidFill>
                  <a:schemeClr val="bg1"/>
                </a:solidFill>
                <a:latin typeface="微软雅黑" pitchFamily="34" charset="-122"/>
                <a:ea typeface="微软雅黑" pitchFamily="34" charset="-122"/>
              </a:defRPr>
            </a:lvl7pPr>
            <a:lvl8pPr marL="1371600" algn="l" rtl="0" fontAlgn="base">
              <a:spcBef>
                <a:spcPct val="0"/>
              </a:spcBef>
              <a:spcAft>
                <a:spcPct val="0"/>
              </a:spcAft>
              <a:defRPr sz="2400">
                <a:solidFill>
                  <a:schemeClr val="bg1"/>
                </a:solidFill>
                <a:latin typeface="微软雅黑" pitchFamily="34" charset="-122"/>
                <a:ea typeface="微软雅黑" pitchFamily="34" charset="-122"/>
              </a:defRPr>
            </a:lvl8pPr>
            <a:lvl9pPr marL="1828800" algn="l" rtl="0" fontAlgn="base">
              <a:spcBef>
                <a:spcPct val="0"/>
              </a:spcBef>
              <a:spcAft>
                <a:spcPct val="0"/>
              </a:spcAft>
              <a:defRPr sz="2400">
                <a:solidFill>
                  <a:schemeClr val="bg1"/>
                </a:solidFill>
                <a:latin typeface="微软雅黑" pitchFamily="34" charset="-122"/>
                <a:ea typeface="微软雅黑" pitchFamily="34" charset="-122"/>
              </a:defRPr>
            </a:lvl9pPr>
          </a:lstStyle>
          <a:p>
            <a:pPr eaLnBrk="1" fontAlgn="auto" hangingPunct="1">
              <a:lnSpc>
                <a:spcPct val="150000"/>
              </a:lnSpc>
              <a:spcAft>
                <a:spcPts val="0"/>
              </a:spcAft>
              <a:defRPr/>
            </a:pPr>
            <a:r>
              <a:rPr lang="en-US" altLang="zh-CN" sz="2000" b="1" dirty="0" smtClean="0"/>
              <a:t>Asking the </a:t>
            </a:r>
            <a:r>
              <a:rPr lang="en-US" altLang="zh-CN" sz="2000" b="1" dirty="0" smtClean="0">
                <a:solidFill>
                  <a:schemeClr val="accent4"/>
                </a:solidFill>
              </a:rPr>
              <a:t>Right</a:t>
            </a:r>
            <a:r>
              <a:rPr lang="en-US" altLang="zh-CN" sz="2000" b="1" dirty="0" smtClean="0"/>
              <a:t> Questions </a:t>
            </a:r>
            <a:br>
              <a:rPr lang="en-US" altLang="zh-CN" sz="2000" b="1" dirty="0" smtClean="0"/>
            </a:br>
            <a:r>
              <a:rPr lang="en-US" altLang="zh-CN" sz="2000" b="1" dirty="0" smtClean="0"/>
              <a:t>A Guide to </a:t>
            </a:r>
            <a:r>
              <a:rPr lang="en-US" altLang="zh-CN" sz="2000" b="1" dirty="0" smtClean="0">
                <a:solidFill>
                  <a:schemeClr val="accent4"/>
                </a:solidFill>
              </a:rPr>
              <a:t>Critical </a:t>
            </a:r>
            <a:r>
              <a:rPr lang="en-US" altLang="zh-CN" sz="2000" b="1" dirty="0" smtClean="0"/>
              <a:t>Thinking</a:t>
            </a:r>
          </a:p>
          <a:p>
            <a:pPr eaLnBrk="1" fontAlgn="auto" hangingPunct="1">
              <a:lnSpc>
                <a:spcPct val="150000"/>
              </a:lnSpc>
              <a:spcAft>
                <a:spcPts val="0"/>
              </a:spcAft>
              <a:defRPr/>
            </a:pPr>
            <a:r>
              <a:rPr lang="zh-CN" altLang="en-US" sz="2000" b="1" dirty="0" smtClean="0"/>
              <a:t>学会提问（原书第十版）</a:t>
            </a:r>
            <a:br>
              <a:rPr lang="zh-CN" altLang="en-US" sz="2000" b="1" dirty="0" smtClean="0"/>
            </a:br>
            <a:r>
              <a:rPr lang="zh-CN" altLang="en-US" sz="2000" b="1" dirty="0" smtClean="0"/>
              <a:t>批判性思维领域的“圣经”！</a:t>
            </a:r>
            <a:endParaRPr lang="zh-CN" altLang="en-US" sz="2000" b="1" dirty="0"/>
          </a:p>
        </p:txBody>
      </p:sp>
      <p:sp>
        <p:nvSpPr>
          <p:cNvPr id="8" name="副标题 2"/>
          <p:cNvSpPr txBox="1">
            <a:spLocks/>
          </p:cNvSpPr>
          <p:nvPr/>
        </p:nvSpPr>
        <p:spPr bwMode="auto">
          <a:xfrm>
            <a:off x="5219700" y="4484688"/>
            <a:ext cx="3059113" cy="960437"/>
          </a:xfrm>
          <a:prstGeom prst="rect">
            <a:avLst/>
          </a:prstGeom>
          <a:noFill/>
          <a:ln w="9525">
            <a:noFill/>
            <a:miter lim="800000"/>
            <a:headEnd/>
            <a:tailEnd/>
          </a:ln>
        </p:spPr>
        <p:txBody>
          <a:bodyPr/>
          <a:lstStyle/>
          <a:p>
            <a:pPr marL="342900" indent="-342900">
              <a:spcBef>
                <a:spcPct val="20000"/>
              </a:spcBef>
              <a:buFont typeface="Arial" pitchFamily="34" charset="0"/>
              <a:buChar char="•"/>
            </a:pPr>
            <a:r>
              <a:rPr lang="zh-CN" altLang="en-US" sz="1600" b="1" dirty="0">
                <a:latin typeface="微软雅黑" pitchFamily="34" charset="-122"/>
                <a:ea typeface="微软雅黑" pitchFamily="34" charset="-122"/>
              </a:rPr>
              <a:t>作者：</a:t>
            </a:r>
            <a:r>
              <a:rPr lang="zh-CN" altLang="en-US" sz="1600" dirty="0">
                <a:latin typeface="微软雅黑" pitchFamily="34" charset="-122"/>
                <a:ea typeface="微软雅黑" pitchFamily="34" charset="-122"/>
              </a:rPr>
              <a:t>布朗（美）基利（美）</a:t>
            </a:r>
          </a:p>
          <a:p>
            <a:pPr marL="342900" indent="-342900">
              <a:spcBef>
                <a:spcPct val="20000"/>
              </a:spcBef>
              <a:buFont typeface="Arial" pitchFamily="34" charset="0"/>
              <a:buChar char="•"/>
            </a:pPr>
            <a:r>
              <a:rPr lang="zh-CN" altLang="en-US" sz="1600" b="1" dirty="0">
                <a:latin typeface="微软雅黑" pitchFamily="34" charset="-122"/>
                <a:ea typeface="微软雅黑" pitchFamily="34" charset="-122"/>
              </a:rPr>
              <a:t>翻译：</a:t>
            </a:r>
            <a:r>
              <a:rPr lang="zh-CN" altLang="en-US" sz="1600" dirty="0" smtClean="0">
                <a:latin typeface="微软雅黑" pitchFamily="34" charset="-122"/>
                <a:ea typeface="微软雅黑" pitchFamily="34" charset="-122"/>
              </a:rPr>
              <a:t>吴礼敬</a:t>
            </a:r>
            <a:endParaRPr lang="zh-CN" altLang="en-US" sz="1600" dirty="0">
              <a:latin typeface="微软雅黑" pitchFamily="34" charset="-122"/>
              <a:ea typeface="微软雅黑" pitchFamily="34" charset="-122"/>
            </a:endParaRPr>
          </a:p>
          <a:p>
            <a:pPr marL="342900" indent="-342900">
              <a:spcBef>
                <a:spcPct val="20000"/>
              </a:spcBef>
              <a:buFont typeface="Arial" pitchFamily="34" charset="0"/>
              <a:buChar char="•"/>
            </a:pPr>
            <a:r>
              <a:rPr lang="zh-CN" altLang="en-US" sz="1600" b="1" dirty="0">
                <a:latin typeface="微软雅黑" pitchFamily="34" charset="-122"/>
                <a:ea typeface="微软雅黑" pitchFamily="34" charset="-122"/>
              </a:rPr>
              <a:t>出版：</a:t>
            </a:r>
            <a:r>
              <a:rPr lang="zh-CN" altLang="en-US" sz="1600" dirty="0">
                <a:latin typeface="微软雅黑" pitchFamily="34" charset="-122"/>
                <a:ea typeface="微软雅黑" pitchFamily="34" charset="-122"/>
              </a:rPr>
              <a:t>机械工业出版社</a:t>
            </a:r>
          </a:p>
        </p:txBody>
      </p:sp>
      <p:pic>
        <p:nvPicPr>
          <p:cNvPr id="1027" name="Picture 3"/>
          <p:cNvPicPr>
            <a:picLocks noChangeAspect="1" noChangeArrowheads="1"/>
          </p:cNvPicPr>
          <p:nvPr/>
        </p:nvPicPr>
        <p:blipFill>
          <a:blip r:embed="rId2"/>
          <a:srcRect/>
          <a:stretch>
            <a:fillRect/>
          </a:stretch>
        </p:blipFill>
        <p:spPr bwMode="auto">
          <a:xfrm>
            <a:off x="785786" y="500042"/>
            <a:ext cx="3571900" cy="513834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anim calcmode="lin" valueType="num">
                                      <p:cBhvr>
                                        <p:cTn id="1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fade">
                                      <p:cBhvr>
                                        <p:cTn id="23" dur="500"/>
                                        <p:tgtEl>
                                          <p:spTgt spid="8">
                                            <p:txEl>
                                              <p:pRg st="1" end="1"/>
                                            </p:txEl>
                                          </p:spTgt>
                                        </p:tgtEl>
                                      </p:cBhvr>
                                    </p:animEffect>
                                    <p:anim calcmode="lin" valueType="num">
                                      <p:cBhvr>
                                        <p:cTn id="24"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5" dur="5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animEffect transition="in" filter="fade">
                                      <p:cBhvr>
                                        <p:cTn id="29" dur="500"/>
                                        <p:tgtEl>
                                          <p:spTgt spid="8">
                                            <p:txEl>
                                              <p:pRg st="2" end="2"/>
                                            </p:txEl>
                                          </p:spTgt>
                                        </p:tgtEl>
                                      </p:cBhvr>
                                    </p:animEffect>
                                    <p:anim calcmode="lin" valueType="num">
                                      <p:cBhvr>
                                        <p:cTn id="30"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1" dur="5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p:cNvPicPr>
            <a:picLocks noChangeAspect="1" noChangeArrowheads="1"/>
          </p:cNvPicPr>
          <p:nvPr/>
        </p:nvPicPr>
        <p:blipFill>
          <a:blip r:embed="rId3"/>
          <a:srcRect/>
          <a:stretch>
            <a:fillRect/>
          </a:stretch>
        </p:blipFill>
        <p:spPr bwMode="auto">
          <a:xfrm>
            <a:off x="2987675" y="3511550"/>
            <a:ext cx="3024188" cy="2778125"/>
          </a:xfrm>
          <a:prstGeom prst="rect">
            <a:avLst/>
          </a:prstGeom>
          <a:noFill/>
          <a:ln w="9525">
            <a:noFill/>
            <a:miter lim="800000"/>
            <a:headEnd/>
            <a:tailEnd/>
          </a:ln>
        </p:spPr>
      </p:pic>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本书适合这样的人</a:t>
            </a:r>
            <a:endParaRPr lang="zh-CN" altLang="en-US" dirty="0"/>
          </a:p>
        </p:txBody>
      </p:sp>
      <p:sp>
        <p:nvSpPr>
          <p:cNvPr id="7172" name="灯片编号占位符 5"/>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CBEAFC-0EAA-4320-BC03-CAB9E724F662}" type="slidenum">
              <a:rPr lang="zh-CN" altLang="en-US" smtClean="0"/>
              <a:pPr fontAlgn="base">
                <a:spcBef>
                  <a:spcPct val="0"/>
                </a:spcBef>
                <a:spcAft>
                  <a:spcPct val="0"/>
                </a:spcAft>
                <a:defRPr/>
              </a:pPr>
              <a:t>2</a:t>
            </a:fld>
            <a:endParaRPr lang="en-US" altLang="zh-CN" smtClean="0"/>
          </a:p>
        </p:txBody>
      </p:sp>
      <p:sp>
        <p:nvSpPr>
          <p:cNvPr id="18" name="TextBox 17"/>
          <p:cNvSpPr txBox="1">
            <a:spLocks noChangeArrowheads="1"/>
          </p:cNvSpPr>
          <p:nvPr/>
        </p:nvSpPr>
        <p:spPr bwMode="auto">
          <a:xfrm>
            <a:off x="468313" y="1052513"/>
            <a:ext cx="8207375" cy="985837"/>
          </a:xfrm>
          <a:prstGeom prst="rect">
            <a:avLst/>
          </a:prstGeom>
          <a:noFill/>
          <a:ln w="9525">
            <a:noFill/>
            <a:miter lim="800000"/>
            <a:headEnd/>
            <a:tailEnd/>
          </a:ln>
        </p:spPr>
        <p:txBody>
          <a:bodyPr>
            <a:spAutoFit/>
          </a:bodyPr>
          <a:lstStyle/>
          <a:p>
            <a:r>
              <a:rPr lang="zh-CN" altLang="en-US" sz="2000" b="1" dirty="0">
                <a:latin typeface="Constantia" pitchFamily="18" charset="0"/>
                <a:ea typeface="微软雅黑" pitchFamily="34" charset="-122"/>
              </a:rPr>
              <a:t>在一个被泛滥信息包围的时代，假如你想成为一个拥有能力说出</a:t>
            </a:r>
            <a:endParaRPr lang="en-US" altLang="zh-CN" sz="2000" b="1" dirty="0">
              <a:latin typeface="Constantia" pitchFamily="18" charset="0"/>
              <a:ea typeface="微软雅黑" pitchFamily="34" charset="-122"/>
            </a:endParaRPr>
          </a:p>
          <a:p>
            <a:r>
              <a:rPr lang="zh-CN" altLang="en-US" sz="3600" b="1" dirty="0">
                <a:solidFill>
                  <a:srgbClr val="FF0000"/>
                </a:solidFill>
                <a:latin typeface="Constantia" pitchFamily="18" charset="0"/>
                <a:ea typeface="微软雅黑" pitchFamily="34" charset="-122"/>
              </a:rPr>
              <a:t>我认为真相是</a:t>
            </a:r>
            <a:r>
              <a:rPr lang="en-US" altLang="zh-CN" sz="3600" b="1" dirty="0">
                <a:solidFill>
                  <a:srgbClr val="FF0000"/>
                </a:solidFill>
                <a:latin typeface="Constantia" pitchFamily="18" charset="0"/>
                <a:ea typeface="微软雅黑" pitchFamily="34" charset="-122"/>
              </a:rPr>
              <a:t>… … </a:t>
            </a:r>
            <a:endParaRPr lang="zh-CN" altLang="en-US" sz="2000" b="1" dirty="0">
              <a:latin typeface="Constantia" pitchFamily="18" charset="0"/>
              <a:ea typeface="微软雅黑" pitchFamily="34" charset="-122"/>
            </a:endParaRPr>
          </a:p>
        </p:txBody>
      </p:sp>
      <p:grpSp>
        <p:nvGrpSpPr>
          <p:cNvPr id="2" name="组合 29"/>
          <p:cNvGrpSpPr>
            <a:grpSpLocks/>
          </p:cNvGrpSpPr>
          <p:nvPr/>
        </p:nvGrpSpPr>
        <p:grpSpPr bwMode="auto">
          <a:xfrm>
            <a:off x="1936750" y="2771775"/>
            <a:ext cx="1108075" cy="1449388"/>
            <a:chOff x="1937420" y="2771636"/>
            <a:chExt cx="1107996" cy="1449452"/>
          </a:xfrm>
        </p:grpSpPr>
        <p:sp>
          <p:nvSpPr>
            <p:cNvPr id="9" name="TextBox 8"/>
            <p:cNvSpPr txBox="1"/>
            <p:nvPr/>
          </p:nvSpPr>
          <p:spPr>
            <a:xfrm>
              <a:off x="1937420" y="3851184"/>
              <a:ext cx="1107996" cy="369904"/>
            </a:xfrm>
            <a:prstGeom prst="rect">
              <a:avLst/>
            </a:prstGeom>
            <a:noFill/>
          </p:spPr>
          <p:txBody>
            <a:bodyPr wrap="none">
              <a:spAutoFit/>
            </a:bodyPr>
            <a:lstStyle/>
            <a:p>
              <a:pPr fontAlgn="auto">
                <a:spcBef>
                  <a:spcPts val="0"/>
                </a:spcBef>
                <a:spcAft>
                  <a:spcPts val="0"/>
                </a:spcAft>
                <a:defRPr/>
              </a:pPr>
              <a:r>
                <a:rPr lang="zh-CN" altLang="en-US" b="1" dirty="0">
                  <a:latin typeface="+mj-ea"/>
                  <a:ea typeface="+mj-ea"/>
                </a:rPr>
                <a:t>报纸上说</a:t>
              </a:r>
            </a:p>
          </p:txBody>
        </p:sp>
        <p:pic>
          <p:nvPicPr>
            <p:cNvPr id="7188" name="Picture 4"/>
            <p:cNvPicPr>
              <a:picLocks noChangeAspect="1" noChangeArrowheads="1"/>
            </p:cNvPicPr>
            <p:nvPr/>
          </p:nvPicPr>
          <p:blipFill>
            <a:blip r:embed="rId4"/>
            <a:srcRect/>
            <a:stretch>
              <a:fillRect/>
            </a:stretch>
          </p:blipFill>
          <p:spPr bwMode="auto">
            <a:xfrm>
              <a:off x="2062793" y="2771636"/>
              <a:ext cx="857250" cy="1047750"/>
            </a:xfrm>
            <a:prstGeom prst="rect">
              <a:avLst/>
            </a:prstGeom>
            <a:noFill/>
            <a:ln w="9525">
              <a:noFill/>
              <a:miter lim="800000"/>
              <a:headEnd/>
              <a:tailEnd/>
            </a:ln>
          </p:spPr>
        </p:pic>
      </p:grpSp>
      <p:grpSp>
        <p:nvGrpSpPr>
          <p:cNvPr id="3" name="组合 32"/>
          <p:cNvGrpSpPr>
            <a:grpSpLocks/>
          </p:cNvGrpSpPr>
          <p:nvPr/>
        </p:nvGrpSpPr>
        <p:grpSpPr bwMode="auto">
          <a:xfrm>
            <a:off x="6588125" y="4508500"/>
            <a:ext cx="1276350" cy="1473200"/>
            <a:chOff x="6588224" y="4509120"/>
            <a:chExt cx="1276350" cy="1472272"/>
          </a:xfrm>
        </p:grpSpPr>
        <p:sp>
          <p:nvSpPr>
            <p:cNvPr id="11" name="TextBox 10"/>
            <p:cNvSpPr txBox="1"/>
            <p:nvPr/>
          </p:nvSpPr>
          <p:spPr>
            <a:xfrm>
              <a:off x="6588224" y="5611738"/>
              <a:ext cx="1108075" cy="369654"/>
            </a:xfrm>
            <a:prstGeom prst="rect">
              <a:avLst/>
            </a:prstGeom>
            <a:noFill/>
          </p:spPr>
          <p:txBody>
            <a:bodyPr wrap="none">
              <a:spAutoFit/>
            </a:bodyPr>
            <a:lstStyle/>
            <a:p>
              <a:pPr fontAlgn="auto">
                <a:spcBef>
                  <a:spcPts val="0"/>
                </a:spcBef>
                <a:spcAft>
                  <a:spcPts val="0"/>
                </a:spcAft>
                <a:defRPr/>
              </a:pPr>
              <a:r>
                <a:rPr lang="zh-CN" altLang="en-US" b="1" dirty="0">
                  <a:latin typeface="+mj-ea"/>
                  <a:ea typeface="+mj-ea"/>
                </a:rPr>
                <a:t>亲友们说</a:t>
              </a:r>
            </a:p>
          </p:txBody>
        </p:sp>
        <p:pic>
          <p:nvPicPr>
            <p:cNvPr id="7186" name="Picture 7"/>
            <p:cNvPicPr>
              <a:picLocks noChangeAspect="1" noChangeArrowheads="1"/>
            </p:cNvPicPr>
            <p:nvPr/>
          </p:nvPicPr>
          <p:blipFill>
            <a:blip r:embed="rId5"/>
            <a:srcRect/>
            <a:stretch>
              <a:fillRect/>
            </a:stretch>
          </p:blipFill>
          <p:spPr bwMode="auto">
            <a:xfrm>
              <a:off x="6588224" y="4509120"/>
              <a:ext cx="1276350" cy="1095375"/>
            </a:xfrm>
            <a:prstGeom prst="rect">
              <a:avLst/>
            </a:prstGeom>
            <a:noFill/>
            <a:ln w="9525">
              <a:noFill/>
              <a:miter lim="800000"/>
              <a:headEnd/>
              <a:tailEnd/>
            </a:ln>
          </p:spPr>
        </p:pic>
      </p:grpSp>
      <p:grpSp>
        <p:nvGrpSpPr>
          <p:cNvPr id="5" name="组合 31"/>
          <p:cNvGrpSpPr>
            <a:grpSpLocks/>
          </p:cNvGrpSpPr>
          <p:nvPr/>
        </p:nvGrpSpPr>
        <p:grpSpPr bwMode="auto">
          <a:xfrm>
            <a:off x="5795963" y="2924175"/>
            <a:ext cx="1108075" cy="1306513"/>
            <a:chOff x="5796136" y="2924944"/>
            <a:chExt cx="1107996" cy="1305436"/>
          </a:xfrm>
        </p:grpSpPr>
        <p:sp>
          <p:nvSpPr>
            <p:cNvPr id="12" name="TextBox 11"/>
            <p:cNvSpPr txBox="1"/>
            <p:nvPr/>
          </p:nvSpPr>
          <p:spPr>
            <a:xfrm>
              <a:off x="5796136" y="3860797"/>
              <a:ext cx="1107996" cy="369583"/>
            </a:xfrm>
            <a:prstGeom prst="rect">
              <a:avLst/>
            </a:prstGeom>
            <a:noFill/>
          </p:spPr>
          <p:txBody>
            <a:bodyPr wrap="none">
              <a:spAutoFit/>
            </a:bodyPr>
            <a:lstStyle/>
            <a:p>
              <a:pPr fontAlgn="auto">
                <a:spcBef>
                  <a:spcPts val="0"/>
                </a:spcBef>
                <a:spcAft>
                  <a:spcPts val="0"/>
                </a:spcAft>
                <a:defRPr/>
              </a:pPr>
              <a:r>
                <a:rPr lang="zh-CN" altLang="en-US" b="1" dirty="0">
                  <a:latin typeface="+mj-ea"/>
                  <a:ea typeface="+mj-ea"/>
                </a:rPr>
                <a:t>网络上说</a:t>
              </a:r>
            </a:p>
          </p:txBody>
        </p:sp>
        <p:pic>
          <p:nvPicPr>
            <p:cNvPr id="7184" name="Picture 8"/>
            <p:cNvPicPr>
              <a:picLocks noChangeAspect="1" noChangeArrowheads="1"/>
            </p:cNvPicPr>
            <p:nvPr/>
          </p:nvPicPr>
          <p:blipFill>
            <a:blip r:embed="rId6"/>
            <a:srcRect/>
            <a:stretch>
              <a:fillRect/>
            </a:stretch>
          </p:blipFill>
          <p:spPr bwMode="auto">
            <a:xfrm>
              <a:off x="5940152" y="2924944"/>
              <a:ext cx="847725" cy="885825"/>
            </a:xfrm>
            <a:prstGeom prst="rect">
              <a:avLst/>
            </a:prstGeom>
            <a:noFill/>
            <a:ln w="9525">
              <a:noFill/>
              <a:miter lim="800000"/>
              <a:headEnd/>
              <a:tailEnd/>
            </a:ln>
          </p:spPr>
        </p:pic>
      </p:grpSp>
      <p:grpSp>
        <p:nvGrpSpPr>
          <p:cNvPr id="6" name="组合 30"/>
          <p:cNvGrpSpPr>
            <a:grpSpLocks/>
          </p:cNvGrpSpPr>
          <p:nvPr/>
        </p:nvGrpSpPr>
        <p:grpSpPr bwMode="auto">
          <a:xfrm>
            <a:off x="3968750" y="1989138"/>
            <a:ext cx="1108075" cy="1511300"/>
            <a:chOff x="3968059" y="1988840"/>
            <a:chExt cx="1107997" cy="1512168"/>
          </a:xfrm>
        </p:grpSpPr>
        <p:sp>
          <p:nvSpPr>
            <p:cNvPr id="10" name="TextBox 9"/>
            <p:cNvSpPr txBox="1"/>
            <p:nvPr/>
          </p:nvSpPr>
          <p:spPr>
            <a:xfrm>
              <a:off x="3968059" y="3130908"/>
              <a:ext cx="1107997" cy="370100"/>
            </a:xfrm>
            <a:prstGeom prst="rect">
              <a:avLst/>
            </a:prstGeom>
            <a:noFill/>
          </p:spPr>
          <p:txBody>
            <a:bodyPr wrap="none">
              <a:spAutoFit/>
            </a:bodyPr>
            <a:lstStyle/>
            <a:p>
              <a:pPr algn="ctr" fontAlgn="auto">
                <a:spcBef>
                  <a:spcPts val="0"/>
                </a:spcBef>
                <a:spcAft>
                  <a:spcPts val="0"/>
                </a:spcAft>
                <a:defRPr/>
              </a:pPr>
              <a:r>
                <a:rPr lang="zh-CN" altLang="en-US" b="1" dirty="0">
                  <a:latin typeface="+mj-ea"/>
                  <a:ea typeface="+mj-ea"/>
                </a:rPr>
                <a:t>专家们说</a:t>
              </a:r>
            </a:p>
          </p:txBody>
        </p:sp>
        <p:pic>
          <p:nvPicPr>
            <p:cNvPr id="7182" name="Picture 9"/>
            <p:cNvPicPr>
              <a:picLocks noChangeAspect="1" noChangeArrowheads="1"/>
            </p:cNvPicPr>
            <p:nvPr/>
          </p:nvPicPr>
          <p:blipFill>
            <a:blip r:embed="rId7"/>
            <a:srcRect/>
            <a:stretch>
              <a:fillRect/>
            </a:stretch>
          </p:blipFill>
          <p:spPr bwMode="auto">
            <a:xfrm>
              <a:off x="3995936" y="1988840"/>
              <a:ext cx="1000125" cy="1162050"/>
            </a:xfrm>
            <a:prstGeom prst="rect">
              <a:avLst/>
            </a:prstGeom>
            <a:noFill/>
            <a:ln w="9525">
              <a:noFill/>
              <a:miter lim="800000"/>
              <a:headEnd/>
              <a:tailEnd/>
            </a:ln>
          </p:spPr>
        </p:pic>
      </p:grpSp>
      <p:grpSp>
        <p:nvGrpSpPr>
          <p:cNvPr id="7" name="组合 28"/>
          <p:cNvGrpSpPr>
            <a:grpSpLocks/>
          </p:cNvGrpSpPr>
          <p:nvPr/>
        </p:nvGrpSpPr>
        <p:grpSpPr bwMode="auto">
          <a:xfrm>
            <a:off x="1116013" y="4437063"/>
            <a:ext cx="1138237" cy="1576387"/>
            <a:chOff x="1115616" y="4437112"/>
            <a:chExt cx="1138808" cy="1576182"/>
          </a:xfrm>
        </p:grpSpPr>
        <p:sp>
          <p:nvSpPr>
            <p:cNvPr id="8" name="TextBox 7"/>
            <p:cNvSpPr txBox="1"/>
            <p:nvPr/>
          </p:nvSpPr>
          <p:spPr>
            <a:xfrm>
              <a:off x="1115616" y="5643455"/>
              <a:ext cx="1108631" cy="369839"/>
            </a:xfrm>
            <a:prstGeom prst="rect">
              <a:avLst/>
            </a:prstGeom>
            <a:noFill/>
          </p:spPr>
          <p:txBody>
            <a:bodyPr wrap="none">
              <a:spAutoFit/>
            </a:bodyPr>
            <a:lstStyle/>
            <a:p>
              <a:pPr algn="ctr" fontAlgn="auto">
                <a:spcBef>
                  <a:spcPts val="0"/>
                </a:spcBef>
                <a:spcAft>
                  <a:spcPts val="0"/>
                </a:spcAft>
                <a:defRPr/>
              </a:pPr>
              <a:r>
                <a:rPr lang="zh-CN" altLang="en-US" b="1" dirty="0">
                  <a:latin typeface="+mj-ea"/>
                  <a:ea typeface="+mj-ea"/>
                </a:rPr>
                <a:t>电视上说</a:t>
              </a:r>
            </a:p>
          </p:txBody>
        </p:sp>
        <p:pic>
          <p:nvPicPr>
            <p:cNvPr id="7180" name="Picture 10"/>
            <p:cNvPicPr>
              <a:picLocks noChangeAspect="1" noChangeArrowheads="1"/>
            </p:cNvPicPr>
            <p:nvPr/>
          </p:nvPicPr>
          <p:blipFill>
            <a:blip r:embed="rId8"/>
            <a:srcRect/>
            <a:stretch>
              <a:fillRect/>
            </a:stretch>
          </p:blipFill>
          <p:spPr bwMode="auto">
            <a:xfrm>
              <a:off x="1187624" y="4437112"/>
              <a:ext cx="1066800" cy="1228725"/>
            </a:xfrm>
            <a:prstGeom prst="rect">
              <a:avLst/>
            </a:prstGeom>
            <a:noFill/>
            <a:ln w="9525">
              <a:noFill/>
              <a:miter lim="800000"/>
              <a:headEnd/>
              <a:tailEnd/>
            </a:ln>
          </p:spPr>
        </p:pic>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left)">
                                      <p:cBhvr>
                                        <p:cTn id="7" dur="500"/>
                                        <p:tgtEl>
                                          <p:spTgt spid="18">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animEffect transition="in" filter="wipe(left)">
                                      <p:cBhvr>
                                        <p:cTn id="11" dur="500"/>
                                        <p:tgtEl>
                                          <p:spTgt spid="18">
                                            <p:txEl>
                                              <p:pRg st="1" end="1"/>
                                            </p:txEl>
                                          </p:spTgt>
                                        </p:tgtEl>
                                      </p:cBhvr>
                                    </p:animEffect>
                                  </p:childTnLst>
                                </p:cTn>
                              </p:par>
                            </p:childTnLst>
                          </p:cTn>
                        </p:par>
                        <p:par>
                          <p:cTn id="12" fill="hold" nodeType="afterGroup">
                            <p:stCondLst>
                              <p:cond delay="1000"/>
                            </p:stCondLst>
                            <p:childTnLst>
                              <p:par>
                                <p:cTn id="13" presetID="53"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nodeType="afterGroup">
                            <p:stCondLst>
                              <p:cond delay="1500"/>
                            </p:stCondLst>
                            <p:childTnLst>
                              <p:par>
                                <p:cTn id="19" presetID="53"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nodeType="afterGroup">
                            <p:stCondLst>
                              <p:cond delay="2000"/>
                            </p:stCondLst>
                            <p:childTnLst>
                              <p:par>
                                <p:cTn id="25" presetID="53"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nodeType="afterGroup">
                            <p:stCondLst>
                              <p:cond delay="2500"/>
                            </p:stCondLst>
                            <p:childTnLst>
                              <p:par>
                                <p:cTn id="31" presetID="53"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nodeType="afterGroup">
                            <p:stCondLst>
                              <p:cond delay="3000"/>
                            </p:stCondLst>
                            <p:childTnLst>
                              <p:par>
                                <p:cTn id="37" presetID="53"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a:t>我们</a:t>
            </a:r>
            <a:r>
              <a:rPr lang="zh-CN" altLang="en-US" dirty="0" smtClean="0"/>
              <a:t>为什么要做这个</a:t>
            </a:r>
            <a:r>
              <a:rPr lang="en-US" altLang="zh-CN" dirty="0" smtClean="0"/>
              <a:t>PPT</a:t>
            </a:r>
            <a:r>
              <a:rPr lang="zh-CN" altLang="en-US" dirty="0" smtClean="0"/>
              <a:t>？</a:t>
            </a:r>
            <a:endParaRPr lang="zh-CN" altLang="en-US" dirty="0"/>
          </a:p>
        </p:txBody>
      </p:sp>
      <p:sp>
        <p:nvSpPr>
          <p:cNvPr id="8195" name="灯片编号占位符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AF4BC1-DE32-4312-8C9A-EF207AAFEEE6}" type="slidenum">
              <a:rPr lang="zh-CN" altLang="en-US" smtClean="0"/>
              <a:pPr fontAlgn="base">
                <a:spcBef>
                  <a:spcPct val="0"/>
                </a:spcBef>
                <a:spcAft>
                  <a:spcPct val="0"/>
                </a:spcAft>
                <a:defRPr/>
              </a:pPr>
              <a:t>3</a:t>
            </a:fld>
            <a:endParaRPr lang="en-US" altLang="zh-CN" smtClean="0"/>
          </a:p>
        </p:txBody>
      </p:sp>
      <p:sp>
        <p:nvSpPr>
          <p:cNvPr id="5" name="TextBox 4"/>
          <p:cNvSpPr txBox="1">
            <a:spLocks noChangeArrowheads="1"/>
          </p:cNvSpPr>
          <p:nvPr/>
        </p:nvSpPr>
        <p:spPr bwMode="auto">
          <a:xfrm>
            <a:off x="468313" y="1214438"/>
            <a:ext cx="8135937" cy="461962"/>
          </a:xfrm>
          <a:prstGeom prst="rect">
            <a:avLst/>
          </a:prstGeom>
          <a:noFill/>
          <a:ln w="9525">
            <a:noFill/>
            <a:miter lim="800000"/>
            <a:headEnd/>
            <a:tailEnd/>
          </a:ln>
        </p:spPr>
        <p:txBody>
          <a:bodyPr>
            <a:spAutoFit/>
          </a:bodyPr>
          <a:lstStyle/>
          <a:p>
            <a:pPr algn="ctr"/>
            <a:r>
              <a:rPr lang="zh-CN" altLang="en-US" sz="2400" b="1">
                <a:solidFill>
                  <a:schemeClr val="accent1"/>
                </a:solidFill>
                <a:latin typeface="Constantia" pitchFamily="18" charset="0"/>
                <a:ea typeface="微软雅黑" pitchFamily="34" charset="-122"/>
              </a:rPr>
              <a:t>中国要真正进入现代文明，必须培养合格的公民</a:t>
            </a:r>
          </a:p>
        </p:txBody>
      </p:sp>
      <p:grpSp>
        <p:nvGrpSpPr>
          <p:cNvPr id="3" name="组合 18"/>
          <p:cNvGrpSpPr>
            <a:grpSpLocks/>
          </p:cNvGrpSpPr>
          <p:nvPr/>
        </p:nvGrpSpPr>
        <p:grpSpPr bwMode="auto">
          <a:xfrm>
            <a:off x="1638300" y="1962150"/>
            <a:ext cx="1219200" cy="1584325"/>
            <a:chOff x="1638288" y="1962450"/>
            <a:chExt cx="1219200" cy="1583948"/>
          </a:xfrm>
        </p:grpSpPr>
        <p:pic>
          <p:nvPicPr>
            <p:cNvPr id="9236" name="图片 6" descr="user.png"/>
            <p:cNvPicPr>
              <a:picLocks noChangeAspect="1"/>
            </p:cNvPicPr>
            <p:nvPr/>
          </p:nvPicPr>
          <p:blipFill>
            <a:blip r:embed="rId2"/>
            <a:srcRect/>
            <a:stretch>
              <a:fillRect/>
            </a:stretch>
          </p:blipFill>
          <p:spPr bwMode="auto">
            <a:xfrm>
              <a:off x="1638288" y="1962450"/>
              <a:ext cx="1219200" cy="1219200"/>
            </a:xfrm>
            <a:prstGeom prst="rect">
              <a:avLst/>
            </a:prstGeom>
            <a:noFill/>
            <a:ln w="9525">
              <a:noFill/>
              <a:miter lim="800000"/>
              <a:headEnd/>
              <a:tailEnd/>
            </a:ln>
          </p:spPr>
        </p:pic>
        <p:sp>
          <p:nvSpPr>
            <p:cNvPr id="9237" name="TextBox 7"/>
            <p:cNvSpPr txBox="1">
              <a:spLocks noChangeArrowheads="1"/>
            </p:cNvSpPr>
            <p:nvPr/>
          </p:nvSpPr>
          <p:spPr bwMode="auto">
            <a:xfrm>
              <a:off x="1862864" y="3146288"/>
              <a:ext cx="928694" cy="400110"/>
            </a:xfrm>
            <a:prstGeom prst="rect">
              <a:avLst/>
            </a:prstGeom>
            <a:noFill/>
            <a:ln w="9525">
              <a:noFill/>
              <a:miter lim="800000"/>
              <a:headEnd/>
              <a:tailEnd/>
            </a:ln>
          </p:spPr>
          <p:txBody>
            <a:bodyPr>
              <a:spAutoFit/>
            </a:bodyPr>
            <a:lstStyle/>
            <a:p>
              <a:r>
                <a:rPr lang="zh-CN" altLang="en-US" sz="2000" b="1">
                  <a:solidFill>
                    <a:schemeClr val="accent1"/>
                  </a:solidFill>
                  <a:latin typeface="Constantia" pitchFamily="18" charset="0"/>
                  <a:ea typeface="微软雅黑" pitchFamily="34" charset="-122"/>
                </a:rPr>
                <a:t>公民</a:t>
              </a:r>
            </a:p>
          </p:txBody>
        </p:sp>
      </p:grpSp>
      <p:grpSp>
        <p:nvGrpSpPr>
          <p:cNvPr id="4" name="组合 20"/>
          <p:cNvGrpSpPr>
            <a:grpSpLocks/>
          </p:cNvGrpSpPr>
          <p:nvPr/>
        </p:nvGrpSpPr>
        <p:grpSpPr bwMode="auto">
          <a:xfrm>
            <a:off x="6097588" y="1957388"/>
            <a:ext cx="1255712" cy="1589087"/>
            <a:chOff x="6097083" y="1957696"/>
            <a:chExt cx="1256059" cy="1588702"/>
          </a:xfrm>
        </p:grpSpPr>
        <p:pic>
          <p:nvPicPr>
            <p:cNvPr id="9234" name="图片 5" descr="user-group.png"/>
            <p:cNvPicPr>
              <a:picLocks noChangeAspect="1"/>
            </p:cNvPicPr>
            <p:nvPr/>
          </p:nvPicPr>
          <p:blipFill>
            <a:blip r:embed="rId3"/>
            <a:srcRect/>
            <a:stretch>
              <a:fillRect/>
            </a:stretch>
          </p:blipFill>
          <p:spPr bwMode="auto">
            <a:xfrm>
              <a:off x="6097083" y="1957696"/>
              <a:ext cx="1219200" cy="1219200"/>
            </a:xfrm>
            <a:prstGeom prst="rect">
              <a:avLst/>
            </a:prstGeom>
            <a:noFill/>
            <a:ln w="9525">
              <a:noFill/>
              <a:miter lim="800000"/>
              <a:headEnd/>
              <a:tailEnd/>
            </a:ln>
          </p:spPr>
        </p:pic>
        <p:sp>
          <p:nvSpPr>
            <p:cNvPr id="9235" name="TextBox 8"/>
            <p:cNvSpPr txBox="1">
              <a:spLocks noChangeArrowheads="1"/>
            </p:cNvSpPr>
            <p:nvPr/>
          </p:nvSpPr>
          <p:spPr bwMode="auto">
            <a:xfrm>
              <a:off x="6424448" y="3146288"/>
              <a:ext cx="928694" cy="400110"/>
            </a:xfrm>
            <a:prstGeom prst="rect">
              <a:avLst/>
            </a:prstGeom>
            <a:noFill/>
            <a:ln w="9525">
              <a:noFill/>
              <a:miter lim="800000"/>
              <a:headEnd/>
              <a:tailEnd/>
            </a:ln>
          </p:spPr>
          <p:txBody>
            <a:bodyPr>
              <a:spAutoFit/>
            </a:bodyPr>
            <a:lstStyle/>
            <a:p>
              <a:r>
                <a:rPr lang="zh-CN" altLang="en-US" sz="2000" b="1">
                  <a:solidFill>
                    <a:schemeClr val="accent1"/>
                  </a:solidFill>
                  <a:latin typeface="Constantia" pitchFamily="18" charset="0"/>
                  <a:ea typeface="微软雅黑" pitchFamily="34" charset="-122"/>
                </a:rPr>
                <a:t>群众</a:t>
              </a:r>
            </a:p>
          </p:txBody>
        </p:sp>
      </p:grpSp>
      <p:sp>
        <p:nvSpPr>
          <p:cNvPr id="10" name="TextBox 9"/>
          <p:cNvSpPr txBox="1">
            <a:spLocks noChangeArrowheads="1"/>
          </p:cNvSpPr>
          <p:nvPr/>
        </p:nvSpPr>
        <p:spPr bwMode="auto">
          <a:xfrm>
            <a:off x="755650" y="3643313"/>
            <a:ext cx="3143250" cy="368300"/>
          </a:xfrm>
          <a:prstGeom prst="rect">
            <a:avLst/>
          </a:prstGeom>
          <a:noFill/>
          <a:ln w="9525">
            <a:noFill/>
            <a:miter lim="800000"/>
            <a:headEnd/>
            <a:tailEnd/>
          </a:ln>
        </p:spPr>
        <p:txBody>
          <a:bodyPr>
            <a:spAutoFit/>
          </a:bodyPr>
          <a:lstStyle/>
          <a:p>
            <a:pPr algn="ctr"/>
            <a:r>
              <a:rPr lang="zh-CN" altLang="en-US" b="1">
                <a:latin typeface="Constantia" pitchFamily="18" charset="0"/>
                <a:ea typeface="微软雅黑" pitchFamily="34" charset="-122"/>
              </a:rPr>
              <a:t>依据理性和程序解决问题</a:t>
            </a:r>
          </a:p>
        </p:txBody>
      </p:sp>
      <p:sp>
        <p:nvSpPr>
          <p:cNvPr id="11" name="TextBox 10"/>
          <p:cNvSpPr txBox="1">
            <a:spLocks noChangeArrowheads="1"/>
          </p:cNvSpPr>
          <p:nvPr/>
        </p:nvSpPr>
        <p:spPr bwMode="auto">
          <a:xfrm>
            <a:off x="5316538" y="3643313"/>
            <a:ext cx="3143250" cy="368300"/>
          </a:xfrm>
          <a:prstGeom prst="rect">
            <a:avLst/>
          </a:prstGeom>
          <a:noFill/>
          <a:ln w="9525">
            <a:noFill/>
            <a:miter lim="800000"/>
            <a:headEnd/>
            <a:tailEnd/>
          </a:ln>
        </p:spPr>
        <p:txBody>
          <a:bodyPr>
            <a:spAutoFit/>
          </a:bodyPr>
          <a:lstStyle/>
          <a:p>
            <a:pPr algn="ctr"/>
            <a:r>
              <a:rPr lang="zh-CN" altLang="en-US" b="1">
                <a:latin typeface="Constantia" pitchFamily="18" charset="0"/>
                <a:ea typeface="微软雅黑" pitchFamily="34" charset="-122"/>
              </a:rPr>
              <a:t>依赖权威和力量解决问题</a:t>
            </a:r>
          </a:p>
        </p:txBody>
      </p:sp>
      <p:sp>
        <p:nvSpPr>
          <p:cNvPr id="13" name="TextBox 12"/>
          <p:cNvSpPr txBox="1"/>
          <p:nvPr/>
        </p:nvSpPr>
        <p:spPr>
          <a:xfrm>
            <a:off x="395288" y="4914900"/>
            <a:ext cx="4321175" cy="1306513"/>
          </a:xfrm>
          <a:prstGeom prst="rect">
            <a:avLst/>
          </a:prstGeom>
          <a:noFill/>
        </p:spPr>
        <p:txBody>
          <a:bodyPr>
            <a:spAutoFit/>
          </a:bodyPr>
          <a:lstStyle/>
          <a:p>
            <a:pPr marL="342900" indent="-342900" fontAlgn="auto">
              <a:lnSpc>
                <a:spcPts val="2400"/>
              </a:lnSpc>
              <a:spcBef>
                <a:spcPts val="0"/>
              </a:spcBef>
              <a:spcAft>
                <a:spcPts val="0"/>
              </a:spcAft>
              <a:buFont typeface="+mj-ea"/>
              <a:buAutoNum type="circleNumDbPlain"/>
              <a:defRPr/>
            </a:pPr>
            <a:r>
              <a:rPr lang="zh-CN" altLang="en-US" dirty="0">
                <a:latin typeface="+mn-lt"/>
                <a:ea typeface="+mn-ea"/>
              </a:rPr>
              <a:t>知道在什么时候问问题？</a:t>
            </a:r>
          </a:p>
          <a:p>
            <a:pPr marL="342900" indent="-342900" fontAlgn="auto">
              <a:lnSpc>
                <a:spcPts val="2400"/>
              </a:lnSpc>
              <a:spcBef>
                <a:spcPts val="0"/>
              </a:spcBef>
              <a:spcAft>
                <a:spcPts val="0"/>
              </a:spcAft>
              <a:buFont typeface="+mj-ea"/>
              <a:buAutoNum type="circleNumDbPlain"/>
              <a:defRPr/>
            </a:pPr>
            <a:r>
              <a:rPr lang="zh-CN" altLang="en-US" dirty="0">
                <a:latin typeface="+mn-lt"/>
                <a:ea typeface="+mn-ea"/>
              </a:rPr>
              <a:t>知道怎样问问题才能确定相信什么？</a:t>
            </a:r>
          </a:p>
          <a:p>
            <a:pPr marL="342900" indent="-342900" fontAlgn="auto">
              <a:lnSpc>
                <a:spcPts val="2400"/>
              </a:lnSpc>
              <a:spcBef>
                <a:spcPts val="0"/>
              </a:spcBef>
              <a:spcAft>
                <a:spcPts val="0"/>
              </a:spcAft>
              <a:buFont typeface="+mj-ea"/>
              <a:buAutoNum type="circleNumDbPlain"/>
              <a:defRPr/>
            </a:pPr>
            <a:r>
              <a:rPr lang="zh-CN" altLang="en-US" dirty="0">
                <a:latin typeface="+mn-lt"/>
                <a:ea typeface="+mn-ea"/>
              </a:rPr>
              <a:t>知道提出批判性问题是维权必需能力 </a:t>
            </a:r>
          </a:p>
          <a:p>
            <a:pPr fontAlgn="auto">
              <a:lnSpc>
                <a:spcPts val="2400"/>
              </a:lnSpc>
              <a:spcBef>
                <a:spcPts val="0"/>
              </a:spcBef>
              <a:spcAft>
                <a:spcPts val="0"/>
              </a:spcAft>
              <a:defRPr/>
            </a:pPr>
            <a:endParaRPr lang="zh-CN" altLang="en-US" dirty="0">
              <a:latin typeface="+mn-lt"/>
              <a:ea typeface="+mn-ea"/>
            </a:endParaRPr>
          </a:p>
        </p:txBody>
      </p:sp>
      <p:grpSp>
        <p:nvGrpSpPr>
          <p:cNvPr id="6" name="组合 21"/>
          <p:cNvGrpSpPr>
            <a:grpSpLocks/>
          </p:cNvGrpSpPr>
          <p:nvPr/>
        </p:nvGrpSpPr>
        <p:grpSpPr bwMode="auto">
          <a:xfrm>
            <a:off x="468313" y="4386263"/>
            <a:ext cx="3240087" cy="431800"/>
            <a:chOff x="467544" y="4386312"/>
            <a:chExt cx="3240360" cy="432048"/>
          </a:xfrm>
        </p:grpSpPr>
        <p:sp>
          <p:nvSpPr>
            <p:cNvPr id="15" name="矩形 14"/>
            <p:cNvSpPr/>
            <p:nvPr/>
          </p:nvSpPr>
          <p:spPr>
            <a:xfrm>
              <a:off x="467544" y="4386312"/>
              <a:ext cx="3240360" cy="432048"/>
            </a:xfrm>
            <a:prstGeom prst="rect">
              <a:avLst/>
            </a:prstGeom>
            <a:gradFill flip="none" rotWithShape="1">
              <a:gsLst>
                <a:gs pos="0">
                  <a:schemeClr val="accent2">
                    <a:alpha val="0"/>
                  </a:schemeClr>
                </a:gs>
                <a:gs pos="51000">
                  <a:schemeClr val="accent2"/>
                </a:gs>
                <a:gs pos="10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3" name="矩形 13"/>
            <p:cNvSpPr>
              <a:spLocks noChangeArrowheads="1"/>
            </p:cNvSpPr>
            <p:nvPr/>
          </p:nvSpPr>
          <p:spPr bwMode="auto">
            <a:xfrm>
              <a:off x="611560" y="4417670"/>
              <a:ext cx="1569660" cy="369332"/>
            </a:xfrm>
            <a:prstGeom prst="rect">
              <a:avLst/>
            </a:prstGeom>
            <a:noFill/>
            <a:ln w="9525">
              <a:noFill/>
              <a:miter lim="800000"/>
              <a:headEnd/>
              <a:tailEnd/>
            </a:ln>
          </p:spPr>
          <p:txBody>
            <a:bodyPr wrap="none">
              <a:spAutoFit/>
            </a:bodyPr>
            <a:lstStyle/>
            <a:p>
              <a:r>
                <a:rPr lang="zh-CN" altLang="en-US" b="1">
                  <a:solidFill>
                    <a:schemeClr val="bg1"/>
                  </a:solidFill>
                  <a:latin typeface="Constantia" pitchFamily="18" charset="0"/>
                  <a:ea typeface="微软雅黑" pitchFamily="34" charset="-122"/>
                </a:rPr>
                <a:t>合格的公民：</a:t>
              </a:r>
            </a:p>
          </p:txBody>
        </p:sp>
      </p:grpSp>
      <p:sp>
        <p:nvSpPr>
          <p:cNvPr id="16" name="TextBox 15"/>
          <p:cNvSpPr txBox="1">
            <a:spLocks noChangeArrowheads="1"/>
          </p:cNvSpPr>
          <p:nvPr/>
        </p:nvSpPr>
        <p:spPr bwMode="auto">
          <a:xfrm>
            <a:off x="4932363" y="4914900"/>
            <a:ext cx="3816350" cy="996950"/>
          </a:xfrm>
          <a:prstGeom prst="rect">
            <a:avLst/>
          </a:prstGeom>
          <a:noFill/>
          <a:ln w="9525">
            <a:noFill/>
            <a:miter lim="800000"/>
            <a:headEnd/>
            <a:tailEnd/>
          </a:ln>
        </p:spPr>
        <p:txBody>
          <a:bodyPr>
            <a:spAutoFit/>
          </a:bodyPr>
          <a:lstStyle/>
          <a:p>
            <a:pPr marL="342900" indent="-342900">
              <a:lnSpc>
                <a:spcPts val="2400"/>
              </a:lnSpc>
              <a:buFont typeface="微软雅黑" pitchFamily="34" charset="-122"/>
              <a:buAutoNum type="circleNumDbPlain"/>
            </a:pPr>
            <a:r>
              <a:rPr lang="zh-CN" altLang="en-US">
                <a:latin typeface="Constantia" pitchFamily="18" charset="0"/>
                <a:ea typeface="微软雅黑" pitchFamily="34" charset="-122"/>
              </a:rPr>
              <a:t>听话时是顺民</a:t>
            </a:r>
          </a:p>
          <a:p>
            <a:pPr marL="342900" indent="-342900">
              <a:lnSpc>
                <a:spcPts val="2400"/>
              </a:lnSpc>
              <a:buFont typeface="微软雅黑" pitchFamily="34" charset="-122"/>
              <a:buAutoNum type="circleNumDbPlain"/>
            </a:pPr>
            <a:r>
              <a:rPr lang="zh-CN" altLang="en-US">
                <a:latin typeface="Constantia" pitchFamily="18" charset="0"/>
                <a:ea typeface="微软雅黑" pitchFamily="34" charset="-122"/>
              </a:rPr>
              <a:t>不听话时是刁民</a:t>
            </a:r>
          </a:p>
          <a:p>
            <a:pPr marL="342900" indent="-342900">
              <a:lnSpc>
                <a:spcPts val="2400"/>
              </a:lnSpc>
              <a:buFont typeface="微软雅黑" pitchFamily="34" charset="-122"/>
              <a:buAutoNum type="circleNumDbPlain"/>
            </a:pPr>
            <a:r>
              <a:rPr lang="zh-CN" altLang="en-US">
                <a:latin typeface="Constantia" pitchFamily="18" charset="0"/>
                <a:ea typeface="微软雅黑" pitchFamily="34" charset="-122"/>
              </a:rPr>
              <a:t>受到伤害时就易被煽动成暴民</a:t>
            </a:r>
          </a:p>
        </p:txBody>
      </p:sp>
      <p:grpSp>
        <p:nvGrpSpPr>
          <p:cNvPr id="7" name="组合 22"/>
          <p:cNvGrpSpPr>
            <a:grpSpLocks/>
          </p:cNvGrpSpPr>
          <p:nvPr/>
        </p:nvGrpSpPr>
        <p:grpSpPr bwMode="auto">
          <a:xfrm>
            <a:off x="5003800" y="4386263"/>
            <a:ext cx="3240088" cy="431800"/>
            <a:chOff x="5004048" y="4386312"/>
            <a:chExt cx="3240360" cy="432048"/>
          </a:xfrm>
        </p:grpSpPr>
        <p:sp>
          <p:nvSpPr>
            <p:cNvPr id="17" name="矩形 16"/>
            <p:cNvSpPr/>
            <p:nvPr/>
          </p:nvSpPr>
          <p:spPr>
            <a:xfrm>
              <a:off x="5004048" y="4386312"/>
              <a:ext cx="3240360" cy="432048"/>
            </a:xfrm>
            <a:prstGeom prst="rect">
              <a:avLst/>
            </a:prstGeom>
            <a:gradFill flip="none" rotWithShape="1">
              <a:gsLst>
                <a:gs pos="0">
                  <a:schemeClr val="accent2">
                    <a:alpha val="0"/>
                  </a:schemeClr>
                </a:gs>
                <a:gs pos="51000">
                  <a:schemeClr val="accent2"/>
                </a:gs>
                <a:gs pos="10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1" name="矩形 17"/>
            <p:cNvSpPr>
              <a:spLocks noChangeArrowheads="1"/>
            </p:cNvSpPr>
            <p:nvPr/>
          </p:nvSpPr>
          <p:spPr bwMode="auto">
            <a:xfrm>
              <a:off x="5148064" y="4417670"/>
              <a:ext cx="1800493" cy="369332"/>
            </a:xfrm>
            <a:prstGeom prst="rect">
              <a:avLst/>
            </a:prstGeom>
            <a:noFill/>
            <a:ln w="9525">
              <a:noFill/>
              <a:miter lim="800000"/>
              <a:headEnd/>
              <a:tailEnd/>
            </a:ln>
          </p:spPr>
          <p:txBody>
            <a:bodyPr wrap="none">
              <a:spAutoFit/>
            </a:bodyPr>
            <a:lstStyle/>
            <a:p>
              <a:r>
                <a:rPr lang="zh-CN" altLang="en-US" b="1">
                  <a:solidFill>
                    <a:schemeClr val="bg1"/>
                  </a:solidFill>
                  <a:latin typeface="Constantia" pitchFamily="18" charset="0"/>
                  <a:ea typeface="微软雅黑" pitchFamily="34" charset="-122"/>
                </a:rPr>
                <a:t>不合格的公民：</a:t>
              </a:r>
            </a:p>
          </p:txBody>
        </p:sp>
      </p:grpSp>
      <p:cxnSp>
        <p:nvCxnSpPr>
          <p:cNvPr id="20" name="直接连接符 19"/>
          <p:cNvCxnSpPr/>
          <p:nvPr/>
        </p:nvCxnSpPr>
        <p:spPr>
          <a:xfrm>
            <a:off x="468313" y="4292600"/>
            <a:ext cx="8207375" cy="0"/>
          </a:xfrm>
          <a:prstGeom prst="line">
            <a:avLst/>
          </a:prstGeom>
          <a:ln w="12700"/>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8" presetClass="entr" presetSubtype="0" ac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2.5"/>
                                          </p:val>
                                        </p:tav>
                                        <p:tav tm="100000">
                                          <p:val>
                                            <p:strVal val="#ppt_w"/>
                                          </p:val>
                                        </p:tav>
                                      </p:tavLst>
                                    </p:anim>
                                    <p:anim calcmode="lin" valueType="num">
                                      <p:cBhvr>
                                        <p:cTn id="8" dur="500" fill="hold"/>
                                        <p:tgtEl>
                                          <p:spTgt spid="5"/>
                                        </p:tgtEl>
                                        <p:attrNameLst>
                                          <p:attrName>ppt_h</p:attrName>
                                        </p:attrNameLst>
                                      </p:cBhvr>
                                      <p:tavLst>
                                        <p:tav tm="0">
                                          <p:val>
                                            <p:strVal val="#ppt_h*0.01"/>
                                          </p:val>
                                        </p:tav>
                                        <p:tav tm="100000">
                                          <p:val>
                                            <p:strVal val="#ppt_h"/>
                                          </p:val>
                                        </p:tav>
                                      </p:tavLst>
                                    </p:anim>
                                    <p:anim calcmode="lin" valueType="num">
                                      <p:cBhvr>
                                        <p:cTn id="9" dur="500" fill="hold"/>
                                        <p:tgtEl>
                                          <p:spTgt spid="5"/>
                                        </p:tgtEl>
                                        <p:attrNameLst>
                                          <p:attrName>ppt_x</p:attrName>
                                        </p:attrNameLst>
                                      </p:cBhvr>
                                      <p:tavLst>
                                        <p:tav tm="0">
                                          <p:val>
                                            <p:strVal val="#ppt_x"/>
                                          </p:val>
                                        </p:tav>
                                        <p:tav tm="100000">
                                          <p:val>
                                            <p:strVal val="#ppt_x"/>
                                          </p:val>
                                        </p:tav>
                                      </p:tavLst>
                                    </p:anim>
                                    <p:anim calcmode="lin" valueType="num">
                                      <p:cBhvr>
                                        <p:cTn id="10" dur="500" fill="hold"/>
                                        <p:tgtEl>
                                          <p:spTgt spid="5"/>
                                        </p:tgtEl>
                                        <p:attrNameLst>
                                          <p:attrName>ppt_y</p:attrName>
                                        </p:attrNameLst>
                                      </p:cBhvr>
                                      <p:tavLst>
                                        <p:tav tm="0">
                                          <p:val>
                                            <p:strVal val="#ppt_h+1"/>
                                          </p:val>
                                        </p:tav>
                                        <p:tav tm="100000">
                                          <p:val>
                                            <p:strVal val="#ppt_y"/>
                                          </p:val>
                                        </p:tav>
                                      </p:tavLst>
                                    </p:anim>
                                    <p:animEffect transition="in" filter="fade">
                                      <p:cBhvr>
                                        <p:cTn id="11" dur="500"/>
                                        <p:tgtEl>
                                          <p:spTgt spid="5"/>
                                        </p:tgtEl>
                                      </p:cBhvr>
                                    </p:animEffect>
                                  </p:childTnLst>
                                </p:cTn>
                              </p:par>
                            </p:childTnLst>
                          </p:cTn>
                        </p:par>
                        <p:par>
                          <p:cTn id="12" fill="hold" nodeType="afterGroup">
                            <p:stCondLst>
                              <p:cond delay="500"/>
                            </p:stCondLst>
                            <p:childTnLst>
                              <p:par>
                                <p:cTn id="13" presetID="58" presetClass="entr" presetSubtype="0" accel="1000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strVal val="#ppt_w*2.5"/>
                                          </p:val>
                                        </p:tav>
                                        <p:tav tm="100000">
                                          <p:val>
                                            <p:strVal val="#ppt_w"/>
                                          </p:val>
                                        </p:tav>
                                      </p:tavLst>
                                    </p:anim>
                                    <p:anim calcmode="lin" valueType="num">
                                      <p:cBhvr>
                                        <p:cTn id="16" dur="500" fill="hold"/>
                                        <p:tgtEl>
                                          <p:spTgt spid="3"/>
                                        </p:tgtEl>
                                        <p:attrNameLst>
                                          <p:attrName>ppt_h</p:attrName>
                                        </p:attrNameLst>
                                      </p:cBhvr>
                                      <p:tavLst>
                                        <p:tav tm="0">
                                          <p:val>
                                            <p:strVal val="#ppt_h*0.01"/>
                                          </p:val>
                                        </p:tav>
                                        <p:tav tm="100000">
                                          <p:val>
                                            <p:strVal val="#ppt_h"/>
                                          </p:val>
                                        </p:tav>
                                      </p:tavLst>
                                    </p:anim>
                                    <p:anim calcmode="lin" valueType="num">
                                      <p:cBhvr>
                                        <p:cTn id="17" dur="500" fill="hold"/>
                                        <p:tgtEl>
                                          <p:spTgt spid="3"/>
                                        </p:tgtEl>
                                        <p:attrNameLst>
                                          <p:attrName>ppt_x</p:attrName>
                                        </p:attrNameLst>
                                      </p:cBhvr>
                                      <p:tavLst>
                                        <p:tav tm="0">
                                          <p:val>
                                            <p:strVal val="#ppt_x"/>
                                          </p:val>
                                        </p:tav>
                                        <p:tav tm="100000">
                                          <p:val>
                                            <p:strVal val="#ppt_x"/>
                                          </p:val>
                                        </p:tav>
                                      </p:tavLst>
                                    </p:anim>
                                    <p:anim calcmode="lin" valueType="num">
                                      <p:cBhvr>
                                        <p:cTn id="18" dur="500" fill="hold"/>
                                        <p:tgtEl>
                                          <p:spTgt spid="3"/>
                                        </p:tgtEl>
                                        <p:attrNameLst>
                                          <p:attrName>ppt_y</p:attrName>
                                        </p:attrNameLst>
                                      </p:cBhvr>
                                      <p:tavLst>
                                        <p:tav tm="0">
                                          <p:val>
                                            <p:strVal val="#ppt_h+1"/>
                                          </p:val>
                                        </p:tav>
                                        <p:tav tm="100000">
                                          <p:val>
                                            <p:strVal val="#ppt_y"/>
                                          </p:val>
                                        </p:tav>
                                      </p:tavLst>
                                    </p:anim>
                                    <p:animEffect transition="in" filter="fade">
                                      <p:cBhvr>
                                        <p:cTn id="19" dur="500"/>
                                        <p:tgtEl>
                                          <p:spTgt spid="3"/>
                                        </p:tgtEl>
                                      </p:cBhvr>
                                    </p:animEffect>
                                  </p:childTnLst>
                                </p:cTn>
                              </p:par>
                            </p:childTnLst>
                          </p:cTn>
                        </p:par>
                        <p:par>
                          <p:cTn id="20" fill="hold" nodeType="afterGroup">
                            <p:stCondLst>
                              <p:cond delay="1000"/>
                            </p:stCondLst>
                            <p:childTnLst>
                              <p:par>
                                <p:cTn id="21" presetID="58" presetClass="entr" presetSubtype="0" accel="10000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ppt_w*2.5"/>
                                          </p:val>
                                        </p:tav>
                                        <p:tav tm="100000">
                                          <p:val>
                                            <p:strVal val="#ppt_w"/>
                                          </p:val>
                                        </p:tav>
                                      </p:tavLst>
                                    </p:anim>
                                    <p:anim calcmode="lin" valueType="num">
                                      <p:cBhvr>
                                        <p:cTn id="24" dur="500" fill="hold"/>
                                        <p:tgtEl>
                                          <p:spTgt spid="10"/>
                                        </p:tgtEl>
                                        <p:attrNameLst>
                                          <p:attrName>ppt_h</p:attrName>
                                        </p:attrNameLst>
                                      </p:cBhvr>
                                      <p:tavLst>
                                        <p:tav tm="0">
                                          <p:val>
                                            <p:strVal val="#ppt_h*0.01"/>
                                          </p:val>
                                        </p:tav>
                                        <p:tav tm="100000">
                                          <p:val>
                                            <p:strVal val="#ppt_h"/>
                                          </p:val>
                                        </p:tav>
                                      </p:tavLst>
                                    </p:anim>
                                    <p:anim calcmode="lin" valueType="num">
                                      <p:cBhvr>
                                        <p:cTn id="25" dur="500" fill="hold"/>
                                        <p:tgtEl>
                                          <p:spTgt spid="10"/>
                                        </p:tgtEl>
                                        <p:attrNameLst>
                                          <p:attrName>ppt_x</p:attrName>
                                        </p:attrNameLst>
                                      </p:cBhvr>
                                      <p:tavLst>
                                        <p:tav tm="0">
                                          <p:val>
                                            <p:strVal val="#ppt_x"/>
                                          </p:val>
                                        </p:tav>
                                        <p:tav tm="100000">
                                          <p:val>
                                            <p:strVal val="#ppt_x"/>
                                          </p:val>
                                        </p:tav>
                                      </p:tavLst>
                                    </p:anim>
                                    <p:anim calcmode="lin" valueType="num">
                                      <p:cBhvr>
                                        <p:cTn id="26" dur="500" fill="hold"/>
                                        <p:tgtEl>
                                          <p:spTgt spid="10"/>
                                        </p:tgtEl>
                                        <p:attrNameLst>
                                          <p:attrName>ppt_y</p:attrName>
                                        </p:attrNameLst>
                                      </p:cBhvr>
                                      <p:tavLst>
                                        <p:tav tm="0">
                                          <p:val>
                                            <p:strVal val="#ppt_h+1"/>
                                          </p:val>
                                        </p:tav>
                                        <p:tav tm="100000">
                                          <p:val>
                                            <p:strVal val="#ppt_y"/>
                                          </p:val>
                                        </p:tav>
                                      </p:tavLst>
                                    </p:anim>
                                    <p:animEffect transition="in" filter="fade">
                                      <p:cBhvr>
                                        <p:cTn id="27" dur="500"/>
                                        <p:tgtEl>
                                          <p:spTgt spid="10"/>
                                        </p:tgtEl>
                                      </p:cBhvr>
                                    </p:animEffect>
                                  </p:childTnLst>
                                </p:cTn>
                              </p:par>
                            </p:childTnLst>
                          </p:cTn>
                        </p:par>
                        <p:par>
                          <p:cTn id="28" fill="hold" nodeType="afterGroup">
                            <p:stCondLst>
                              <p:cond delay="1500"/>
                            </p:stCondLst>
                            <p:childTnLst>
                              <p:par>
                                <p:cTn id="29" presetID="58" presetClass="entr" presetSubtype="0" accel="10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ppt_w*2.5"/>
                                          </p:val>
                                        </p:tav>
                                        <p:tav tm="100000">
                                          <p:val>
                                            <p:strVal val="#ppt_w"/>
                                          </p:val>
                                        </p:tav>
                                      </p:tavLst>
                                    </p:anim>
                                    <p:anim calcmode="lin" valueType="num">
                                      <p:cBhvr>
                                        <p:cTn id="32" dur="500" fill="hold"/>
                                        <p:tgtEl>
                                          <p:spTgt spid="4"/>
                                        </p:tgtEl>
                                        <p:attrNameLst>
                                          <p:attrName>ppt_h</p:attrName>
                                        </p:attrNameLst>
                                      </p:cBhvr>
                                      <p:tavLst>
                                        <p:tav tm="0">
                                          <p:val>
                                            <p:strVal val="#ppt_h*0.01"/>
                                          </p:val>
                                        </p:tav>
                                        <p:tav tm="100000">
                                          <p:val>
                                            <p:strVal val="#ppt_h"/>
                                          </p:val>
                                        </p:tav>
                                      </p:tavLst>
                                    </p:anim>
                                    <p:anim calcmode="lin" valueType="num">
                                      <p:cBhvr>
                                        <p:cTn id="33" dur="500" fill="hold"/>
                                        <p:tgtEl>
                                          <p:spTgt spid="4"/>
                                        </p:tgtEl>
                                        <p:attrNameLst>
                                          <p:attrName>ppt_x</p:attrName>
                                        </p:attrNameLst>
                                      </p:cBhvr>
                                      <p:tavLst>
                                        <p:tav tm="0">
                                          <p:val>
                                            <p:strVal val="#ppt_x"/>
                                          </p:val>
                                        </p:tav>
                                        <p:tav tm="100000">
                                          <p:val>
                                            <p:strVal val="#ppt_x"/>
                                          </p:val>
                                        </p:tav>
                                      </p:tavLst>
                                    </p:anim>
                                    <p:anim calcmode="lin" valueType="num">
                                      <p:cBhvr>
                                        <p:cTn id="34" dur="500" fill="hold"/>
                                        <p:tgtEl>
                                          <p:spTgt spid="4"/>
                                        </p:tgtEl>
                                        <p:attrNameLst>
                                          <p:attrName>ppt_y</p:attrName>
                                        </p:attrNameLst>
                                      </p:cBhvr>
                                      <p:tavLst>
                                        <p:tav tm="0">
                                          <p:val>
                                            <p:strVal val="#ppt_h+1"/>
                                          </p:val>
                                        </p:tav>
                                        <p:tav tm="100000">
                                          <p:val>
                                            <p:strVal val="#ppt_y"/>
                                          </p:val>
                                        </p:tav>
                                      </p:tavLst>
                                    </p:anim>
                                    <p:animEffect transition="in" filter="fade">
                                      <p:cBhvr>
                                        <p:cTn id="35" dur="500"/>
                                        <p:tgtEl>
                                          <p:spTgt spid="4"/>
                                        </p:tgtEl>
                                      </p:cBhvr>
                                    </p:animEffect>
                                  </p:childTnLst>
                                </p:cTn>
                              </p:par>
                            </p:childTnLst>
                          </p:cTn>
                        </p:par>
                        <p:par>
                          <p:cTn id="36" fill="hold" nodeType="afterGroup">
                            <p:stCondLst>
                              <p:cond delay="2000"/>
                            </p:stCondLst>
                            <p:childTnLst>
                              <p:par>
                                <p:cTn id="37" presetID="58" presetClass="entr" presetSubtype="0" accel="10000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strVal val="#ppt_w*2.5"/>
                                          </p:val>
                                        </p:tav>
                                        <p:tav tm="100000">
                                          <p:val>
                                            <p:strVal val="#ppt_w"/>
                                          </p:val>
                                        </p:tav>
                                      </p:tavLst>
                                    </p:anim>
                                    <p:anim calcmode="lin" valueType="num">
                                      <p:cBhvr>
                                        <p:cTn id="40" dur="500" fill="hold"/>
                                        <p:tgtEl>
                                          <p:spTgt spid="11"/>
                                        </p:tgtEl>
                                        <p:attrNameLst>
                                          <p:attrName>ppt_h</p:attrName>
                                        </p:attrNameLst>
                                      </p:cBhvr>
                                      <p:tavLst>
                                        <p:tav tm="0">
                                          <p:val>
                                            <p:strVal val="#ppt_h*0.01"/>
                                          </p:val>
                                        </p:tav>
                                        <p:tav tm="100000">
                                          <p:val>
                                            <p:strVal val="#ppt_h"/>
                                          </p:val>
                                        </p:tav>
                                      </p:tavLst>
                                    </p:anim>
                                    <p:anim calcmode="lin" valueType="num">
                                      <p:cBhvr>
                                        <p:cTn id="41" dur="500" fill="hold"/>
                                        <p:tgtEl>
                                          <p:spTgt spid="11"/>
                                        </p:tgtEl>
                                        <p:attrNameLst>
                                          <p:attrName>ppt_x</p:attrName>
                                        </p:attrNameLst>
                                      </p:cBhvr>
                                      <p:tavLst>
                                        <p:tav tm="0">
                                          <p:val>
                                            <p:strVal val="#ppt_x"/>
                                          </p:val>
                                        </p:tav>
                                        <p:tav tm="100000">
                                          <p:val>
                                            <p:strVal val="#ppt_x"/>
                                          </p:val>
                                        </p:tav>
                                      </p:tavLst>
                                    </p:anim>
                                    <p:anim calcmode="lin" valueType="num">
                                      <p:cBhvr>
                                        <p:cTn id="42" dur="500" fill="hold"/>
                                        <p:tgtEl>
                                          <p:spTgt spid="11"/>
                                        </p:tgtEl>
                                        <p:attrNameLst>
                                          <p:attrName>ppt_y</p:attrName>
                                        </p:attrNameLst>
                                      </p:cBhvr>
                                      <p:tavLst>
                                        <p:tav tm="0">
                                          <p:val>
                                            <p:strVal val="#ppt_h+1"/>
                                          </p:val>
                                        </p:tav>
                                        <p:tav tm="100000">
                                          <p:val>
                                            <p:strVal val="#ppt_y"/>
                                          </p:val>
                                        </p:tav>
                                      </p:tavLst>
                                    </p:anim>
                                    <p:animEffect transition="in" filter="fade">
                                      <p:cBhvr>
                                        <p:cTn id="43" dur="500"/>
                                        <p:tgtEl>
                                          <p:spTgt spid="11"/>
                                        </p:tgtEl>
                                      </p:cBhvr>
                                    </p:animEffect>
                                  </p:childTnLst>
                                </p:cTn>
                              </p:par>
                            </p:childTnLst>
                          </p:cTn>
                        </p:par>
                        <p:par>
                          <p:cTn id="44" fill="hold" nodeType="afterGroup">
                            <p:stCondLst>
                              <p:cond delay="25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nodeType="afterGroup">
                            <p:stCondLst>
                              <p:cond delay="3000"/>
                            </p:stCondLst>
                            <p:childTnLst>
                              <p:par>
                                <p:cTn id="49" presetID="2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nodeType="afterGroup">
                            <p:stCondLst>
                              <p:cond delay="3500"/>
                            </p:stCondLst>
                            <p:childTnLst>
                              <p:par>
                                <p:cTn id="53" presetID="22" presetClass="entr" presetSubtype="8" fill="hold" nodeType="afterEffect">
                                  <p:stCondLst>
                                    <p:cond delay="0"/>
                                  </p:stCondLst>
                                  <p:childTnLst>
                                    <p:set>
                                      <p:cBhvr>
                                        <p:cTn id="54" dur="1" fill="hold">
                                          <p:stCondLst>
                                            <p:cond delay="0"/>
                                          </p:stCondLst>
                                        </p:cTn>
                                        <p:tgtEl>
                                          <p:spTgt spid="13">
                                            <p:txEl>
                                              <p:pRg st="0" end="0"/>
                                            </p:txEl>
                                          </p:spTgt>
                                        </p:tgtEl>
                                        <p:attrNameLst>
                                          <p:attrName>style.visibility</p:attrName>
                                        </p:attrNameLst>
                                      </p:cBhvr>
                                      <p:to>
                                        <p:strVal val="visible"/>
                                      </p:to>
                                    </p:set>
                                    <p:animEffect transition="in" filter="wipe(left)">
                                      <p:cBhvr>
                                        <p:cTn id="55" dur="500"/>
                                        <p:tgtEl>
                                          <p:spTgt spid="13">
                                            <p:txEl>
                                              <p:pRg st="0" end="0"/>
                                            </p:txEl>
                                          </p:spTgt>
                                        </p:tgtEl>
                                      </p:cBhvr>
                                    </p:animEffect>
                                  </p:childTnLst>
                                </p:cTn>
                              </p:par>
                            </p:childTnLst>
                          </p:cTn>
                        </p:par>
                        <p:par>
                          <p:cTn id="56" fill="hold" nodeType="afterGroup">
                            <p:stCondLst>
                              <p:cond delay="4000"/>
                            </p:stCondLst>
                            <p:childTnLst>
                              <p:par>
                                <p:cTn id="57" presetID="22" presetClass="entr" presetSubtype="8" fill="hold" nodeType="afterEffect">
                                  <p:stCondLst>
                                    <p:cond delay="0"/>
                                  </p:stCondLst>
                                  <p:childTnLst>
                                    <p:set>
                                      <p:cBhvr>
                                        <p:cTn id="58" dur="1" fill="hold">
                                          <p:stCondLst>
                                            <p:cond delay="0"/>
                                          </p:stCondLst>
                                        </p:cTn>
                                        <p:tgtEl>
                                          <p:spTgt spid="13">
                                            <p:txEl>
                                              <p:pRg st="1" end="1"/>
                                            </p:txEl>
                                          </p:spTgt>
                                        </p:tgtEl>
                                        <p:attrNameLst>
                                          <p:attrName>style.visibility</p:attrName>
                                        </p:attrNameLst>
                                      </p:cBhvr>
                                      <p:to>
                                        <p:strVal val="visible"/>
                                      </p:to>
                                    </p:set>
                                    <p:animEffect transition="in" filter="wipe(left)">
                                      <p:cBhvr>
                                        <p:cTn id="59" dur="500"/>
                                        <p:tgtEl>
                                          <p:spTgt spid="13">
                                            <p:txEl>
                                              <p:pRg st="1" end="1"/>
                                            </p:txEl>
                                          </p:spTgt>
                                        </p:tgtEl>
                                      </p:cBhvr>
                                    </p:animEffect>
                                  </p:childTnLst>
                                </p:cTn>
                              </p:par>
                            </p:childTnLst>
                          </p:cTn>
                        </p:par>
                        <p:par>
                          <p:cTn id="60" fill="hold" nodeType="afterGroup">
                            <p:stCondLst>
                              <p:cond delay="4500"/>
                            </p:stCondLst>
                            <p:childTnLst>
                              <p:par>
                                <p:cTn id="61" presetID="22" presetClass="entr" presetSubtype="8" fill="hold" nodeType="afterEffect">
                                  <p:stCondLst>
                                    <p:cond delay="0"/>
                                  </p:stCondLst>
                                  <p:childTnLst>
                                    <p:set>
                                      <p:cBhvr>
                                        <p:cTn id="62" dur="1" fill="hold">
                                          <p:stCondLst>
                                            <p:cond delay="0"/>
                                          </p:stCondLst>
                                        </p:cTn>
                                        <p:tgtEl>
                                          <p:spTgt spid="13">
                                            <p:txEl>
                                              <p:pRg st="2" end="2"/>
                                            </p:txEl>
                                          </p:spTgt>
                                        </p:tgtEl>
                                        <p:attrNameLst>
                                          <p:attrName>style.visibility</p:attrName>
                                        </p:attrNameLst>
                                      </p:cBhvr>
                                      <p:to>
                                        <p:strVal val="visible"/>
                                      </p:to>
                                    </p:set>
                                    <p:animEffect transition="in" filter="wipe(left)">
                                      <p:cBhvr>
                                        <p:cTn id="63" dur="500"/>
                                        <p:tgtEl>
                                          <p:spTgt spid="13">
                                            <p:txEl>
                                              <p:pRg st="2" end="2"/>
                                            </p:txEl>
                                          </p:spTgt>
                                        </p:tgtEl>
                                      </p:cBhvr>
                                    </p:animEffect>
                                  </p:childTnLst>
                                </p:cTn>
                              </p:par>
                            </p:childTnLst>
                          </p:cTn>
                        </p:par>
                        <p:par>
                          <p:cTn id="64" fill="hold" nodeType="afterGroup">
                            <p:stCondLst>
                              <p:cond delay="5000"/>
                            </p:stCondLst>
                            <p:childTnLst>
                              <p:par>
                                <p:cTn id="65" presetID="22" presetClass="entr" presetSubtype="8"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childTnLst>
                          </p:cTn>
                        </p:par>
                        <p:par>
                          <p:cTn id="68" fill="hold" nodeType="afterGroup">
                            <p:stCondLst>
                              <p:cond delay="5500"/>
                            </p:stCondLst>
                            <p:childTnLst>
                              <p:par>
                                <p:cTn id="69" presetID="22" presetClass="entr" presetSubtype="8" fill="hold" nodeType="afterEffect">
                                  <p:stCondLst>
                                    <p:cond delay="0"/>
                                  </p:stCondLst>
                                  <p:childTnLst>
                                    <p:set>
                                      <p:cBhvr>
                                        <p:cTn id="70" dur="1" fill="hold">
                                          <p:stCondLst>
                                            <p:cond delay="0"/>
                                          </p:stCondLst>
                                        </p:cTn>
                                        <p:tgtEl>
                                          <p:spTgt spid="16">
                                            <p:txEl>
                                              <p:pRg st="0" end="0"/>
                                            </p:txEl>
                                          </p:spTgt>
                                        </p:tgtEl>
                                        <p:attrNameLst>
                                          <p:attrName>style.visibility</p:attrName>
                                        </p:attrNameLst>
                                      </p:cBhvr>
                                      <p:to>
                                        <p:strVal val="visible"/>
                                      </p:to>
                                    </p:set>
                                    <p:animEffect transition="in" filter="wipe(left)">
                                      <p:cBhvr>
                                        <p:cTn id="71" dur="500"/>
                                        <p:tgtEl>
                                          <p:spTgt spid="16">
                                            <p:txEl>
                                              <p:pRg st="0" end="0"/>
                                            </p:txEl>
                                          </p:spTgt>
                                        </p:tgtEl>
                                      </p:cBhvr>
                                    </p:animEffect>
                                  </p:childTnLst>
                                </p:cTn>
                              </p:par>
                            </p:childTnLst>
                          </p:cTn>
                        </p:par>
                        <p:par>
                          <p:cTn id="72" fill="hold" nodeType="afterGroup">
                            <p:stCondLst>
                              <p:cond delay="6000"/>
                            </p:stCondLst>
                            <p:childTnLst>
                              <p:par>
                                <p:cTn id="73" presetID="22" presetClass="entr" presetSubtype="8" fill="hold" nodeType="afterEffect">
                                  <p:stCondLst>
                                    <p:cond delay="0"/>
                                  </p:stCondLst>
                                  <p:childTnLst>
                                    <p:set>
                                      <p:cBhvr>
                                        <p:cTn id="74" dur="1" fill="hold">
                                          <p:stCondLst>
                                            <p:cond delay="0"/>
                                          </p:stCondLst>
                                        </p:cTn>
                                        <p:tgtEl>
                                          <p:spTgt spid="16">
                                            <p:txEl>
                                              <p:pRg st="1" end="1"/>
                                            </p:txEl>
                                          </p:spTgt>
                                        </p:tgtEl>
                                        <p:attrNameLst>
                                          <p:attrName>style.visibility</p:attrName>
                                        </p:attrNameLst>
                                      </p:cBhvr>
                                      <p:to>
                                        <p:strVal val="visible"/>
                                      </p:to>
                                    </p:set>
                                    <p:animEffect transition="in" filter="wipe(left)">
                                      <p:cBhvr>
                                        <p:cTn id="75" dur="500"/>
                                        <p:tgtEl>
                                          <p:spTgt spid="16">
                                            <p:txEl>
                                              <p:pRg st="1" end="1"/>
                                            </p:txEl>
                                          </p:spTgt>
                                        </p:tgtEl>
                                      </p:cBhvr>
                                    </p:animEffect>
                                  </p:childTnLst>
                                </p:cTn>
                              </p:par>
                            </p:childTnLst>
                          </p:cTn>
                        </p:par>
                        <p:par>
                          <p:cTn id="76" fill="hold" nodeType="afterGroup">
                            <p:stCondLst>
                              <p:cond delay="6500"/>
                            </p:stCondLst>
                            <p:childTnLst>
                              <p:par>
                                <p:cTn id="77" presetID="22" presetClass="entr" presetSubtype="8" fill="hold" nodeType="afterEffect">
                                  <p:stCondLst>
                                    <p:cond delay="0"/>
                                  </p:stCondLst>
                                  <p:childTnLst>
                                    <p:set>
                                      <p:cBhvr>
                                        <p:cTn id="78" dur="1" fill="hold">
                                          <p:stCondLst>
                                            <p:cond delay="0"/>
                                          </p:stCondLst>
                                        </p:cTn>
                                        <p:tgtEl>
                                          <p:spTgt spid="16">
                                            <p:txEl>
                                              <p:pRg st="2" end="2"/>
                                            </p:txEl>
                                          </p:spTgt>
                                        </p:tgtEl>
                                        <p:attrNameLst>
                                          <p:attrName>style.visibility</p:attrName>
                                        </p:attrNameLst>
                                      </p:cBhvr>
                                      <p:to>
                                        <p:strVal val="visible"/>
                                      </p:to>
                                    </p:set>
                                    <p:animEffect transition="in" filter="wipe(left)">
                                      <p:cBhvr>
                                        <p:cTn id="79"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2"/>
          <p:cNvSpPr>
            <a:spLocks noGrp="1"/>
          </p:cNvSpPr>
          <p:nvPr>
            <p:ph type="sldNum" sz="quarter" idx="4294967295"/>
          </p:nvPr>
        </p:nvSpPr>
        <p:spPr bwMode="auto">
          <a:xfrm>
            <a:off x="7010400"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EB1B6E7B-66BD-42AA-8F22-17F1C3C22C6E}" type="slidenum">
              <a:rPr lang="zh-CN" altLang="en-US" smtClean="0"/>
              <a:pPr fontAlgn="base">
                <a:spcBef>
                  <a:spcPct val="0"/>
                </a:spcBef>
                <a:spcAft>
                  <a:spcPct val="0"/>
                </a:spcAft>
                <a:defRPr/>
              </a:pPr>
              <a:t>4</a:t>
            </a:fld>
            <a:endParaRPr lang="en-US" altLang="zh-CN" smtClean="0"/>
          </a:p>
        </p:txBody>
      </p:sp>
      <p:grpSp>
        <p:nvGrpSpPr>
          <p:cNvPr id="2" name="组合 37"/>
          <p:cNvGrpSpPr>
            <a:grpSpLocks/>
          </p:cNvGrpSpPr>
          <p:nvPr/>
        </p:nvGrpSpPr>
        <p:grpSpPr bwMode="auto">
          <a:xfrm>
            <a:off x="-180975" y="476250"/>
            <a:ext cx="9144000" cy="1008063"/>
            <a:chOff x="-180528" y="476672"/>
            <a:chExt cx="9144000" cy="1008112"/>
          </a:xfrm>
        </p:grpSpPr>
        <p:sp>
          <p:nvSpPr>
            <p:cNvPr id="7" name="椭圆 6"/>
            <p:cNvSpPr/>
            <p:nvPr/>
          </p:nvSpPr>
          <p:spPr>
            <a:xfrm>
              <a:off x="-180528" y="1052963"/>
              <a:ext cx="9144000" cy="431821"/>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467172" y="476672"/>
              <a:ext cx="8208963" cy="720760"/>
            </a:xfrm>
            <a:prstGeom prst="rect">
              <a:avLst/>
            </a:prstGeom>
            <a:gradFill flip="none" rotWithShape="1">
              <a:gsLst>
                <a:gs pos="86000">
                  <a:schemeClr val="accent1">
                    <a:lumMod val="75000"/>
                  </a:schemeClr>
                </a:gs>
                <a:gs pos="100000">
                  <a:schemeClr val="accent1">
                    <a:lumMod val="60000"/>
                    <a:lumOff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180000" rIns="288000" bIns="180000" anchor="ctr"/>
            <a:lstStyle/>
            <a:p>
              <a:pPr algn="ctr" fontAlgn="auto">
                <a:lnSpc>
                  <a:spcPct val="130000"/>
                </a:lnSpc>
                <a:spcBef>
                  <a:spcPts val="0"/>
                </a:spcBef>
                <a:spcAft>
                  <a:spcPts val="0"/>
                </a:spcAft>
                <a:buClr>
                  <a:schemeClr val="tx1"/>
                </a:buClr>
                <a:defRPr/>
              </a:pPr>
              <a:r>
                <a:rPr lang="zh-CN" altLang="en-US" sz="2200" b="1" dirty="0"/>
                <a:t>我深信：受到正确教育的</a:t>
              </a:r>
              <a:r>
                <a:rPr lang="zh-CN" altLang="en-US" sz="2200" b="1" dirty="0" smtClean="0"/>
                <a:t>人才能</a:t>
              </a:r>
              <a:r>
                <a:rPr lang="zh-CN" altLang="en-US" sz="2200" b="1" dirty="0"/>
                <a:t>改变历史！</a:t>
              </a:r>
            </a:p>
          </p:txBody>
        </p:sp>
      </p:grpSp>
      <p:grpSp>
        <p:nvGrpSpPr>
          <p:cNvPr id="3" name="组合 36"/>
          <p:cNvGrpSpPr>
            <a:grpSpLocks/>
          </p:cNvGrpSpPr>
          <p:nvPr/>
        </p:nvGrpSpPr>
        <p:grpSpPr bwMode="auto">
          <a:xfrm>
            <a:off x="684213" y="1844675"/>
            <a:ext cx="2800350" cy="2089150"/>
            <a:chOff x="763578" y="1772817"/>
            <a:chExt cx="2800310" cy="2088231"/>
          </a:xfrm>
        </p:grpSpPr>
        <p:grpSp>
          <p:nvGrpSpPr>
            <p:cNvPr id="10260" name="组合 11"/>
            <p:cNvGrpSpPr>
              <a:grpSpLocks/>
            </p:cNvGrpSpPr>
            <p:nvPr/>
          </p:nvGrpSpPr>
          <p:grpSpPr bwMode="auto">
            <a:xfrm>
              <a:off x="763578" y="1772817"/>
              <a:ext cx="2800310" cy="2088231"/>
              <a:chOff x="956102" y="1844825"/>
              <a:chExt cx="2800310" cy="2160239"/>
            </a:xfrm>
          </p:grpSpPr>
          <p:sp>
            <p:nvSpPr>
              <p:cNvPr id="8" name="椭圆形标注 7"/>
              <p:cNvSpPr/>
              <p:nvPr/>
            </p:nvSpPr>
            <p:spPr>
              <a:xfrm>
                <a:off x="956102" y="1844825"/>
                <a:ext cx="2800310"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椭圆形标注 9"/>
              <p:cNvSpPr/>
              <p:nvPr/>
            </p:nvSpPr>
            <p:spPr>
              <a:xfrm>
                <a:off x="1043413" y="1917052"/>
                <a:ext cx="2592351" cy="1999370"/>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11" name="TextBox 10"/>
            <p:cNvSpPr txBox="1"/>
            <p:nvPr/>
          </p:nvSpPr>
          <p:spPr>
            <a:xfrm>
              <a:off x="1139810" y="2420232"/>
              <a:ext cx="2087533" cy="1201209"/>
            </a:xfrm>
            <a:prstGeom prst="rect">
              <a:avLst/>
            </a:prstGeom>
            <a:noFill/>
          </p:spPr>
          <p:txBody>
            <a:bodyPr>
              <a:spAutoFit/>
            </a:bodyPr>
            <a:lstStyle/>
            <a:p>
              <a:pPr fontAlgn="auto">
                <a:spcBef>
                  <a:spcPts val="0"/>
                </a:spcBef>
                <a:spcAft>
                  <a:spcPts val="0"/>
                </a:spcAft>
                <a:defRPr/>
              </a:pPr>
              <a:r>
                <a:rPr lang="zh-CN" altLang="en-US" sz="2400" b="1" dirty="0">
                  <a:solidFill>
                    <a:schemeClr val="accent6"/>
                  </a:solidFill>
                  <a:latin typeface="Mistral" pitchFamily="66" charset="0"/>
                  <a:ea typeface="+mn-ea"/>
                  <a:cs typeface="Microsoft Sans Serif" pitchFamily="34" charset="0"/>
                </a:rPr>
                <a:t>我们不能头脑空空由人摆布</a:t>
              </a:r>
              <a:endParaRPr lang="en-US" altLang="zh-CN" sz="2400" b="1" dirty="0">
                <a:solidFill>
                  <a:schemeClr val="accent6"/>
                </a:solidFill>
                <a:latin typeface="Mistral" pitchFamily="66" charset="0"/>
                <a:ea typeface="+mn-ea"/>
                <a:cs typeface="Microsoft Sans Serif" pitchFamily="34" charset="0"/>
              </a:endParaRPr>
            </a:p>
            <a:p>
              <a:pPr fontAlgn="auto">
                <a:spcBef>
                  <a:spcPts val="0"/>
                </a:spcBef>
                <a:spcAft>
                  <a:spcPts val="0"/>
                </a:spcAft>
                <a:defRPr/>
              </a:pPr>
              <a:endParaRPr lang="zh-CN" altLang="en-US" sz="2400" b="1" dirty="0">
                <a:solidFill>
                  <a:schemeClr val="accent6"/>
                </a:solidFill>
                <a:latin typeface="+mn-lt"/>
                <a:ea typeface="+mn-ea"/>
              </a:endParaRPr>
            </a:p>
          </p:txBody>
        </p:sp>
      </p:grpSp>
      <p:grpSp>
        <p:nvGrpSpPr>
          <p:cNvPr id="5" name="组合 35"/>
          <p:cNvGrpSpPr>
            <a:grpSpLocks/>
          </p:cNvGrpSpPr>
          <p:nvPr/>
        </p:nvGrpSpPr>
        <p:grpSpPr bwMode="auto">
          <a:xfrm>
            <a:off x="4292600" y="1916113"/>
            <a:ext cx="2800350" cy="2089150"/>
            <a:chOff x="4507994" y="1772816"/>
            <a:chExt cx="2800310" cy="2088231"/>
          </a:xfrm>
        </p:grpSpPr>
        <p:grpSp>
          <p:nvGrpSpPr>
            <p:cNvPr id="10256" name="组合 12"/>
            <p:cNvGrpSpPr>
              <a:grpSpLocks/>
            </p:cNvGrpSpPr>
            <p:nvPr/>
          </p:nvGrpSpPr>
          <p:grpSpPr bwMode="auto">
            <a:xfrm>
              <a:off x="4507994" y="1772816"/>
              <a:ext cx="2800310" cy="2088231"/>
              <a:chOff x="956102" y="1844825"/>
              <a:chExt cx="2800310" cy="2160239"/>
            </a:xfrm>
          </p:grpSpPr>
          <p:sp>
            <p:nvSpPr>
              <p:cNvPr id="14" name="椭圆形标注 13"/>
              <p:cNvSpPr/>
              <p:nvPr/>
            </p:nvSpPr>
            <p:spPr>
              <a:xfrm>
                <a:off x="956102" y="1844825"/>
                <a:ext cx="2800310"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形标注 14"/>
              <p:cNvSpPr/>
              <p:nvPr/>
            </p:nvSpPr>
            <p:spPr>
              <a:xfrm>
                <a:off x="1043414" y="1917052"/>
                <a:ext cx="2592350" cy="1999370"/>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16" name="TextBox 15"/>
            <p:cNvSpPr txBox="1"/>
            <p:nvPr/>
          </p:nvSpPr>
          <p:spPr>
            <a:xfrm>
              <a:off x="4884227" y="2420231"/>
              <a:ext cx="2087532" cy="831484"/>
            </a:xfrm>
            <a:prstGeom prst="rect">
              <a:avLst/>
            </a:prstGeom>
            <a:noFill/>
          </p:spPr>
          <p:txBody>
            <a:bodyPr>
              <a:spAutoFit/>
            </a:bodyPr>
            <a:lstStyle/>
            <a:p>
              <a:pPr fontAlgn="auto">
                <a:spcBef>
                  <a:spcPts val="0"/>
                </a:spcBef>
                <a:spcAft>
                  <a:spcPts val="0"/>
                </a:spcAft>
                <a:defRPr/>
              </a:pPr>
              <a:r>
                <a:rPr lang="zh-CN" altLang="en-US" sz="2400" b="1" dirty="0">
                  <a:solidFill>
                    <a:schemeClr val="accent6"/>
                  </a:solidFill>
                  <a:latin typeface="Mistral" pitchFamily="66" charset="0"/>
                  <a:ea typeface="+mn-ea"/>
                  <a:cs typeface="Microsoft Sans Serif" pitchFamily="34" charset="0"/>
                </a:rPr>
                <a:t>我们不能依赖别人思想生存</a:t>
              </a:r>
              <a:endParaRPr lang="zh-CN" altLang="en-US" sz="2400" b="1" dirty="0">
                <a:solidFill>
                  <a:schemeClr val="accent6"/>
                </a:solidFill>
                <a:latin typeface="+mn-lt"/>
                <a:ea typeface="+mn-ea"/>
              </a:endParaRPr>
            </a:p>
          </p:txBody>
        </p:sp>
      </p:grpSp>
      <p:grpSp>
        <p:nvGrpSpPr>
          <p:cNvPr id="12" name="组合 33"/>
          <p:cNvGrpSpPr>
            <a:grpSpLocks/>
          </p:cNvGrpSpPr>
          <p:nvPr/>
        </p:nvGrpSpPr>
        <p:grpSpPr bwMode="auto">
          <a:xfrm>
            <a:off x="2124075" y="3213100"/>
            <a:ext cx="2800350" cy="2087563"/>
            <a:chOff x="2075220" y="3212976"/>
            <a:chExt cx="2800310" cy="2088231"/>
          </a:xfrm>
        </p:grpSpPr>
        <p:grpSp>
          <p:nvGrpSpPr>
            <p:cNvPr id="10252" name="组合 16"/>
            <p:cNvGrpSpPr>
              <a:grpSpLocks/>
            </p:cNvGrpSpPr>
            <p:nvPr/>
          </p:nvGrpSpPr>
          <p:grpSpPr bwMode="auto">
            <a:xfrm>
              <a:off x="2075220" y="3212976"/>
              <a:ext cx="2800310" cy="2088231"/>
              <a:chOff x="956102" y="1844825"/>
              <a:chExt cx="2800310" cy="2160239"/>
            </a:xfrm>
          </p:grpSpPr>
          <p:sp>
            <p:nvSpPr>
              <p:cNvPr id="18" name="椭圆形标注 17"/>
              <p:cNvSpPr/>
              <p:nvPr/>
            </p:nvSpPr>
            <p:spPr>
              <a:xfrm>
                <a:off x="956102" y="1844825"/>
                <a:ext cx="2800310"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椭圆形标注 18"/>
              <p:cNvSpPr/>
              <p:nvPr/>
            </p:nvSpPr>
            <p:spPr>
              <a:xfrm>
                <a:off x="1043414" y="1917107"/>
                <a:ext cx="2592350" cy="1999248"/>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20" name="TextBox 19"/>
            <p:cNvSpPr txBox="1"/>
            <p:nvPr/>
          </p:nvSpPr>
          <p:spPr>
            <a:xfrm>
              <a:off x="2451453" y="3860883"/>
              <a:ext cx="2087532" cy="830529"/>
            </a:xfrm>
            <a:prstGeom prst="rect">
              <a:avLst/>
            </a:prstGeom>
            <a:noFill/>
          </p:spPr>
          <p:txBody>
            <a:bodyPr>
              <a:spAutoFit/>
            </a:bodyPr>
            <a:lstStyle/>
            <a:p>
              <a:pPr fontAlgn="auto">
                <a:spcBef>
                  <a:spcPts val="0"/>
                </a:spcBef>
                <a:spcAft>
                  <a:spcPts val="0"/>
                </a:spcAft>
                <a:defRPr/>
              </a:pPr>
              <a:r>
                <a:rPr lang="zh-CN" altLang="en-US" sz="2400" b="1" dirty="0">
                  <a:solidFill>
                    <a:schemeClr val="accent6"/>
                  </a:solidFill>
                  <a:latin typeface="Mistral" pitchFamily="66" charset="0"/>
                  <a:ea typeface="+mn-ea"/>
                  <a:cs typeface="Microsoft Sans Serif" pitchFamily="34" charset="0"/>
                </a:rPr>
                <a:t>我们不能总像愤青一样活着</a:t>
              </a:r>
              <a:endParaRPr lang="zh-CN" altLang="en-US" sz="2400" b="1" dirty="0">
                <a:solidFill>
                  <a:schemeClr val="accent6"/>
                </a:solidFill>
                <a:latin typeface="+mn-lt"/>
                <a:ea typeface="+mn-ea"/>
              </a:endParaRPr>
            </a:p>
          </p:txBody>
        </p:sp>
      </p:grpSp>
      <p:grpSp>
        <p:nvGrpSpPr>
          <p:cNvPr id="17" name="组合 34"/>
          <p:cNvGrpSpPr>
            <a:grpSpLocks/>
          </p:cNvGrpSpPr>
          <p:nvPr/>
        </p:nvGrpSpPr>
        <p:grpSpPr bwMode="auto">
          <a:xfrm>
            <a:off x="5580063" y="3284538"/>
            <a:ext cx="2800350" cy="2089150"/>
            <a:chOff x="5804138" y="3212976"/>
            <a:chExt cx="2800310" cy="2088231"/>
          </a:xfrm>
        </p:grpSpPr>
        <p:grpSp>
          <p:nvGrpSpPr>
            <p:cNvPr id="10248" name="组合 20"/>
            <p:cNvGrpSpPr>
              <a:grpSpLocks/>
            </p:cNvGrpSpPr>
            <p:nvPr/>
          </p:nvGrpSpPr>
          <p:grpSpPr bwMode="auto">
            <a:xfrm>
              <a:off x="5804138" y="3212976"/>
              <a:ext cx="2800310" cy="2088231"/>
              <a:chOff x="956102" y="1844825"/>
              <a:chExt cx="2800310" cy="2160239"/>
            </a:xfrm>
          </p:grpSpPr>
          <p:sp>
            <p:nvSpPr>
              <p:cNvPr id="22" name="椭圆形标注 21"/>
              <p:cNvSpPr/>
              <p:nvPr/>
            </p:nvSpPr>
            <p:spPr>
              <a:xfrm>
                <a:off x="956102" y="1844825"/>
                <a:ext cx="2800310"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椭圆形标注 22"/>
              <p:cNvSpPr/>
              <p:nvPr/>
            </p:nvSpPr>
            <p:spPr>
              <a:xfrm>
                <a:off x="1043413" y="1917052"/>
                <a:ext cx="2592351" cy="1999370"/>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24" name="TextBox 23"/>
            <p:cNvSpPr txBox="1"/>
            <p:nvPr/>
          </p:nvSpPr>
          <p:spPr>
            <a:xfrm>
              <a:off x="6180370" y="3860391"/>
              <a:ext cx="2087533" cy="831484"/>
            </a:xfrm>
            <a:prstGeom prst="rect">
              <a:avLst/>
            </a:prstGeom>
            <a:noFill/>
          </p:spPr>
          <p:txBody>
            <a:bodyPr>
              <a:spAutoFit/>
            </a:bodyPr>
            <a:lstStyle/>
            <a:p>
              <a:pPr fontAlgn="auto">
                <a:spcBef>
                  <a:spcPts val="0"/>
                </a:spcBef>
                <a:spcAft>
                  <a:spcPts val="0"/>
                </a:spcAft>
                <a:defRPr/>
              </a:pPr>
              <a:r>
                <a:rPr lang="zh-CN" altLang="en-US" sz="2400" b="1" dirty="0">
                  <a:solidFill>
                    <a:schemeClr val="accent6"/>
                  </a:solidFill>
                  <a:latin typeface="Mistral" pitchFamily="66" charset="0"/>
                  <a:ea typeface="+mn-ea"/>
                  <a:cs typeface="Microsoft Sans Serif" pitchFamily="34" charset="0"/>
                </a:rPr>
                <a:t>我们需要靠自己去问为什么</a:t>
              </a:r>
              <a:endParaRPr lang="zh-CN" altLang="en-US" sz="2400" b="1" dirty="0">
                <a:solidFill>
                  <a:schemeClr val="accent6"/>
                </a:solidFill>
                <a:latin typeface="+mn-lt"/>
                <a:ea typeface="+mn-ea"/>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nodeType="afterGroup">
                            <p:stCondLst>
                              <p:cond delay="1000"/>
                            </p:stCondLst>
                            <p:childTnLst>
                              <p:par>
                                <p:cTn id="17" presetID="53"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nodeType="afterGroup">
                            <p:stCondLst>
                              <p:cond delay="1500"/>
                            </p:stCondLst>
                            <p:childTnLst>
                              <p:par>
                                <p:cTn id="23" presetID="53"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nodeType="afterGroup">
                            <p:stCondLst>
                              <p:cond delay="2000"/>
                            </p:stCondLst>
                            <p:childTnLst>
                              <p:par>
                                <p:cTn id="29" presetID="53"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0"/>
          <p:cNvGrpSpPr>
            <a:grpSpLocks/>
          </p:cNvGrpSpPr>
          <p:nvPr/>
        </p:nvGrpSpPr>
        <p:grpSpPr bwMode="auto">
          <a:xfrm>
            <a:off x="3635375" y="4581525"/>
            <a:ext cx="2051050" cy="1439863"/>
            <a:chOff x="2873524" y="1484784"/>
            <a:chExt cx="2232248" cy="1567284"/>
          </a:xfrm>
        </p:grpSpPr>
        <p:sp>
          <p:nvSpPr>
            <p:cNvPr id="42" name="椭圆 41"/>
            <p:cNvSpPr/>
            <p:nvPr/>
          </p:nvSpPr>
          <p:spPr>
            <a:xfrm>
              <a:off x="2873524" y="2476648"/>
              <a:ext cx="2232248" cy="575420"/>
            </a:xfrm>
            <a:prstGeom prst="ellipse">
              <a:avLst/>
            </a:prstGeom>
            <a:gradFill flip="none" rotWithShape="1">
              <a:gsLst>
                <a:gs pos="0">
                  <a:schemeClr val="tx1">
                    <a:alpha val="4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3" name="椭圆形标注 42"/>
            <p:cNvSpPr/>
            <p:nvPr/>
          </p:nvSpPr>
          <p:spPr>
            <a:xfrm>
              <a:off x="3203524" y="1484784"/>
              <a:ext cx="1440940" cy="1152567"/>
            </a:xfrm>
            <a:prstGeom prst="wedgeEllipseCallout">
              <a:avLst>
                <a:gd name="adj1" fmla="val -37588"/>
                <a:gd name="adj2" fmla="val 591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 name="椭圆 43"/>
            <p:cNvSpPr/>
            <p:nvPr/>
          </p:nvSpPr>
          <p:spPr>
            <a:xfrm>
              <a:off x="3308916" y="1531440"/>
              <a:ext cx="1224973" cy="936569"/>
            </a:xfrm>
            <a:prstGeom prst="ellipse">
              <a:avLst/>
            </a:prstGeom>
            <a:gradFill flip="none" rotWithShape="1">
              <a:gsLst>
                <a:gs pos="0">
                  <a:schemeClr val="bg1">
                    <a:alpha val="64000"/>
                  </a:schemeClr>
                </a:gs>
                <a:gs pos="4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320" name="TextBox 44"/>
            <p:cNvSpPr txBox="1">
              <a:spLocks noChangeArrowheads="1"/>
            </p:cNvSpPr>
            <p:nvPr/>
          </p:nvSpPr>
          <p:spPr bwMode="auto">
            <a:xfrm>
              <a:off x="3295036" y="1800135"/>
              <a:ext cx="1224136" cy="703383"/>
            </a:xfrm>
            <a:prstGeom prst="rect">
              <a:avLst/>
            </a:prstGeom>
            <a:noFill/>
            <a:ln w="9525">
              <a:noFill/>
              <a:miter lim="800000"/>
              <a:headEnd/>
              <a:tailEnd/>
            </a:ln>
          </p:spPr>
          <p:txBody>
            <a:bodyPr>
              <a:spAutoFit/>
            </a:bodyPr>
            <a:lstStyle/>
            <a:p>
              <a:pPr algn="ctr"/>
              <a:r>
                <a:rPr lang="zh-CN" altLang="en-US">
                  <a:solidFill>
                    <a:schemeClr val="bg1"/>
                  </a:solidFill>
                  <a:latin typeface="Constantia" pitchFamily="18" charset="0"/>
                  <a:ea typeface="微软雅黑" pitchFamily="34" charset="-122"/>
                </a:rPr>
                <a:t>电视</a:t>
              </a:r>
              <a:endParaRPr lang="en-US" altLang="zh-CN">
                <a:solidFill>
                  <a:schemeClr val="bg1"/>
                </a:solidFill>
                <a:latin typeface="Constantia" pitchFamily="18" charset="0"/>
                <a:ea typeface="微软雅黑" pitchFamily="34" charset="-122"/>
              </a:endParaRPr>
            </a:p>
            <a:p>
              <a:pPr algn="ctr"/>
              <a:r>
                <a:rPr lang="zh-CN" altLang="en-US">
                  <a:solidFill>
                    <a:schemeClr val="bg1"/>
                  </a:solidFill>
                  <a:latin typeface="Constantia" pitchFamily="18" charset="0"/>
                  <a:ea typeface="微软雅黑" pitchFamily="34" charset="-122"/>
                </a:rPr>
                <a:t>热线</a:t>
              </a:r>
            </a:p>
          </p:txBody>
        </p:sp>
      </p:grpSp>
      <p:sp>
        <p:nvSpPr>
          <p:cNvPr id="10243"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022437-5D65-4D8C-A87F-98E6DD0B9900}" type="slidenum">
              <a:rPr lang="zh-CN" altLang="en-US" smtClean="0"/>
              <a:pPr fontAlgn="base">
                <a:spcBef>
                  <a:spcPct val="0"/>
                </a:spcBef>
                <a:spcAft>
                  <a:spcPct val="0"/>
                </a:spcAft>
                <a:defRPr/>
              </a:pPr>
              <a:t>5</a:t>
            </a:fld>
            <a:endParaRPr lang="en-US" altLang="zh-CN" smtClean="0"/>
          </a:p>
        </p:txBody>
      </p:sp>
      <p:grpSp>
        <p:nvGrpSpPr>
          <p:cNvPr id="3" name="组合 4"/>
          <p:cNvGrpSpPr>
            <a:grpSpLocks/>
          </p:cNvGrpSpPr>
          <p:nvPr/>
        </p:nvGrpSpPr>
        <p:grpSpPr bwMode="auto">
          <a:xfrm>
            <a:off x="2339975" y="1773238"/>
            <a:ext cx="1919288" cy="1346200"/>
            <a:chOff x="2873524" y="1484784"/>
            <a:chExt cx="2232248" cy="1567284"/>
          </a:xfrm>
        </p:grpSpPr>
        <p:sp>
          <p:nvSpPr>
            <p:cNvPr id="6" name="椭圆 5"/>
            <p:cNvSpPr/>
            <p:nvPr/>
          </p:nvSpPr>
          <p:spPr>
            <a:xfrm>
              <a:off x="2873524" y="2475426"/>
              <a:ext cx="2232248" cy="576642"/>
            </a:xfrm>
            <a:prstGeom prst="ellipse">
              <a:avLst/>
            </a:prstGeom>
            <a:gradFill flip="none" rotWithShape="1">
              <a:gsLst>
                <a:gs pos="0">
                  <a:schemeClr val="tx1">
                    <a:alpha val="4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形标注 6"/>
            <p:cNvSpPr/>
            <p:nvPr/>
          </p:nvSpPr>
          <p:spPr>
            <a:xfrm>
              <a:off x="3204023" y="1484784"/>
              <a:ext cx="1440160" cy="1151436"/>
            </a:xfrm>
            <a:prstGeom prst="wedgeEllipseCallout">
              <a:avLst>
                <a:gd name="adj1" fmla="val -37588"/>
                <a:gd name="adj2" fmla="val 59193"/>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椭圆 7"/>
            <p:cNvSpPr/>
            <p:nvPr/>
          </p:nvSpPr>
          <p:spPr>
            <a:xfrm>
              <a:off x="3309265" y="1530989"/>
              <a:ext cx="1224136" cy="937044"/>
            </a:xfrm>
            <a:prstGeom prst="ellipse">
              <a:avLst/>
            </a:prstGeom>
            <a:gradFill flip="none" rotWithShape="1">
              <a:gsLst>
                <a:gs pos="0">
                  <a:schemeClr val="bg1">
                    <a:alpha val="64000"/>
                  </a:schemeClr>
                </a:gs>
                <a:gs pos="4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316" name="TextBox 8"/>
            <p:cNvSpPr txBox="1">
              <a:spLocks noChangeArrowheads="1"/>
            </p:cNvSpPr>
            <p:nvPr/>
          </p:nvSpPr>
          <p:spPr bwMode="auto">
            <a:xfrm>
              <a:off x="3324761" y="1738115"/>
              <a:ext cx="1224134" cy="751892"/>
            </a:xfrm>
            <a:prstGeom prst="rect">
              <a:avLst/>
            </a:prstGeom>
            <a:noFill/>
            <a:ln w="9525">
              <a:noFill/>
              <a:miter lim="800000"/>
              <a:headEnd/>
              <a:tailEnd/>
            </a:ln>
          </p:spPr>
          <p:txBody>
            <a:bodyPr>
              <a:spAutoFit/>
            </a:bodyPr>
            <a:lstStyle/>
            <a:p>
              <a:pPr algn="ctr"/>
              <a:r>
                <a:rPr lang="zh-CN" altLang="en-US">
                  <a:solidFill>
                    <a:schemeClr val="bg1"/>
                  </a:solidFill>
                  <a:latin typeface="Constantia" pitchFamily="18" charset="0"/>
                  <a:ea typeface="微软雅黑" pitchFamily="34" charset="-122"/>
                </a:rPr>
                <a:t>发布</a:t>
              </a:r>
              <a:endParaRPr lang="en-US" altLang="zh-CN">
                <a:solidFill>
                  <a:schemeClr val="bg1"/>
                </a:solidFill>
                <a:latin typeface="Constantia" pitchFamily="18" charset="0"/>
                <a:ea typeface="微软雅黑" pitchFamily="34" charset="-122"/>
              </a:endParaRPr>
            </a:p>
            <a:p>
              <a:pPr algn="ctr"/>
              <a:r>
                <a:rPr lang="zh-CN" altLang="en-US">
                  <a:solidFill>
                    <a:schemeClr val="bg1"/>
                  </a:solidFill>
                  <a:latin typeface="Constantia" pitchFamily="18" charset="0"/>
                  <a:ea typeface="微软雅黑" pitchFamily="34" charset="-122"/>
                </a:rPr>
                <a:t>博客</a:t>
              </a:r>
            </a:p>
          </p:txBody>
        </p:sp>
      </p:grpSp>
      <p:sp>
        <p:nvSpPr>
          <p:cNvPr id="10" name="标题 1"/>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每天都有人试图改变你的认识与信念</a:t>
            </a:r>
            <a:endParaRPr lang="zh-CN" altLang="en-US" dirty="0"/>
          </a:p>
        </p:txBody>
      </p:sp>
      <p:grpSp>
        <p:nvGrpSpPr>
          <p:cNvPr id="4" name="组合 10"/>
          <p:cNvGrpSpPr>
            <a:grpSpLocks/>
          </p:cNvGrpSpPr>
          <p:nvPr/>
        </p:nvGrpSpPr>
        <p:grpSpPr bwMode="auto">
          <a:xfrm>
            <a:off x="3635375" y="1196975"/>
            <a:ext cx="2257425" cy="1584325"/>
            <a:chOff x="2873524" y="1484784"/>
            <a:chExt cx="2232248" cy="1567284"/>
          </a:xfrm>
        </p:grpSpPr>
        <p:sp>
          <p:nvSpPr>
            <p:cNvPr id="12" name="椭圆 11"/>
            <p:cNvSpPr/>
            <p:nvPr/>
          </p:nvSpPr>
          <p:spPr>
            <a:xfrm>
              <a:off x="2873524" y="2475723"/>
              <a:ext cx="2232248" cy="576345"/>
            </a:xfrm>
            <a:prstGeom prst="ellipse">
              <a:avLst/>
            </a:prstGeom>
            <a:gradFill flip="none" rotWithShape="1">
              <a:gsLst>
                <a:gs pos="0">
                  <a:schemeClr val="tx1">
                    <a:alpha val="4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椭圆形标注 12"/>
            <p:cNvSpPr/>
            <p:nvPr/>
          </p:nvSpPr>
          <p:spPr>
            <a:xfrm>
              <a:off x="3203181" y="1484784"/>
              <a:ext cx="1441071" cy="1152692"/>
            </a:xfrm>
            <a:prstGeom prst="wedgeEllipseCallout">
              <a:avLst>
                <a:gd name="adj1" fmla="val -37588"/>
                <a:gd name="adj2" fmla="val 59193"/>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a:xfrm>
              <a:off x="3309927" y="1531897"/>
              <a:ext cx="1224440" cy="935973"/>
            </a:xfrm>
            <a:prstGeom prst="ellipse">
              <a:avLst/>
            </a:prstGeom>
            <a:gradFill flip="none" rotWithShape="1">
              <a:gsLst>
                <a:gs pos="0">
                  <a:schemeClr val="bg1">
                    <a:alpha val="64000"/>
                  </a:schemeClr>
                </a:gs>
                <a:gs pos="4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312" name="TextBox 14"/>
            <p:cNvSpPr txBox="1">
              <a:spLocks noChangeArrowheads="1"/>
            </p:cNvSpPr>
            <p:nvPr/>
          </p:nvSpPr>
          <p:spPr bwMode="auto">
            <a:xfrm>
              <a:off x="3304348" y="1749578"/>
              <a:ext cx="1224136" cy="594185"/>
            </a:xfrm>
            <a:prstGeom prst="rect">
              <a:avLst/>
            </a:prstGeom>
            <a:noFill/>
            <a:ln w="9525">
              <a:noFill/>
              <a:miter lim="800000"/>
              <a:headEnd/>
              <a:tailEnd/>
            </a:ln>
          </p:spPr>
          <p:txBody>
            <a:bodyPr>
              <a:spAutoFit/>
            </a:bodyPr>
            <a:lstStyle/>
            <a:p>
              <a:pPr algn="ctr"/>
              <a:r>
                <a:rPr lang="zh-CN" altLang="en-US">
                  <a:solidFill>
                    <a:schemeClr val="bg1"/>
                  </a:solidFill>
                  <a:latin typeface="Constantia" pitchFamily="18" charset="0"/>
                  <a:ea typeface="微软雅黑" pitchFamily="34" charset="-122"/>
                </a:rPr>
                <a:t>发表</a:t>
              </a:r>
              <a:endParaRPr lang="en-US" altLang="zh-CN">
                <a:solidFill>
                  <a:schemeClr val="bg1"/>
                </a:solidFill>
                <a:latin typeface="Constantia" pitchFamily="18" charset="0"/>
                <a:ea typeface="微软雅黑" pitchFamily="34" charset="-122"/>
              </a:endParaRPr>
            </a:p>
            <a:p>
              <a:pPr algn="ctr"/>
              <a:r>
                <a:rPr lang="zh-CN" altLang="en-US">
                  <a:solidFill>
                    <a:schemeClr val="bg1"/>
                  </a:solidFill>
                  <a:latin typeface="Constantia" pitchFamily="18" charset="0"/>
                  <a:ea typeface="微软雅黑" pitchFamily="34" charset="-122"/>
                </a:rPr>
                <a:t>社论</a:t>
              </a:r>
              <a:endParaRPr lang="en-US" altLang="zh-CN">
                <a:solidFill>
                  <a:schemeClr val="bg1"/>
                </a:solidFill>
                <a:latin typeface="Constantia" pitchFamily="18" charset="0"/>
                <a:ea typeface="微软雅黑" pitchFamily="34" charset="-122"/>
              </a:endParaRPr>
            </a:p>
          </p:txBody>
        </p:sp>
      </p:grpSp>
      <p:grpSp>
        <p:nvGrpSpPr>
          <p:cNvPr id="5" name="组合 15"/>
          <p:cNvGrpSpPr>
            <a:grpSpLocks/>
          </p:cNvGrpSpPr>
          <p:nvPr/>
        </p:nvGrpSpPr>
        <p:grpSpPr bwMode="auto">
          <a:xfrm>
            <a:off x="1908175" y="2852738"/>
            <a:ext cx="2087563" cy="1492250"/>
            <a:chOff x="2873524" y="1484784"/>
            <a:chExt cx="2232248" cy="1567284"/>
          </a:xfrm>
        </p:grpSpPr>
        <p:sp>
          <p:nvSpPr>
            <p:cNvPr id="17" name="椭圆 16"/>
            <p:cNvSpPr/>
            <p:nvPr/>
          </p:nvSpPr>
          <p:spPr>
            <a:xfrm>
              <a:off x="2873524" y="2475174"/>
              <a:ext cx="2232248" cy="576894"/>
            </a:xfrm>
            <a:prstGeom prst="ellipse">
              <a:avLst/>
            </a:prstGeom>
            <a:gradFill flip="none" rotWithShape="1">
              <a:gsLst>
                <a:gs pos="0">
                  <a:schemeClr val="tx1">
                    <a:alpha val="4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椭圆形标注 17"/>
            <p:cNvSpPr/>
            <p:nvPr/>
          </p:nvSpPr>
          <p:spPr>
            <a:xfrm>
              <a:off x="3204542" y="1484784"/>
              <a:ext cx="1439503" cy="1152120"/>
            </a:xfrm>
            <a:prstGeom prst="wedgeEllipseCallout">
              <a:avLst>
                <a:gd name="adj1" fmla="val -37588"/>
                <a:gd name="adj2" fmla="val 5919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椭圆 18"/>
            <p:cNvSpPr/>
            <p:nvPr/>
          </p:nvSpPr>
          <p:spPr>
            <a:xfrm>
              <a:off x="3309789" y="1531469"/>
              <a:ext cx="1223916" cy="935368"/>
            </a:xfrm>
            <a:prstGeom prst="ellipse">
              <a:avLst/>
            </a:prstGeom>
            <a:gradFill flip="none" rotWithShape="1">
              <a:gsLst>
                <a:gs pos="0">
                  <a:schemeClr val="bg1">
                    <a:alpha val="64000"/>
                  </a:schemeClr>
                </a:gs>
                <a:gs pos="4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308" name="TextBox 19"/>
            <p:cNvSpPr txBox="1">
              <a:spLocks noChangeArrowheads="1"/>
            </p:cNvSpPr>
            <p:nvPr/>
          </p:nvSpPr>
          <p:spPr bwMode="auto">
            <a:xfrm>
              <a:off x="3292367" y="1738115"/>
              <a:ext cx="1224134" cy="751892"/>
            </a:xfrm>
            <a:prstGeom prst="rect">
              <a:avLst/>
            </a:prstGeom>
            <a:noFill/>
            <a:ln w="9525">
              <a:noFill/>
              <a:miter lim="800000"/>
              <a:headEnd/>
              <a:tailEnd/>
            </a:ln>
          </p:spPr>
          <p:txBody>
            <a:bodyPr>
              <a:spAutoFit/>
            </a:bodyPr>
            <a:lstStyle/>
            <a:p>
              <a:pPr algn="ctr"/>
              <a:r>
                <a:rPr lang="zh-CN" altLang="en-US">
                  <a:solidFill>
                    <a:schemeClr val="bg1"/>
                  </a:solidFill>
                  <a:latin typeface="Constantia" pitchFamily="18" charset="0"/>
                  <a:ea typeface="微软雅黑" pitchFamily="34" charset="-122"/>
                </a:rPr>
                <a:t>杂志</a:t>
              </a:r>
              <a:endParaRPr lang="en-US" altLang="zh-CN">
                <a:solidFill>
                  <a:schemeClr val="bg1"/>
                </a:solidFill>
                <a:latin typeface="Constantia" pitchFamily="18" charset="0"/>
                <a:ea typeface="微软雅黑" pitchFamily="34" charset="-122"/>
              </a:endParaRPr>
            </a:p>
            <a:p>
              <a:pPr algn="ctr"/>
              <a:r>
                <a:rPr lang="zh-CN" altLang="en-US">
                  <a:solidFill>
                    <a:schemeClr val="bg1"/>
                  </a:solidFill>
                  <a:latin typeface="Constantia" pitchFamily="18" charset="0"/>
                  <a:ea typeface="微软雅黑" pitchFamily="34" charset="-122"/>
                </a:rPr>
                <a:t>专栏</a:t>
              </a:r>
            </a:p>
          </p:txBody>
        </p:sp>
      </p:grpSp>
      <p:grpSp>
        <p:nvGrpSpPr>
          <p:cNvPr id="9" name="组合 25"/>
          <p:cNvGrpSpPr>
            <a:grpSpLocks/>
          </p:cNvGrpSpPr>
          <p:nvPr/>
        </p:nvGrpSpPr>
        <p:grpSpPr bwMode="auto">
          <a:xfrm>
            <a:off x="2268538" y="4127500"/>
            <a:ext cx="1978025" cy="1389063"/>
            <a:chOff x="2873524" y="1484784"/>
            <a:chExt cx="2232248" cy="1567284"/>
          </a:xfrm>
        </p:grpSpPr>
        <p:sp>
          <p:nvSpPr>
            <p:cNvPr id="27" name="椭圆 26"/>
            <p:cNvSpPr/>
            <p:nvPr/>
          </p:nvSpPr>
          <p:spPr>
            <a:xfrm>
              <a:off x="2873524" y="2475308"/>
              <a:ext cx="2232248" cy="576760"/>
            </a:xfrm>
            <a:prstGeom prst="ellipse">
              <a:avLst/>
            </a:prstGeom>
            <a:gradFill flip="none" rotWithShape="1">
              <a:gsLst>
                <a:gs pos="0">
                  <a:schemeClr val="tx1">
                    <a:alpha val="4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椭圆形标注 27"/>
            <p:cNvSpPr/>
            <p:nvPr/>
          </p:nvSpPr>
          <p:spPr>
            <a:xfrm>
              <a:off x="3203166" y="1484784"/>
              <a:ext cx="1440391" cy="1151730"/>
            </a:xfrm>
            <a:prstGeom prst="wedgeEllipseCallout">
              <a:avLst>
                <a:gd name="adj1" fmla="val -37588"/>
                <a:gd name="adj2" fmla="val 59193"/>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p:cNvSpPr/>
            <p:nvPr/>
          </p:nvSpPr>
          <p:spPr>
            <a:xfrm>
              <a:off x="3310658" y="1531355"/>
              <a:ext cx="1223615" cy="936788"/>
            </a:xfrm>
            <a:prstGeom prst="ellipse">
              <a:avLst/>
            </a:prstGeom>
            <a:gradFill flip="none" rotWithShape="1">
              <a:gsLst>
                <a:gs pos="0">
                  <a:schemeClr val="bg1">
                    <a:alpha val="64000"/>
                  </a:schemeClr>
                </a:gs>
                <a:gs pos="4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304" name="TextBox 29"/>
            <p:cNvSpPr txBox="1">
              <a:spLocks noChangeArrowheads="1"/>
            </p:cNvSpPr>
            <p:nvPr/>
          </p:nvSpPr>
          <p:spPr bwMode="auto">
            <a:xfrm>
              <a:off x="3279626" y="1728446"/>
              <a:ext cx="1224136" cy="729020"/>
            </a:xfrm>
            <a:prstGeom prst="rect">
              <a:avLst/>
            </a:prstGeom>
            <a:noFill/>
            <a:ln w="9525">
              <a:noFill/>
              <a:miter lim="800000"/>
              <a:headEnd/>
              <a:tailEnd/>
            </a:ln>
          </p:spPr>
          <p:txBody>
            <a:bodyPr>
              <a:spAutoFit/>
            </a:bodyPr>
            <a:lstStyle/>
            <a:p>
              <a:pPr algn="ctr"/>
              <a:r>
                <a:rPr lang="zh-CN" altLang="en-US">
                  <a:solidFill>
                    <a:schemeClr val="bg1"/>
                  </a:solidFill>
                  <a:latin typeface="Constantia" pitchFamily="18" charset="0"/>
                  <a:ea typeface="微软雅黑" pitchFamily="34" charset="-122"/>
                </a:rPr>
                <a:t>公开</a:t>
              </a:r>
              <a:endParaRPr lang="en-US" altLang="zh-CN">
                <a:solidFill>
                  <a:schemeClr val="bg1"/>
                </a:solidFill>
                <a:latin typeface="Constantia" pitchFamily="18" charset="0"/>
                <a:ea typeface="微软雅黑" pitchFamily="34" charset="-122"/>
              </a:endParaRPr>
            </a:p>
            <a:p>
              <a:pPr algn="ctr"/>
              <a:r>
                <a:rPr lang="zh-CN" altLang="en-US">
                  <a:solidFill>
                    <a:schemeClr val="bg1"/>
                  </a:solidFill>
                  <a:latin typeface="Constantia" pitchFamily="18" charset="0"/>
                  <a:ea typeface="微软雅黑" pitchFamily="34" charset="-122"/>
                </a:rPr>
                <a:t>演讲</a:t>
              </a:r>
            </a:p>
          </p:txBody>
        </p:sp>
      </p:grpSp>
      <p:grpSp>
        <p:nvGrpSpPr>
          <p:cNvPr id="11" name="组合 35"/>
          <p:cNvGrpSpPr>
            <a:grpSpLocks/>
          </p:cNvGrpSpPr>
          <p:nvPr/>
        </p:nvGrpSpPr>
        <p:grpSpPr bwMode="auto">
          <a:xfrm>
            <a:off x="5219700" y="1916113"/>
            <a:ext cx="1919288" cy="1347787"/>
            <a:chOff x="2873524" y="1484784"/>
            <a:chExt cx="2232248" cy="1567284"/>
          </a:xfrm>
        </p:grpSpPr>
        <p:sp>
          <p:nvSpPr>
            <p:cNvPr id="37" name="椭圆 36"/>
            <p:cNvSpPr/>
            <p:nvPr/>
          </p:nvSpPr>
          <p:spPr>
            <a:xfrm>
              <a:off x="2873524" y="2476105"/>
              <a:ext cx="2232248" cy="575963"/>
            </a:xfrm>
            <a:prstGeom prst="ellipse">
              <a:avLst/>
            </a:prstGeom>
            <a:gradFill flip="none" rotWithShape="1">
              <a:gsLst>
                <a:gs pos="0">
                  <a:schemeClr val="tx1">
                    <a:alpha val="4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椭圆形标注 37"/>
            <p:cNvSpPr/>
            <p:nvPr/>
          </p:nvSpPr>
          <p:spPr>
            <a:xfrm>
              <a:off x="3204023" y="1484784"/>
              <a:ext cx="1440160" cy="1151926"/>
            </a:xfrm>
            <a:prstGeom prst="wedgeEllipseCallout">
              <a:avLst>
                <a:gd name="adj1" fmla="val -37588"/>
                <a:gd name="adj2" fmla="val 59193"/>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椭圆 38"/>
            <p:cNvSpPr/>
            <p:nvPr/>
          </p:nvSpPr>
          <p:spPr>
            <a:xfrm>
              <a:off x="3309265" y="1530934"/>
              <a:ext cx="1224136" cy="935941"/>
            </a:xfrm>
            <a:prstGeom prst="ellipse">
              <a:avLst/>
            </a:prstGeom>
            <a:gradFill flip="none" rotWithShape="1">
              <a:gsLst>
                <a:gs pos="0">
                  <a:schemeClr val="bg1">
                    <a:alpha val="64000"/>
                  </a:schemeClr>
                </a:gs>
                <a:gs pos="4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300" name="TextBox 39"/>
            <p:cNvSpPr txBox="1">
              <a:spLocks noChangeArrowheads="1"/>
            </p:cNvSpPr>
            <p:nvPr/>
          </p:nvSpPr>
          <p:spPr bwMode="auto">
            <a:xfrm>
              <a:off x="3324761" y="1736090"/>
              <a:ext cx="1224134" cy="751892"/>
            </a:xfrm>
            <a:prstGeom prst="rect">
              <a:avLst/>
            </a:prstGeom>
            <a:noFill/>
            <a:ln w="9525">
              <a:noFill/>
              <a:miter lim="800000"/>
              <a:headEnd/>
              <a:tailEnd/>
            </a:ln>
          </p:spPr>
          <p:txBody>
            <a:bodyPr>
              <a:spAutoFit/>
            </a:bodyPr>
            <a:lstStyle/>
            <a:p>
              <a:pPr algn="ctr"/>
              <a:r>
                <a:rPr lang="zh-CN" altLang="en-US">
                  <a:solidFill>
                    <a:schemeClr val="bg1"/>
                  </a:solidFill>
                  <a:latin typeface="Constantia" pitchFamily="18" charset="0"/>
                  <a:ea typeface="微软雅黑" pitchFamily="34" charset="-122"/>
                </a:rPr>
                <a:t>内部</a:t>
              </a:r>
              <a:endParaRPr lang="en-US" altLang="zh-CN">
                <a:solidFill>
                  <a:schemeClr val="bg1"/>
                </a:solidFill>
                <a:latin typeface="Constantia" pitchFamily="18" charset="0"/>
                <a:ea typeface="微软雅黑" pitchFamily="34" charset="-122"/>
              </a:endParaRPr>
            </a:p>
            <a:p>
              <a:pPr algn="ctr"/>
              <a:r>
                <a:rPr lang="zh-CN" altLang="en-US">
                  <a:solidFill>
                    <a:schemeClr val="bg1"/>
                  </a:solidFill>
                  <a:latin typeface="Constantia" pitchFamily="18" charset="0"/>
                  <a:ea typeface="微软雅黑" pitchFamily="34" charset="-122"/>
                </a:rPr>
                <a:t>辩论</a:t>
              </a:r>
            </a:p>
          </p:txBody>
        </p:sp>
      </p:grpSp>
      <p:grpSp>
        <p:nvGrpSpPr>
          <p:cNvPr id="15" name="Freeform 15"/>
          <p:cNvGrpSpPr>
            <a:grpSpLocks/>
          </p:cNvGrpSpPr>
          <p:nvPr/>
        </p:nvGrpSpPr>
        <p:grpSpPr bwMode="auto">
          <a:xfrm>
            <a:off x="554038" y="2114550"/>
            <a:ext cx="1543050" cy="1976438"/>
            <a:chOff x="349" y="1332"/>
            <a:chExt cx="972" cy="1245"/>
          </a:xfrm>
        </p:grpSpPr>
        <p:pic>
          <p:nvPicPr>
            <p:cNvPr id="11295" name="Freeform 15"/>
            <p:cNvPicPr>
              <a:picLocks noEditPoints="1" noChangeArrowheads="1"/>
            </p:cNvPicPr>
            <p:nvPr/>
          </p:nvPicPr>
          <p:blipFill>
            <a:blip r:embed="rId2"/>
            <a:srcRect/>
            <a:stretch>
              <a:fillRect/>
            </a:stretch>
          </p:blipFill>
          <p:spPr bwMode="auto">
            <a:xfrm>
              <a:off x="349" y="1332"/>
              <a:ext cx="972" cy="1245"/>
            </a:xfrm>
            <a:prstGeom prst="rect">
              <a:avLst/>
            </a:prstGeom>
            <a:noFill/>
            <a:ln w="9525">
              <a:noFill/>
              <a:miter lim="800000"/>
              <a:headEnd/>
              <a:tailEnd/>
            </a:ln>
          </p:spPr>
        </p:pic>
        <p:sp>
          <p:nvSpPr>
            <p:cNvPr id="11296" name="Text Box 11"/>
            <p:cNvSpPr txBox="1">
              <a:spLocks noChangeArrowheads="1"/>
            </p:cNvSpPr>
            <p:nvPr/>
          </p:nvSpPr>
          <p:spPr bwMode="auto">
            <a:xfrm>
              <a:off x="359" y="1344"/>
              <a:ext cx="953" cy="1224"/>
            </a:xfrm>
            <a:prstGeom prst="rect">
              <a:avLst/>
            </a:prstGeom>
            <a:noFill/>
            <a:ln w="9525">
              <a:noFill/>
              <a:miter lim="800000"/>
              <a:headEnd/>
              <a:tailEnd/>
            </a:ln>
          </p:spPr>
          <p:txBody>
            <a:bodyPr anchor="ctr"/>
            <a:lstStyle/>
            <a:p>
              <a:r>
                <a:rPr lang="zh-CN" altLang="en-US">
                  <a:solidFill>
                    <a:srgbClr val="0D0D0D"/>
                  </a:solidFill>
                  <a:latin typeface="Constantia" pitchFamily="18" charset="0"/>
                  <a:ea typeface="微软雅黑" pitchFamily="34" charset="-122"/>
                </a:rPr>
                <a:t>主动形成</a:t>
              </a:r>
              <a:r>
                <a:rPr lang="en-US" altLang="zh-CN">
                  <a:solidFill>
                    <a:srgbClr val="0D0D0D"/>
                  </a:solidFill>
                  <a:latin typeface="Constantia" pitchFamily="18" charset="0"/>
                  <a:ea typeface="微软雅黑" pitchFamily="34" charset="-122"/>
                </a:rPr>
                <a:t/>
              </a:r>
              <a:br>
                <a:rPr lang="en-US" altLang="zh-CN">
                  <a:solidFill>
                    <a:srgbClr val="0D0D0D"/>
                  </a:solidFill>
                  <a:latin typeface="Constantia" pitchFamily="18" charset="0"/>
                  <a:ea typeface="微软雅黑" pitchFamily="34" charset="-122"/>
                </a:rPr>
              </a:br>
              <a:r>
                <a:rPr lang="zh-CN" altLang="en-US">
                  <a:solidFill>
                    <a:srgbClr val="0D0D0D"/>
                  </a:solidFill>
                  <a:latin typeface="Constantia" pitchFamily="18" charset="0"/>
                  <a:ea typeface="微软雅黑" pitchFamily="34" charset="-122"/>
                </a:rPr>
                <a:t>自己观点</a:t>
              </a:r>
            </a:p>
          </p:txBody>
        </p:sp>
      </p:grpSp>
      <p:grpSp>
        <p:nvGrpSpPr>
          <p:cNvPr id="16" name="Freeform 15"/>
          <p:cNvGrpSpPr>
            <a:grpSpLocks/>
          </p:cNvGrpSpPr>
          <p:nvPr/>
        </p:nvGrpSpPr>
        <p:grpSpPr bwMode="auto">
          <a:xfrm>
            <a:off x="6931025" y="2139950"/>
            <a:ext cx="1543050" cy="1974850"/>
            <a:chOff x="4366" y="1348"/>
            <a:chExt cx="972" cy="1244"/>
          </a:xfrm>
        </p:grpSpPr>
        <p:pic>
          <p:nvPicPr>
            <p:cNvPr id="11293" name="Freeform 15"/>
            <p:cNvPicPr>
              <a:picLocks noEditPoints="1" noChangeArrowheads="1"/>
            </p:cNvPicPr>
            <p:nvPr/>
          </p:nvPicPr>
          <p:blipFill>
            <a:blip r:embed="rId3"/>
            <a:srcRect/>
            <a:stretch>
              <a:fillRect/>
            </a:stretch>
          </p:blipFill>
          <p:spPr bwMode="auto">
            <a:xfrm>
              <a:off x="4366" y="1348"/>
              <a:ext cx="972" cy="1244"/>
            </a:xfrm>
            <a:prstGeom prst="rect">
              <a:avLst/>
            </a:prstGeom>
            <a:noFill/>
            <a:ln w="9525">
              <a:noFill/>
              <a:miter lim="800000"/>
              <a:headEnd/>
              <a:tailEnd/>
            </a:ln>
          </p:spPr>
        </p:pic>
        <p:sp>
          <p:nvSpPr>
            <p:cNvPr id="11294" name="Text Box 14"/>
            <p:cNvSpPr txBox="1">
              <a:spLocks noChangeArrowheads="1"/>
            </p:cNvSpPr>
            <p:nvPr/>
          </p:nvSpPr>
          <p:spPr bwMode="auto">
            <a:xfrm>
              <a:off x="4377" y="1359"/>
              <a:ext cx="952" cy="1224"/>
            </a:xfrm>
            <a:prstGeom prst="rect">
              <a:avLst/>
            </a:prstGeom>
            <a:noFill/>
            <a:ln w="9525">
              <a:noFill/>
              <a:miter lim="800000"/>
              <a:headEnd/>
              <a:tailEnd/>
            </a:ln>
          </p:spPr>
          <p:txBody>
            <a:bodyPr anchor="ctr"/>
            <a:lstStyle/>
            <a:p>
              <a:pPr algn="r"/>
              <a:r>
                <a:rPr lang="zh-CN" altLang="en-US">
                  <a:solidFill>
                    <a:srgbClr val="0D0D0D"/>
                  </a:solidFill>
                  <a:latin typeface="Constantia" pitchFamily="18" charset="0"/>
                  <a:ea typeface="微软雅黑" pitchFamily="34" charset="-122"/>
                </a:rPr>
                <a:t>被动接受</a:t>
              </a:r>
              <a:r>
                <a:rPr lang="en-US" altLang="zh-CN">
                  <a:solidFill>
                    <a:srgbClr val="0D0D0D"/>
                  </a:solidFill>
                  <a:latin typeface="Constantia" pitchFamily="18" charset="0"/>
                  <a:ea typeface="微软雅黑" pitchFamily="34" charset="-122"/>
                </a:rPr>
                <a:t/>
              </a:r>
              <a:br>
                <a:rPr lang="en-US" altLang="zh-CN">
                  <a:solidFill>
                    <a:srgbClr val="0D0D0D"/>
                  </a:solidFill>
                  <a:latin typeface="Constantia" pitchFamily="18" charset="0"/>
                  <a:ea typeface="微软雅黑" pitchFamily="34" charset="-122"/>
                </a:rPr>
              </a:br>
              <a:r>
                <a:rPr lang="zh-CN" altLang="en-US">
                  <a:solidFill>
                    <a:srgbClr val="0D0D0D"/>
                  </a:solidFill>
                  <a:latin typeface="Constantia" pitchFamily="18" charset="0"/>
                  <a:ea typeface="微软雅黑" pitchFamily="34" charset="-122"/>
                </a:rPr>
                <a:t>别人观点</a:t>
              </a:r>
            </a:p>
          </p:txBody>
        </p:sp>
      </p:grpSp>
      <p:pic>
        <p:nvPicPr>
          <p:cNvPr id="59" name="图片 58" descr="balloonica_001.png"/>
          <p:cNvPicPr>
            <a:picLocks noChangeAspect="1"/>
          </p:cNvPicPr>
          <p:nvPr/>
        </p:nvPicPr>
        <p:blipFill>
          <a:blip r:embed="rId4"/>
          <a:srcRect/>
          <a:stretch>
            <a:fillRect/>
          </a:stretch>
        </p:blipFill>
        <p:spPr bwMode="auto">
          <a:xfrm>
            <a:off x="498475" y="4108450"/>
            <a:ext cx="1625600" cy="1624013"/>
          </a:xfrm>
          <a:prstGeom prst="rect">
            <a:avLst/>
          </a:prstGeom>
          <a:noFill/>
          <a:ln w="9525">
            <a:noFill/>
            <a:miter lim="800000"/>
            <a:headEnd/>
            <a:tailEnd/>
          </a:ln>
        </p:spPr>
      </p:pic>
      <p:pic>
        <p:nvPicPr>
          <p:cNvPr id="60" name="图片 59" descr="balloonica_016.png"/>
          <p:cNvPicPr>
            <a:picLocks noChangeAspect="1"/>
          </p:cNvPicPr>
          <p:nvPr/>
        </p:nvPicPr>
        <p:blipFill>
          <a:blip r:embed="rId5"/>
          <a:srcRect/>
          <a:stretch>
            <a:fillRect/>
          </a:stretch>
        </p:blipFill>
        <p:spPr bwMode="auto">
          <a:xfrm>
            <a:off x="7019925" y="4005263"/>
            <a:ext cx="1625600" cy="1625600"/>
          </a:xfrm>
          <a:prstGeom prst="rect">
            <a:avLst/>
          </a:prstGeom>
          <a:noFill/>
          <a:ln w="9525">
            <a:noFill/>
            <a:miter lim="800000"/>
            <a:headEnd/>
            <a:tailEnd/>
          </a:ln>
        </p:spPr>
      </p:pic>
      <p:grpSp>
        <p:nvGrpSpPr>
          <p:cNvPr id="20" name="组合 20"/>
          <p:cNvGrpSpPr>
            <a:grpSpLocks/>
          </p:cNvGrpSpPr>
          <p:nvPr/>
        </p:nvGrpSpPr>
        <p:grpSpPr bwMode="auto">
          <a:xfrm>
            <a:off x="4859338" y="3068638"/>
            <a:ext cx="2428875" cy="1704975"/>
            <a:chOff x="2873524" y="1484784"/>
            <a:chExt cx="2232248" cy="1567284"/>
          </a:xfrm>
        </p:grpSpPr>
        <p:sp>
          <p:nvSpPr>
            <p:cNvPr id="22" name="椭圆 21"/>
            <p:cNvSpPr/>
            <p:nvPr/>
          </p:nvSpPr>
          <p:spPr>
            <a:xfrm>
              <a:off x="2873524" y="2475646"/>
              <a:ext cx="2232248" cy="576422"/>
            </a:xfrm>
            <a:prstGeom prst="ellipse">
              <a:avLst/>
            </a:prstGeom>
            <a:gradFill flip="none" rotWithShape="1">
              <a:gsLst>
                <a:gs pos="0">
                  <a:schemeClr val="tx1">
                    <a:alpha val="4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椭圆形标注 22"/>
            <p:cNvSpPr/>
            <p:nvPr/>
          </p:nvSpPr>
          <p:spPr>
            <a:xfrm>
              <a:off x="3203255" y="1484784"/>
              <a:ext cx="1441478" cy="1152844"/>
            </a:xfrm>
            <a:prstGeom prst="wedgeEllipseCallout">
              <a:avLst>
                <a:gd name="adj1" fmla="val -37588"/>
                <a:gd name="adj2" fmla="val 5919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椭圆 23"/>
            <p:cNvSpPr/>
            <p:nvPr/>
          </p:nvSpPr>
          <p:spPr>
            <a:xfrm>
              <a:off x="3309760" y="1531481"/>
              <a:ext cx="1224089" cy="935408"/>
            </a:xfrm>
            <a:prstGeom prst="ellipse">
              <a:avLst/>
            </a:prstGeom>
            <a:gradFill flip="none" rotWithShape="1">
              <a:gsLst>
                <a:gs pos="0">
                  <a:schemeClr val="bg1">
                    <a:alpha val="64000"/>
                  </a:schemeClr>
                </a:gs>
                <a:gs pos="4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292" name="TextBox 24"/>
            <p:cNvSpPr txBox="1">
              <a:spLocks noChangeArrowheads="1"/>
            </p:cNvSpPr>
            <p:nvPr/>
          </p:nvSpPr>
          <p:spPr bwMode="auto">
            <a:xfrm>
              <a:off x="3275856" y="1749578"/>
              <a:ext cx="1224136" cy="594185"/>
            </a:xfrm>
            <a:prstGeom prst="rect">
              <a:avLst/>
            </a:prstGeom>
            <a:noFill/>
            <a:ln w="9525">
              <a:noFill/>
              <a:miter lim="800000"/>
              <a:headEnd/>
              <a:tailEnd/>
            </a:ln>
          </p:spPr>
          <p:txBody>
            <a:bodyPr>
              <a:spAutoFit/>
            </a:bodyPr>
            <a:lstStyle/>
            <a:p>
              <a:pPr algn="ctr"/>
              <a:r>
                <a:rPr lang="zh-CN" altLang="en-US">
                  <a:solidFill>
                    <a:schemeClr val="bg1"/>
                  </a:solidFill>
                  <a:latin typeface="Constantia" pitchFamily="18" charset="0"/>
                  <a:ea typeface="微软雅黑" pitchFamily="34" charset="-122"/>
                </a:rPr>
                <a:t>出版</a:t>
              </a:r>
              <a:endParaRPr lang="en-US" altLang="zh-CN">
                <a:solidFill>
                  <a:schemeClr val="bg1"/>
                </a:solidFill>
                <a:latin typeface="Constantia" pitchFamily="18" charset="0"/>
                <a:ea typeface="微软雅黑" pitchFamily="34" charset="-122"/>
              </a:endParaRPr>
            </a:p>
            <a:p>
              <a:pPr algn="ctr"/>
              <a:r>
                <a:rPr lang="zh-CN" altLang="en-US">
                  <a:solidFill>
                    <a:schemeClr val="bg1"/>
                  </a:solidFill>
                  <a:latin typeface="Constantia" pitchFamily="18" charset="0"/>
                  <a:ea typeface="微软雅黑" pitchFamily="34" charset="-122"/>
                </a:rPr>
                <a:t>书籍</a:t>
              </a:r>
            </a:p>
          </p:txBody>
        </p:sp>
      </p:grpSp>
      <p:grpSp>
        <p:nvGrpSpPr>
          <p:cNvPr id="21" name="组合 45"/>
          <p:cNvGrpSpPr>
            <a:grpSpLocks/>
          </p:cNvGrpSpPr>
          <p:nvPr/>
        </p:nvGrpSpPr>
        <p:grpSpPr bwMode="auto">
          <a:xfrm>
            <a:off x="5219700" y="4437063"/>
            <a:ext cx="1414463" cy="992187"/>
            <a:chOff x="2873524" y="1484784"/>
            <a:chExt cx="2232248" cy="1567284"/>
          </a:xfrm>
        </p:grpSpPr>
        <p:sp>
          <p:nvSpPr>
            <p:cNvPr id="47" name="椭圆 46"/>
            <p:cNvSpPr/>
            <p:nvPr/>
          </p:nvSpPr>
          <p:spPr>
            <a:xfrm>
              <a:off x="2873524" y="2475307"/>
              <a:ext cx="2232248" cy="576761"/>
            </a:xfrm>
            <a:prstGeom prst="ellipse">
              <a:avLst/>
            </a:prstGeom>
            <a:gradFill flip="none" rotWithShape="1">
              <a:gsLst>
                <a:gs pos="0">
                  <a:schemeClr val="tx1">
                    <a:alpha val="4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椭圆形标注 47"/>
            <p:cNvSpPr/>
            <p:nvPr/>
          </p:nvSpPr>
          <p:spPr>
            <a:xfrm>
              <a:off x="3204227" y="1484784"/>
              <a:ext cx="1440564" cy="1151013"/>
            </a:xfrm>
            <a:prstGeom prst="wedgeEllipseCallout">
              <a:avLst>
                <a:gd name="adj1" fmla="val -37588"/>
                <a:gd name="adj2" fmla="val 59193"/>
              </a:avLst>
            </a:prstGeom>
            <a:solidFill>
              <a:srgbClr val="CC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9" name="椭圆 48"/>
            <p:cNvSpPr/>
            <p:nvPr/>
          </p:nvSpPr>
          <p:spPr>
            <a:xfrm>
              <a:off x="3309451" y="1532429"/>
              <a:ext cx="1225106" cy="935356"/>
            </a:xfrm>
            <a:prstGeom prst="ellipse">
              <a:avLst/>
            </a:prstGeom>
            <a:gradFill flip="none" rotWithShape="1">
              <a:gsLst>
                <a:gs pos="0">
                  <a:schemeClr val="bg1">
                    <a:alpha val="64000"/>
                  </a:schemeClr>
                </a:gs>
                <a:gs pos="4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288" name="TextBox 49"/>
            <p:cNvSpPr txBox="1">
              <a:spLocks noChangeArrowheads="1"/>
            </p:cNvSpPr>
            <p:nvPr/>
          </p:nvSpPr>
          <p:spPr bwMode="auto">
            <a:xfrm>
              <a:off x="3275856" y="1916832"/>
              <a:ext cx="1224136" cy="535911"/>
            </a:xfrm>
            <a:prstGeom prst="rect">
              <a:avLst/>
            </a:prstGeom>
            <a:noFill/>
            <a:ln w="9525">
              <a:noFill/>
              <a:miter lim="800000"/>
              <a:headEnd/>
              <a:tailEnd/>
            </a:ln>
          </p:spPr>
          <p:txBody>
            <a:bodyPr>
              <a:spAutoFit/>
            </a:bodyPr>
            <a:lstStyle/>
            <a:p>
              <a:pPr algn="ctr"/>
              <a:r>
                <a:rPr lang="en-US" altLang="zh-CN">
                  <a:solidFill>
                    <a:schemeClr val="bg1"/>
                  </a:solidFill>
                  <a:latin typeface="Constantia" pitchFamily="18" charset="0"/>
                  <a:ea typeface="微软雅黑" pitchFamily="34" charset="-122"/>
                </a:rPr>
                <a:t>……</a:t>
              </a:r>
              <a:endParaRPr lang="zh-CN" altLang="en-US">
                <a:solidFill>
                  <a:schemeClr val="bg1"/>
                </a:solidFill>
                <a:latin typeface="Constantia" pitchFamily="18" charset="0"/>
                <a:ea typeface="微软雅黑" pitchFamily="34" charset="-122"/>
              </a:endParaRPr>
            </a:p>
          </p:txBody>
        </p:sp>
      </p:grpSp>
      <p:grpSp>
        <p:nvGrpSpPr>
          <p:cNvPr id="25" name="组合 30"/>
          <p:cNvGrpSpPr>
            <a:grpSpLocks/>
          </p:cNvGrpSpPr>
          <p:nvPr/>
        </p:nvGrpSpPr>
        <p:grpSpPr bwMode="auto">
          <a:xfrm>
            <a:off x="3276600" y="2781300"/>
            <a:ext cx="2460625" cy="1727200"/>
            <a:chOff x="2873524" y="1484784"/>
            <a:chExt cx="2232248" cy="1567284"/>
          </a:xfrm>
        </p:grpSpPr>
        <p:sp>
          <p:nvSpPr>
            <p:cNvPr id="32" name="椭圆 31"/>
            <p:cNvSpPr/>
            <p:nvPr/>
          </p:nvSpPr>
          <p:spPr>
            <a:xfrm>
              <a:off x="2873524" y="2475861"/>
              <a:ext cx="2232248" cy="576207"/>
            </a:xfrm>
            <a:prstGeom prst="ellipse">
              <a:avLst/>
            </a:prstGeom>
            <a:gradFill flip="none" rotWithShape="1">
              <a:gsLst>
                <a:gs pos="0">
                  <a:schemeClr val="tx1">
                    <a:alpha val="4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椭圆形标注 32"/>
            <p:cNvSpPr/>
            <p:nvPr/>
          </p:nvSpPr>
          <p:spPr>
            <a:xfrm>
              <a:off x="3203321" y="1484784"/>
              <a:ext cx="1440160" cy="1152415"/>
            </a:xfrm>
            <a:prstGeom prst="wedgeEllipseCallout">
              <a:avLst>
                <a:gd name="adj1" fmla="val -37588"/>
                <a:gd name="adj2" fmla="val 5919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椭圆 33"/>
            <p:cNvSpPr/>
            <p:nvPr/>
          </p:nvSpPr>
          <p:spPr>
            <a:xfrm>
              <a:off x="3309893" y="1530881"/>
              <a:ext cx="1224136" cy="936337"/>
            </a:xfrm>
            <a:prstGeom prst="ellipse">
              <a:avLst/>
            </a:prstGeom>
            <a:gradFill flip="none" rotWithShape="1">
              <a:gsLst>
                <a:gs pos="0">
                  <a:schemeClr val="bg1">
                    <a:alpha val="64000"/>
                  </a:schemeClr>
                </a:gs>
                <a:gs pos="4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TextBox 34"/>
            <p:cNvSpPr txBox="1"/>
            <p:nvPr/>
          </p:nvSpPr>
          <p:spPr>
            <a:xfrm>
              <a:off x="3275329" y="1916940"/>
              <a:ext cx="1224136" cy="368773"/>
            </a:xfrm>
            <a:prstGeom prst="rect">
              <a:avLst/>
            </a:prstGeom>
            <a:noFill/>
          </p:spPr>
          <p:txBody>
            <a:bodyPr>
              <a:spAutoFit/>
            </a:bodyPr>
            <a:lstStyle/>
            <a:p>
              <a:pPr algn="ctr" fontAlgn="auto">
                <a:spcBef>
                  <a:spcPts val="0"/>
                </a:spcBef>
                <a:spcAft>
                  <a:spcPts val="0"/>
                </a:spcAft>
                <a:defRPr/>
              </a:pPr>
              <a:r>
                <a:rPr lang="zh-CN" altLang="en-US" dirty="0">
                  <a:solidFill>
                    <a:schemeClr val="bg1"/>
                  </a:solidFill>
                  <a:latin typeface="+mj-ea"/>
                  <a:ea typeface="+mn-ea"/>
                </a:rPr>
                <a:t>这个</a:t>
              </a:r>
              <a:r>
                <a:rPr lang="en-US" altLang="zh-CN" dirty="0">
                  <a:solidFill>
                    <a:schemeClr val="bg1"/>
                  </a:solidFill>
                  <a:latin typeface="+mj-ea"/>
                  <a:ea typeface="+mn-ea"/>
                </a:rPr>
                <a:t>PPT</a:t>
              </a:r>
              <a:endParaRPr lang="zh-CN" altLang="en-US" dirty="0">
                <a:solidFill>
                  <a:schemeClr val="bg1"/>
                </a:solidFill>
                <a:latin typeface="+mj-ea"/>
                <a:ea typeface="+mn-ea"/>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nodeType="afterGroup">
                            <p:stCondLst>
                              <p:cond delay="1000"/>
                            </p:stCondLst>
                            <p:childTnLst>
                              <p:par>
                                <p:cTn id="17" presetID="53"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nodeType="afterGroup">
                            <p:stCondLst>
                              <p:cond delay="1500"/>
                            </p:stCondLst>
                            <p:childTnLst>
                              <p:par>
                                <p:cTn id="23" presetID="53"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nodeType="afterGroup">
                            <p:stCondLst>
                              <p:cond delay="2500"/>
                            </p:stCondLst>
                            <p:childTnLst>
                              <p:par>
                                <p:cTn id="29" presetID="53"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nodeType="afterGroup">
                            <p:stCondLst>
                              <p:cond delay="3000"/>
                            </p:stCondLst>
                            <p:childTnLst>
                              <p:par>
                                <p:cTn id="35" presetID="53"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nodeType="afterGroup">
                            <p:stCondLst>
                              <p:cond delay="3500"/>
                            </p:stCondLst>
                            <p:childTnLst>
                              <p:par>
                                <p:cTn id="41" presetID="53"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par>
                          <p:cTn id="46" fill="hold" nodeType="afterGroup">
                            <p:stCondLst>
                              <p:cond delay="4000"/>
                            </p:stCondLst>
                            <p:childTnLst>
                              <p:par>
                                <p:cTn id="47" presetID="53" presetClass="entr" presetSubtype="0"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childTnLst>
                          </p:cTn>
                        </p:par>
                        <p:par>
                          <p:cTn id="52" fill="hold" nodeType="afterGroup">
                            <p:stCondLst>
                              <p:cond delay="4500"/>
                            </p:stCondLst>
                            <p:childTnLst>
                              <p:par>
                                <p:cTn id="53" presetID="53"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childTnLst>
                          </p:cTn>
                        </p:par>
                        <p:par>
                          <p:cTn id="58" fill="hold" nodeType="afterGroup">
                            <p:stCondLst>
                              <p:cond delay="5000"/>
                            </p:stCondLst>
                            <p:childTnLst>
                              <p:par>
                                <p:cTn id="59" presetID="22" presetClass="entr" presetSubtype="8"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par>
                          <p:cTn id="62" fill="hold" nodeType="afterGroup">
                            <p:stCondLst>
                              <p:cond delay="5500"/>
                            </p:stCondLst>
                            <p:childTnLst>
                              <p:par>
                                <p:cTn id="63" presetID="42" presetClass="entr" presetSubtype="0"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1000"/>
                                        <p:tgtEl>
                                          <p:spTgt spid="59"/>
                                        </p:tgtEl>
                                      </p:cBhvr>
                                    </p:animEffect>
                                    <p:anim calcmode="lin" valueType="num">
                                      <p:cBhvr>
                                        <p:cTn id="66" dur="1000" fill="hold"/>
                                        <p:tgtEl>
                                          <p:spTgt spid="59"/>
                                        </p:tgtEl>
                                        <p:attrNameLst>
                                          <p:attrName>ppt_x</p:attrName>
                                        </p:attrNameLst>
                                      </p:cBhvr>
                                      <p:tavLst>
                                        <p:tav tm="0">
                                          <p:val>
                                            <p:strVal val="#ppt_x"/>
                                          </p:val>
                                        </p:tav>
                                        <p:tav tm="100000">
                                          <p:val>
                                            <p:strVal val="#ppt_x"/>
                                          </p:val>
                                        </p:tav>
                                      </p:tavLst>
                                    </p:anim>
                                    <p:anim calcmode="lin" valueType="num">
                                      <p:cBhvr>
                                        <p:cTn id="67" dur="1000" fill="hold"/>
                                        <p:tgtEl>
                                          <p:spTgt spid="59"/>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6500"/>
                            </p:stCondLst>
                            <p:childTnLst>
                              <p:par>
                                <p:cTn id="69" presetID="22" presetClass="entr" presetSubtype="2"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right)">
                                      <p:cBhvr>
                                        <p:cTn id="71" dur="500"/>
                                        <p:tgtEl>
                                          <p:spTgt spid="16"/>
                                        </p:tgtEl>
                                      </p:cBhvr>
                                    </p:animEffect>
                                  </p:childTnLst>
                                </p:cTn>
                              </p:par>
                            </p:childTnLst>
                          </p:cTn>
                        </p:par>
                        <p:par>
                          <p:cTn id="72" fill="hold" nodeType="afterGroup">
                            <p:stCondLst>
                              <p:cond delay="7000"/>
                            </p:stCondLst>
                            <p:childTnLst>
                              <p:par>
                                <p:cTn id="73" presetID="42" presetClass="entr" presetSubtype="0" fill="hold" nodeType="afterEffect">
                                  <p:stCondLst>
                                    <p:cond delay="0"/>
                                  </p:stCondLst>
                                  <p:childTnLst>
                                    <p:set>
                                      <p:cBhvr>
                                        <p:cTn id="74" dur="1" fill="hold">
                                          <p:stCondLst>
                                            <p:cond delay="0"/>
                                          </p:stCondLst>
                                        </p:cTn>
                                        <p:tgtEl>
                                          <p:spTgt spid="60"/>
                                        </p:tgtEl>
                                        <p:attrNameLst>
                                          <p:attrName>style.visibility</p:attrName>
                                        </p:attrNameLst>
                                      </p:cBhvr>
                                      <p:to>
                                        <p:strVal val="visible"/>
                                      </p:to>
                                    </p:set>
                                    <p:animEffect transition="in" filter="fade">
                                      <p:cBhvr>
                                        <p:cTn id="75" dur="1000"/>
                                        <p:tgtEl>
                                          <p:spTgt spid="60"/>
                                        </p:tgtEl>
                                      </p:cBhvr>
                                    </p:animEffect>
                                    <p:anim calcmode="lin" valueType="num">
                                      <p:cBhvr>
                                        <p:cTn id="76" dur="1000" fill="hold"/>
                                        <p:tgtEl>
                                          <p:spTgt spid="60"/>
                                        </p:tgtEl>
                                        <p:attrNameLst>
                                          <p:attrName>ppt_x</p:attrName>
                                        </p:attrNameLst>
                                      </p:cBhvr>
                                      <p:tavLst>
                                        <p:tav tm="0">
                                          <p:val>
                                            <p:strVal val="#ppt_x"/>
                                          </p:val>
                                        </p:tav>
                                        <p:tav tm="100000">
                                          <p:val>
                                            <p:strVal val="#ppt_x"/>
                                          </p:val>
                                        </p:tav>
                                      </p:tavLst>
                                    </p:anim>
                                    <p:anim calcmode="lin" valueType="num">
                                      <p:cBhvr>
                                        <p:cTn id="77"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AD690F-7E11-4F65-AF48-7A51E03C7C1B}" type="slidenum">
              <a:rPr lang="zh-CN" altLang="en-US" smtClean="0"/>
              <a:pPr fontAlgn="base">
                <a:spcBef>
                  <a:spcPct val="0"/>
                </a:spcBef>
                <a:spcAft>
                  <a:spcPct val="0"/>
                </a:spcAft>
                <a:defRPr/>
              </a:pPr>
              <a:t>6</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假如你肯认真学习这本书：</a:t>
            </a:r>
            <a:endParaRPr lang="zh-CN" altLang="en-US" dirty="0"/>
          </a:p>
        </p:txBody>
      </p:sp>
      <p:grpSp>
        <p:nvGrpSpPr>
          <p:cNvPr id="2" name="组合 8"/>
          <p:cNvGrpSpPr>
            <a:grpSpLocks/>
          </p:cNvGrpSpPr>
          <p:nvPr/>
        </p:nvGrpSpPr>
        <p:grpSpPr bwMode="auto">
          <a:xfrm>
            <a:off x="900113" y="3933825"/>
            <a:ext cx="7488237" cy="2073275"/>
            <a:chOff x="899592" y="3933056"/>
            <a:chExt cx="7488832" cy="2074280"/>
          </a:xfrm>
        </p:grpSpPr>
        <p:sp>
          <p:nvSpPr>
            <p:cNvPr id="6" name="椭圆 5"/>
            <p:cNvSpPr/>
            <p:nvPr/>
          </p:nvSpPr>
          <p:spPr>
            <a:xfrm>
              <a:off x="899592" y="5575327"/>
              <a:ext cx="7488832" cy="432009"/>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1475900" y="3933056"/>
              <a:ext cx="6264773" cy="1799510"/>
            </a:xfrm>
            <a:prstGeom prst="rect">
              <a:avLst/>
            </a:prstGeom>
            <a:gradFill flip="none" rotWithShape="1">
              <a:gsLst>
                <a:gs pos="86000">
                  <a:schemeClr val="accent1">
                    <a:lumMod val="75000"/>
                  </a:schemeClr>
                </a:gs>
                <a:gs pos="100000">
                  <a:schemeClr val="accent1">
                    <a:lumMod val="60000"/>
                    <a:lumOff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180000" rIns="288000" bIns="180000" anchor="ctr"/>
            <a:lstStyle/>
            <a:p>
              <a:pPr fontAlgn="auto">
                <a:lnSpc>
                  <a:spcPct val="130000"/>
                </a:lnSpc>
                <a:spcBef>
                  <a:spcPts val="0"/>
                </a:spcBef>
                <a:spcAft>
                  <a:spcPts val="0"/>
                </a:spcAft>
                <a:buClr>
                  <a:schemeClr val="tx1"/>
                </a:buClr>
                <a:defRPr/>
              </a:pPr>
              <a:r>
                <a:rPr lang="zh-CN" altLang="en-US" sz="2200" b="1" dirty="0"/>
                <a:t>更现实一点，你可以知道这个世界到底谁在说真话，谁在说假话，他们为什么会说真话，又为什么会说假话</a:t>
              </a:r>
              <a:r>
                <a:rPr lang="en-US" altLang="zh-CN" sz="2200" b="1" dirty="0"/>
                <a:t>… …</a:t>
              </a:r>
              <a:endParaRPr lang="zh-CN" altLang="en-US" sz="2200" b="1" dirty="0"/>
            </a:p>
          </p:txBody>
        </p:sp>
      </p:grpSp>
      <p:sp>
        <p:nvSpPr>
          <p:cNvPr id="11" name="矩形 10"/>
          <p:cNvSpPr>
            <a:spLocks noChangeArrowheads="1"/>
          </p:cNvSpPr>
          <p:nvPr/>
        </p:nvSpPr>
        <p:spPr bwMode="auto">
          <a:xfrm>
            <a:off x="1377950" y="1196975"/>
            <a:ext cx="6624638" cy="2632075"/>
          </a:xfrm>
          <a:prstGeom prst="rect">
            <a:avLst/>
          </a:prstGeom>
          <a:noFill/>
          <a:ln w="9525">
            <a:noFill/>
            <a:miter lim="800000"/>
            <a:headEnd/>
            <a:tailEnd/>
          </a:ln>
        </p:spPr>
        <p:txBody>
          <a:bodyPr>
            <a:spAutoFit/>
          </a:bodyPr>
          <a:lstStyle/>
          <a:p>
            <a:pPr marL="182563" indent="-182563">
              <a:lnSpc>
                <a:spcPct val="150000"/>
              </a:lnSpc>
              <a:buClr>
                <a:schemeClr val="accent1"/>
              </a:buClr>
              <a:buFont typeface="Wingdings" pitchFamily="2" charset="2"/>
              <a:buChar char="l"/>
            </a:pPr>
            <a:r>
              <a:rPr lang="zh-CN" altLang="en-US" sz="2200" dirty="0">
                <a:latin typeface="Constantia" pitchFamily="18" charset="0"/>
                <a:ea typeface="微软雅黑" pitchFamily="34" charset="-122"/>
              </a:rPr>
              <a:t>对书籍文章进行批判性思考</a:t>
            </a:r>
            <a:r>
              <a:rPr lang="en-US" altLang="zh-CN" sz="2200" dirty="0">
                <a:latin typeface="Constantia" pitchFamily="18" charset="0"/>
                <a:ea typeface="微软雅黑" pitchFamily="34" charset="-122"/>
              </a:rPr>
              <a:t>---</a:t>
            </a:r>
            <a:r>
              <a:rPr lang="zh-CN" altLang="en-US" sz="2200" b="1" dirty="0">
                <a:solidFill>
                  <a:srgbClr val="FF0000"/>
                </a:solidFill>
                <a:latin typeface="Constantia" pitchFamily="18" charset="0"/>
                <a:ea typeface="微软雅黑" pitchFamily="34" charset="-122"/>
              </a:rPr>
              <a:t>李安讲了几个故事？</a:t>
            </a:r>
            <a:endParaRPr lang="en-US" altLang="zh-CN" sz="2200" b="1" dirty="0">
              <a:solidFill>
                <a:srgbClr val="FF0000"/>
              </a:solidFill>
              <a:latin typeface="Constantia" pitchFamily="18" charset="0"/>
              <a:ea typeface="微软雅黑" pitchFamily="34" charset="-122"/>
            </a:endParaRPr>
          </a:p>
          <a:p>
            <a:pPr marL="182563" indent="-182563">
              <a:lnSpc>
                <a:spcPct val="150000"/>
              </a:lnSpc>
              <a:buClr>
                <a:schemeClr val="accent1"/>
              </a:buClr>
              <a:buFont typeface="Wingdings" pitchFamily="2" charset="2"/>
              <a:buChar char="l"/>
            </a:pPr>
            <a:r>
              <a:rPr lang="zh-CN" altLang="en-US" sz="2200" dirty="0">
                <a:latin typeface="Constantia" pitchFamily="18" charset="0"/>
                <a:ea typeface="微软雅黑" pitchFamily="34" charset="-122"/>
              </a:rPr>
              <a:t>判断报告或者演说者的水平</a:t>
            </a:r>
            <a:r>
              <a:rPr lang="en-US" altLang="zh-CN" sz="2200" dirty="0">
                <a:latin typeface="Constantia" pitchFamily="18" charset="0"/>
                <a:ea typeface="微软雅黑" pitchFamily="34" charset="-122"/>
              </a:rPr>
              <a:t>---</a:t>
            </a:r>
            <a:r>
              <a:rPr lang="zh-CN" altLang="en-US" sz="2200" b="1" dirty="0">
                <a:solidFill>
                  <a:srgbClr val="FF0000"/>
                </a:solidFill>
                <a:latin typeface="Constantia" pitchFamily="18" charset="0"/>
                <a:ea typeface="微软雅黑" pitchFamily="34" charset="-122"/>
              </a:rPr>
              <a:t>莫言三个故事内涵？</a:t>
            </a:r>
            <a:endParaRPr lang="en-US" altLang="zh-CN" sz="2200" b="1" dirty="0">
              <a:solidFill>
                <a:srgbClr val="FF0000"/>
              </a:solidFill>
              <a:latin typeface="Constantia" pitchFamily="18" charset="0"/>
              <a:ea typeface="微软雅黑" pitchFamily="34" charset="-122"/>
            </a:endParaRPr>
          </a:p>
          <a:p>
            <a:pPr marL="182563" indent="-182563">
              <a:lnSpc>
                <a:spcPct val="150000"/>
              </a:lnSpc>
              <a:buClr>
                <a:schemeClr val="accent1"/>
              </a:buClr>
              <a:buFont typeface="Wingdings" pitchFamily="2" charset="2"/>
              <a:buChar char="l"/>
            </a:pPr>
            <a:r>
              <a:rPr lang="zh-CN" altLang="en-US" sz="2200" dirty="0">
                <a:latin typeface="Constantia" pitchFamily="18" charset="0"/>
                <a:ea typeface="微软雅黑" pitchFamily="34" charset="-122"/>
              </a:rPr>
              <a:t>形成某个具体问题一种论证</a:t>
            </a:r>
            <a:r>
              <a:rPr lang="en-US" altLang="zh-CN" sz="2200" dirty="0">
                <a:latin typeface="Constantia" pitchFamily="18" charset="0"/>
                <a:ea typeface="微软雅黑" pitchFamily="34" charset="-122"/>
              </a:rPr>
              <a:t>---</a:t>
            </a:r>
            <a:r>
              <a:rPr lang="zh-CN" altLang="en-US" sz="2200" b="1" dirty="0">
                <a:solidFill>
                  <a:srgbClr val="FF0000"/>
                </a:solidFill>
                <a:latin typeface="Constantia" pitchFamily="18" charset="0"/>
                <a:ea typeface="微软雅黑" pitchFamily="34" charset="-122"/>
              </a:rPr>
              <a:t>十八大后股市反弹？</a:t>
            </a:r>
            <a:endParaRPr lang="en-US" altLang="zh-CN" sz="2200" b="1" dirty="0">
              <a:solidFill>
                <a:srgbClr val="FF0000"/>
              </a:solidFill>
              <a:latin typeface="Constantia" pitchFamily="18" charset="0"/>
              <a:ea typeface="微软雅黑" pitchFamily="34" charset="-122"/>
            </a:endParaRPr>
          </a:p>
          <a:p>
            <a:pPr marL="182563" indent="-182563">
              <a:lnSpc>
                <a:spcPct val="150000"/>
              </a:lnSpc>
              <a:buClr>
                <a:schemeClr val="accent1"/>
              </a:buClr>
              <a:buFont typeface="Wingdings" pitchFamily="2" charset="2"/>
              <a:buChar char="l"/>
            </a:pPr>
            <a:r>
              <a:rPr lang="zh-CN" altLang="en-US" sz="2200" dirty="0">
                <a:latin typeface="Constantia" pitchFamily="18" charset="0"/>
                <a:ea typeface="微软雅黑" pitchFamily="34" charset="-122"/>
              </a:rPr>
              <a:t>就某个阅读任务写一篇论文</a:t>
            </a:r>
            <a:r>
              <a:rPr lang="en-US" altLang="zh-CN" sz="2200" dirty="0">
                <a:latin typeface="Constantia" pitchFamily="18" charset="0"/>
                <a:ea typeface="微软雅黑" pitchFamily="34" charset="-122"/>
              </a:rPr>
              <a:t>---</a:t>
            </a:r>
            <a:r>
              <a:rPr lang="zh-CN" altLang="en-US" sz="2200" b="1" dirty="0">
                <a:solidFill>
                  <a:srgbClr val="FF0000"/>
                </a:solidFill>
                <a:latin typeface="Constantia" pitchFamily="18" charset="0"/>
                <a:ea typeface="微软雅黑" pitchFamily="34" charset="-122"/>
              </a:rPr>
              <a:t>微信营销必将流行？</a:t>
            </a:r>
            <a:endParaRPr lang="en-US" altLang="zh-CN" sz="2200" b="1" dirty="0">
              <a:solidFill>
                <a:srgbClr val="FF0000"/>
              </a:solidFill>
              <a:latin typeface="Constantia" pitchFamily="18" charset="0"/>
              <a:ea typeface="微软雅黑" pitchFamily="34" charset="-122"/>
            </a:endParaRPr>
          </a:p>
          <a:p>
            <a:pPr marL="182563" indent="-182563">
              <a:lnSpc>
                <a:spcPct val="150000"/>
              </a:lnSpc>
              <a:buClr>
                <a:schemeClr val="accent1"/>
              </a:buClr>
              <a:buFont typeface="Wingdings" pitchFamily="2" charset="2"/>
              <a:buChar char="l"/>
            </a:pPr>
            <a:r>
              <a:rPr lang="zh-CN" altLang="en-US" sz="2200" dirty="0">
                <a:latin typeface="Constantia" pitchFamily="18" charset="0"/>
                <a:ea typeface="微软雅黑" pitchFamily="34" charset="-122"/>
              </a:rPr>
              <a:t>进行高水平参与的课堂讨论</a:t>
            </a:r>
            <a:r>
              <a:rPr lang="en-US" altLang="zh-CN" sz="2200" dirty="0">
                <a:latin typeface="Constantia" pitchFamily="18" charset="0"/>
                <a:ea typeface="微软雅黑" pitchFamily="34" charset="-122"/>
              </a:rPr>
              <a:t>---</a:t>
            </a:r>
            <a:r>
              <a:rPr lang="zh-CN" altLang="en-US" sz="2200" b="1" dirty="0">
                <a:solidFill>
                  <a:srgbClr val="FF0000"/>
                </a:solidFill>
                <a:latin typeface="Constantia" pitchFamily="18" charset="0"/>
                <a:ea typeface="微软雅黑" pitchFamily="34" charset="-122"/>
              </a:rPr>
              <a:t>如何公正评价历史？</a:t>
            </a:r>
            <a:endParaRPr lang="en-US" altLang="zh-CN" sz="2200" b="1" dirty="0">
              <a:solidFill>
                <a:srgbClr val="FF0000"/>
              </a:solidFill>
              <a:latin typeface="Constantia" pitchFamily="18" charset="0"/>
              <a:ea typeface="微软雅黑" pitchFamily="34" charset="-122"/>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1000"/>
                            </p:stCondLst>
                            <p:childTnLst>
                              <p:par>
                                <p:cTn id="5" presetID="58" presetClass="entr" presetSubtype="0" accel="10000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500" fill="hold"/>
                                        <p:tgtEl>
                                          <p:spTgt spid="11">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11">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11">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11">
                                            <p:txEl>
                                              <p:pRg st="0" end="0"/>
                                            </p:txEl>
                                          </p:spTgt>
                                        </p:tgtEl>
                                      </p:cBhvr>
                                    </p:animEffect>
                                  </p:childTnLst>
                                </p:cTn>
                              </p:par>
                            </p:childTnLst>
                          </p:cTn>
                        </p:par>
                        <p:par>
                          <p:cTn id="12" fill="hold" nodeType="afterGroup">
                            <p:stCondLst>
                              <p:cond delay="1500"/>
                            </p:stCondLst>
                            <p:childTnLst>
                              <p:par>
                                <p:cTn id="13" presetID="58" presetClass="entr" presetSubtype="0" accel="100000" fill="hold" nodeType="after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 calcmode="lin" valueType="num">
                                      <p:cBhvr>
                                        <p:cTn id="15" dur="500" fill="hold"/>
                                        <p:tgtEl>
                                          <p:spTgt spid="11">
                                            <p:txEl>
                                              <p:pRg st="1" end="1"/>
                                            </p:txEl>
                                          </p:spTgt>
                                        </p:tgtEl>
                                        <p:attrNameLst>
                                          <p:attrName>ppt_w</p:attrName>
                                        </p:attrNameLst>
                                      </p:cBhvr>
                                      <p:tavLst>
                                        <p:tav tm="0">
                                          <p:val>
                                            <p:strVal val="#ppt_w*2.5"/>
                                          </p:val>
                                        </p:tav>
                                        <p:tav tm="100000">
                                          <p:val>
                                            <p:strVal val="#ppt_w"/>
                                          </p:val>
                                        </p:tav>
                                      </p:tavLst>
                                    </p:anim>
                                    <p:anim calcmode="lin" valueType="num">
                                      <p:cBhvr>
                                        <p:cTn id="16" dur="500" fill="hold"/>
                                        <p:tgtEl>
                                          <p:spTgt spid="11">
                                            <p:txEl>
                                              <p:pRg st="1" end="1"/>
                                            </p:txEl>
                                          </p:spTgt>
                                        </p:tgtEl>
                                        <p:attrNameLst>
                                          <p:attrName>ppt_h</p:attrName>
                                        </p:attrNameLst>
                                      </p:cBhvr>
                                      <p:tavLst>
                                        <p:tav tm="0">
                                          <p:val>
                                            <p:strVal val="#ppt_h*0.01"/>
                                          </p:val>
                                        </p:tav>
                                        <p:tav tm="100000">
                                          <p:val>
                                            <p:strVal val="#ppt_h"/>
                                          </p:val>
                                        </p:tav>
                                      </p:tavLst>
                                    </p:anim>
                                    <p:anim calcmode="lin" valueType="num">
                                      <p:cBhvr>
                                        <p:cTn id="17"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11">
                                            <p:txEl>
                                              <p:pRg st="1" end="1"/>
                                            </p:txEl>
                                          </p:spTgt>
                                        </p:tgtEl>
                                        <p:attrNameLst>
                                          <p:attrName>ppt_y</p:attrName>
                                        </p:attrNameLst>
                                      </p:cBhvr>
                                      <p:tavLst>
                                        <p:tav tm="0">
                                          <p:val>
                                            <p:strVal val="#ppt_h+1"/>
                                          </p:val>
                                        </p:tav>
                                        <p:tav tm="100000">
                                          <p:val>
                                            <p:strVal val="#ppt_y"/>
                                          </p:val>
                                        </p:tav>
                                      </p:tavLst>
                                    </p:anim>
                                    <p:animEffect transition="in" filter="fade">
                                      <p:cBhvr>
                                        <p:cTn id="19" dur="500"/>
                                        <p:tgtEl>
                                          <p:spTgt spid="11">
                                            <p:txEl>
                                              <p:pRg st="1" end="1"/>
                                            </p:txEl>
                                          </p:spTgt>
                                        </p:tgtEl>
                                      </p:cBhvr>
                                    </p:animEffect>
                                  </p:childTnLst>
                                </p:cTn>
                              </p:par>
                            </p:childTnLst>
                          </p:cTn>
                        </p:par>
                        <p:par>
                          <p:cTn id="20" fill="hold" nodeType="afterGroup">
                            <p:stCondLst>
                              <p:cond delay="2000"/>
                            </p:stCondLst>
                            <p:childTnLst>
                              <p:par>
                                <p:cTn id="21" presetID="58" presetClass="entr" presetSubtype="0" accel="100000" fill="hold" nodeType="after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 calcmode="lin" valueType="num">
                                      <p:cBhvr>
                                        <p:cTn id="23" dur="500" fill="hold"/>
                                        <p:tgtEl>
                                          <p:spTgt spid="11">
                                            <p:txEl>
                                              <p:pRg st="2" end="2"/>
                                            </p:txEl>
                                          </p:spTgt>
                                        </p:tgtEl>
                                        <p:attrNameLst>
                                          <p:attrName>ppt_w</p:attrName>
                                        </p:attrNameLst>
                                      </p:cBhvr>
                                      <p:tavLst>
                                        <p:tav tm="0">
                                          <p:val>
                                            <p:strVal val="#ppt_w*2.5"/>
                                          </p:val>
                                        </p:tav>
                                        <p:tav tm="100000">
                                          <p:val>
                                            <p:strVal val="#ppt_w"/>
                                          </p:val>
                                        </p:tav>
                                      </p:tavLst>
                                    </p:anim>
                                    <p:anim calcmode="lin" valueType="num">
                                      <p:cBhvr>
                                        <p:cTn id="24" dur="500" fill="hold"/>
                                        <p:tgtEl>
                                          <p:spTgt spid="11">
                                            <p:txEl>
                                              <p:pRg st="2" end="2"/>
                                            </p:txEl>
                                          </p:spTgt>
                                        </p:tgtEl>
                                        <p:attrNameLst>
                                          <p:attrName>ppt_h</p:attrName>
                                        </p:attrNameLst>
                                      </p:cBhvr>
                                      <p:tavLst>
                                        <p:tav tm="0">
                                          <p:val>
                                            <p:strVal val="#ppt_h*0.01"/>
                                          </p:val>
                                        </p:tav>
                                        <p:tav tm="100000">
                                          <p:val>
                                            <p:strVal val="#ppt_h"/>
                                          </p:val>
                                        </p:tav>
                                      </p:tavLst>
                                    </p:anim>
                                    <p:anim calcmode="lin" valueType="num">
                                      <p:cBhvr>
                                        <p:cTn id="25"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1">
                                            <p:txEl>
                                              <p:pRg st="2" end="2"/>
                                            </p:txEl>
                                          </p:spTgt>
                                        </p:tgtEl>
                                        <p:attrNameLst>
                                          <p:attrName>ppt_y</p:attrName>
                                        </p:attrNameLst>
                                      </p:cBhvr>
                                      <p:tavLst>
                                        <p:tav tm="0">
                                          <p:val>
                                            <p:strVal val="#ppt_h+1"/>
                                          </p:val>
                                        </p:tav>
                                        <p:tav tm="100000">
                                          <p:val>
                                            <p:strVal val="#ppt_y"/>
                                          </p:val>
                                        </p:tav>
                                      </p:tavLst>
                                    </p:anim>
                                    <p:animEffect transition="in" filter="fade">
                                      <p:cBhvr>
                                        <p:cTn id="27" dur="500"/>
                                        <p:tgtEl>
                                          <p:spTgt spid="11">
                                            <p:txEl>
                                              <p:pRg st="2" end="2"/>
                                            </p:txEl>
                                          </p:spTgt>
                                        </p:tgtEl>
                                      </p:cBhvr>
                                    </p:animEffect>
                                  </p:childTnLst>
                                </p:cTn>
                              </p:par>
                            </p:childTnLst>
                          </p:cTn>
                        </p:par>
                        <p:par>
                          <p:cTn id="28" fill="hold" nodeType="afterGroup">
                            <p:stCondLst>
                              <p:cond delay="2500"/>
                            </p:stCondLst>
                            <p:childTnLst>
                              <p:par>
                                <p:cTn id="29" presetID="58" presetClass="entr" presetSubtype="0" accel="100000" fill="hold" nodeType="after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 calcmode="lin" valueType="num">
                                      <p:cBhvr>
                                        <p:cTn id="31" dur="500" fill="hold"/>
                                        <p:tgtEl>
                                          <p:spTgt spid="11">
                                            <p:txEl>
                                              <p:pRg st="3" end="3"/>
                                            </p:txEl>
                                          </p:spTgt>
                                        </p:tgtEl>
                                        <p:attrNameLst>
                                          <p:attrName>ppt_w</p:attrName>
                                        </p:attrNameLst>
                                      </p:cBhvr>
                                      <p:tavLst>
                                        <p:tav tm="0">
                                          <p:val>
                                            <p:strVal val="#ppt_w*2.5"/>
                                          </p:val>
                                        </p:tav>
                                        <p:tav tm="100000">
                                          <p:val>
                                            <p:strVal val="#ppt_w"/>
                                          </p:val>
                                        </p:tav>
                                      </p:tavLst>
                                    </p:anim>
                                    <p:anim calcmode="lin" valueType="num">
                                      <p:cBhvr>
                                        <p:cTn id="32" dur="500" fill="hold"/>
                                        <p:tgtEl>
                                          <p:spTgt spid="11">
                                            <p:txEl>
                                              <p:pRg st="3" end="3"/>
                                            </p:txEl>
                                          </p:spTgt>
                                        </p:tgtEl>
                                        <p:attrNameLst>
                                          <p:attrName>ppt_h</p:attrName>
                                        </p:attrNameLst>
                                      </p:cBhvr>
                                      <p:tavLst>
                                        <p:tav tm="0">
                                          <p:val>
                                            <p:strVal val="#ppt_h*0.01"/>
                                          </p:val>
                                        </p:tav>
                                        <p:tav tm="100000">
                                          <p:val>
                                            <p:strVal val="#ppt_h"/>
                                          </p:val>
                                        </p:tav>
                                      </p:tavLst>
                                    </p:anim>
                                    <p:anim calcmode="lin" valueType="num">
                                      <p:cBhvr>
                                        <p:cTn id="3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4" dur="500" fill="hold"/>
                                        <p:tgtEl>
                                          <p:spTgt spid="11">
                                            <p:txEl>
                                              <p:pRg st="3" end="3"/>
                                            </p:txEl>
                                          </p:spTgt>
                                        </p:tgtEl>
                                        <p:attrNameLst>
                                          <p:attrName>ppt_y</p:attrName>
                                        </p:attrNameLst>
                                      </p:cBhvr>
                                      <p:tavLst>
                                        <p:tav tm="0">
                                          <p:val>
                                            <p:strVal val="#ppt_h+1"/>
                                          </p:val>
                                        </p:tav>
                                        <p:tav tm="100000">
                                          <p:val>
                                            <p:strVal val="#ppt_y"/>
                                          </p:val>
                                        </p:tav>
                                      </p:tavLst>
                                    </p:anim>
                                    <p:animEffect transition="in" filter="fade">
                                      <p:cBhvr>
                                        <p:cTn id="35" dur="500"/>
                                        <p:tgtEl>
                                          <p:spTgt spid="11">
                                            <p:txEl>
                                              <p:pRg st="3" end="3"/>
                                            </p:txEl>
                                          </p:spTgt>
                                        </p:tgtEl>
                                      </p:cBhvr>
                                    </p:animEffect>
                                  </p:childTnLst>
                                </p:cTn>
                              </p:par>
                            </p:childTnLst>
                          </p:cTn>
                        </p:par>
                        <p:par>
                          <p:cTn id="36" fill="hold" nodeType="afterGroup">
                            <p:stCondLst>
                              <p:cond delay="3000"/>
                            </p:stCondLst>
                            <p:childTnLst>
                              <p:par>
                                <p:cTn id="37" presetID="58" presetClass="entr" presetSubtype="0" accel="100000" fill="hold" nodeType="after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 calcmode="lin" valueType="num">
                                      <p:cBhvr>
                                        <p:cTn id="39" dur="500" fill="hold"/>
                                        <p:tgtEl>
                                          <p:spTgt spid="11">
                                            <p:txEl>
                                              <p:pRg st="4" end="4"/>
                                            </p:txEl>
                                          </p:spTgt>
                                        </p:tgtEl>
                                        <p:attrNameLst>
                                          <p:attrName>ppt_w</p:attrName>
                                        </p:attrNameLst>
                                      </p:cBhvr>
                                      <p:tavLst>
                                        <p:tav tm="0">
                                          <p:val>
                                            <p:strVal val="#ppt_w*2.5"/>
                                          </p:val>
                                        </p:tav>
                                        <p:tav tm="100000">
                                          <p:val>
                                            <p:strVal val="#ppt_w"/>
                                          </p:val>
                                        </p:tav>
                                      </p:tavLst>
                                    </p:anim>
                                    <p:anim calcmode="lin" valueType="num">
                                      <p:cBhvr>
                                        <p:cTn id="40" dur="500" fill="hold"/>
                                        <p:tgtEl>
                                          <p:spTgt spid="11">
                                            <p:txEl>
                                              <p:pRg st="4" end="4"/>
                                            </p:txEl>
                                          </p:spTgt>
                                        </p:tgtEl>
                                        <p:attrNameLst>
                                          <p:attrName>ppt_h</p:attrName>
                                        </p:attrNameLst>
                                      </p:cBhvr>
                                      <p:tavLst>
                                        <p:tav tm="0">
                                          <p:val>
                                            <p:strVal val="#ppt_h*0.01"/>
                                          </p:val>
                                        </p:tav>
                                        <p:tav tm="100000">
                                          <p:val>
                                            <p:strVal val="#ppt_h"/>
                                          </p:val>
                                        </p:tav>
                                      </p:tavLst>
                                    </p:anim>
                                    <p:anim calcmode="lin" valueType="num">
                                      <p:cBhvr>
                                        <p:cTn id="41"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42" dur="500" fill="hold"/>
                                        <p:tgtEl>
                                          <p:spTgt spid="11">
                                            <p:txEl>
                                              <p:pRg st="4" end="4"/>
                                            </p:txEl>
                                          </p:spTgt>
                                        </p:tgtEl>
                                        <p:attrNameLst>
                                          <p:attrName>ppt_y</p:attrName>
                                        </p:attrNameLst>
                                      </p:cBhvr>
                                      <p:tavLst>
                                        <p:tav tm="0">
                                          <p:val>
                                            <p:strVal val="#ppt_h+1"/>
                                          </p:val>
                                        </p:tav>
                                        <p:tav tm="100000">
                                          <p:val>
                                            <p:strVal val="#ppt_y"/>
                                          </p:val>
                                        </p:tav>
                                      </p:tavLst>
                                    </p:anim>
                                    <p:animEffect transition="in" filter="fade">
                                      <p:cBhvr>
                                        <p:cTn id="43" dur="500"/>
                                        <p:tgtEl>
                                          <p:spTgt spid="11">
                                            <p:txEl>
                                              <p:pRg st="4" end="4"/>
                                            </p:txEl>
                                          </p:spTgt>
                                        </p:tgtEl>
                                      </p:cBhvr>
                                    </p:animEffect>
                                  </p:childTnLst>
                                </p:cTn>
                              </p:par>
                            </p:childTnLst>
                          </p:cTn>
                        </p:par>
                        <p:par>
                          <p:cTn id="44" fill="hold" nodeType="afterGroup">
                            <p:stCondLst>
                              <p:cond delay="3500"/>
                            </p:stCondLst>
                            <p:childTnLst>
                              <p:par>
                                <p:cTn id="45" presetID="42" presetClass="entr" presetSubtype="0"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1043DA-90F8-4EB6-9BEF-62ED752C41B6}" type="slidenum">
              <a:rPr lang="zh-CN" altLang="en-US" smtClean="0"/>
              <a:pPr fontAlgn="base">
                <a:spcBef>
                  <a:spcPct val="0"/>
                </a:spcBef>
                <a:spcAft>
                  <a:spcPct val="0"/>
                </a:spcAft>
                <a:defRPr/>
              </a:pPr>
              <a:t>7</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想学习批判性思维的人的五项素质</a:t>
            </a:r>
            <a:endParaRPr lang="zh-CN" altLang="en-US" dirty="0"/>
          </a:p>
        </p:txBody>
      </p:sp>
      <p:grpSp>
        <p:nvGrpSpPr>
          <p:cNvPr id="2" name="组合 56"/>
          <p:cNvGrpSpPr>
            <a:grpSpLocks/>
          </p:cNvGrpSpPr>
          <p:nvPr/>
        </p:nvGrpSpPr>
        <p:grpSpPr bwMode="auto">
          <a:xfrm>
            <a:off x="323850" y="4351338"/>
            <a:ext cx="1979613" cy="806450"/>
            <a:chOff x="323291" y="4351072"/>
            <a:chExt cx="1980375" cy="806120"/>
          </a:xfrm>
        </p:grpSpPr>
        <p:cxnSp>
          <p:nvCxnSpPr>
            <p:cNvPr id="28" name="直接连接符 27"/>
            <p:cNvCxnSpPr/>
            <p:nvPr/>
          </p:nvCxnSpPr>
          <p:spPr bwMode="auto">
            <a:xfrm>
              <a:off x="667912" y="5011202"/>
              <a:ext cx="1619873" cy="1586"/>
            </a:xfrm>
            <a:prstGeom prst="line">
              <a:avLst/>
            </a:prstGeom>
            <a:noFill/>
            <a:ln w="76200" cap="rnd" cmpd="sng" algn="ctr">
              <a:solidFill>
                <a:schemeClr val="accent1">
                  <a:lumMod val="40000"/>
                  <a:lumOff val="60000"/>
                </a:schemeClr>
              </a:solidFill>
              <a:prstDash val="solid"/>
              <a:round/>
              <a:headEnd type="none" w="med" len="med"/>
              <a:tailEnd type="none" w="med" len="med"/>
            </a:ln>
            <a:effectLst/>
          </p:spPr>
        </p:cxnSp>
        <p:sp>
          <p:nvSpPr>
            <p:cNvPr id="13347" name="矩形 28"/>
            <p:cNvSpPr>
              <a:spLocks noChangeArrowheads="1"/>
            </p:cNvSpPr>
            <p:nvPr/>
          </p:nvSpPr>
          <p:spPr bwMode="auto">
            <a:xfrm>
              <a:off x="323291" y="4351072"/>
              <a:ext cx="1980375" cy="399946"/>
            </a:xfrm>
            <a:prstGeom prst="rect">
              <a:avLst/>
            </a:prstGeom>
            <a:noFill/>
            <a:ln w="9525">
              <a:noFill/>
              <a:miter lim="800000"/>
              <a:headEnd/>
              <a:tailEnd/>
            </a:ln>
          </p:spPr>
          <p:txBody>
            <a:bodyPr wrap="none">
              <a:spAutoFit/>
            </a:bodyPr>
            <a:lstStyle/>
            <a:p>
              <a:r>
                <a:rPr lang="zh-CN" altLang="en-US" sz="2000">
                  <a:latin typeface="Constantia" pitchFamily="18" charset="0"/>
                  <a:ea typeface="微软雅黑" pitchFamily="34" charset="-122"/>
                </a:rPr>
                <a:t>保持思考自主性</a:t>
              </a:r>
            </a:p>
          </p:txBody>
        </p:sp>
        <p:sp>
          <p:nvSpPr>
            <p:cNvPr id="56" name="椭圆 55"/>
            <p:cNvSpPr/>
            <p:nvPr/>
          </p:nvSpPr>
          <p:spPr>
            <a:xfrm>
              <a:off x="539274" y="4868385"/>
              <a:ext cx="287449" cy="288807"/>
            </a:xfrm>
            <a:prstGeom prst="ellipse">
              <a:avLst/>
            </a:prstGeom>
            <a:solidFill>
              <a:srgbClr val="FFFF00"/>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p>
          </p:txBody>
        </p:sp>
      </p:grpSp>
      <p:grpSp>
        <p:nvGrpSpPr>
          <p:cNvPr id="3" name="组合 57"/>
          <p:cNvGrpSpPr>
            <a:grpSpLocks/>
          </p:cNvGrpSpPr>
          <p:nvPr/>
        </p:nvGrpSpPr>
        <p:grpSpPr bwMode="auto">
          <a:xfrm>
            <a:off x="2124075" y="4225925"/>
            <a:ext cx="287338" cy="931863"/>
            <a:chOff x="2123728" y="4225520"/>
            <a:chExt cx="288032" cy="931672"/>
          </a:xfrm>
        </p:grpSpPr>
        <p:cxnSp>
          <p:nvCxnSpPr>
            <p:cNvPr id="24" name="直接连接符 23"/>
            <p:cNvCxnSpPr/>
            <p:nvPr/>
          </p:nvCxnSpPr>
          <p:spPr bwMode="auto">
            <a:xfrm rot="5400000" flipH="1" flipV="1">
              <a:off x="1897990" y="4616757"/>
              <a:ext cx="784064" cy="1592"/>
            </a:xfrm>
            <a:prstGeom prst="line">
              <a:avLst/>
            </a:prstGeom>
            <a:noFill/>
            <a:ln w="76200" cap="rnd" cmpd="sng" algn="ctr">
              <a:solidFill>
                <a:schemeClr val="accent1">
                  <a:lumMod val="40000"/>
                  <a:lumOff val="60000"/>
                </a:schemeClr>
              </a:solidFill>
              <a:prstDash val="solid"/>
              <a:round/>
              <a:headEnd type="none" w="med" len="med"/>
              <a:tailEnd type="none" w="med" len="med"/>
            </a:ln>
            <a:effectLst/>
          </p:spPr>
        </p:cxnSp>
        <p:sp>
          <p:nvSpPr>
            <p:cNvPr id="35" name="椭圆 34"/>
            <p:cNvSpPr/>
            <p:nvPr/>
          </p:nvSpPr>
          <p:spPr>
            <a:xfrm>
              <a:off x="2123728" y="4869913"/>
              <a:ext cx="288032" cy="287279"/>
            </a:xfrm>
            <a:prstGeom prst="ellipse">
              <a:avLst/>
            </a:prstGeom>
            <a:solidFill>
              <a:schemeClr val="bg1"/>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5" name="组合 58"/>
          <p:cNvGrpSpPr>
            <a:grpSpLocks/>
          </p:cNvGrpSpPr>
          <p:nvPr/>
        </p:nvGrpSpPr>
        <p:grpSpPr bwMode="auto">
          <a:xfrm>
            <a:off x="1979613" y="3598863"/>
            <a:ext cx="1979612" cy="777875"/>
            <a:chOff x="1979325" y="3598798"/>
            <a:chExt cx="1980539" cy="777354"/>
          </a:xfrm>
        </p:grpSpPr>
        <p:cxnSp>
          <p:nvCxnSpPr>
            <p:cNvPr id="25" name="直接连接符 24"/>
            <p:cNvCxnSpPr/>
            <p:nvPr/>
          </p:nvCxnSpPr>
          <p:spPr bwMode="auto">
            <a:xfrm>
              <a:off x="2311267" y="4242891"/>
              <a:ext cx="1620008" cy="1586"/>
            </a:xfrm>
            <a:prstGeom prst="line">
              <a:avLst/>
            </a:prstGeom>
            <a:noFill/>
            <a:ln w="76200" cap="rnd" cmpd="sng" algn="ctr">
              <a:solidFill>
                <a:schemeClr val="accent1">
                  <a:lumMod val="40000"/>
                  <a:lumOff val="60000"/>
                </a:schemeClr>
              </a:solidFill>
              <a:prstDash val="solid"/>
              <a:round/>
              <a:headEnd type="none" w="med" len="med"/>
              <a:tailEnd type="none" w="med" len="med"/>
            </a:ln>
            <a:effectLst/>
          </p:spPr>
        </p:cxnSp>
        <p:sp>
          <p:nvSpPr>
            <p:cNvPr id="13342" name="矩形 29"/>
            <p:cNvSpPr>
              <a:spLocks noChangeArrowheads="1"/>
            </p:cNvSpPr>
            <p:nvPr/>
          </p:nvSpPr>
          <p:spPr bwMode="auto">
            <a:xfrm>
              <a:off x="1979325" y="3598798"/>
              <a:ext cx="1980539" cy="399842"/>
            </a:xfrm>
            <a:prstGeom prst="rect">
              <a:avLst/>
            </a:prstGeom>
            <a:noFill/>
            <a:ln w="9525">
              <a:noFill/>
              <a:miter lim="800000"/>
              <a:headEnd/>
              <a:tailEnd/>
            </a:ln>
          </p:spPr>
          <p:txBody>
            <a:bodyPr wrap="none">
              <a:spAutoFit/>
            </a:bodyPr>
            <a:lstStyle/>
            <a:p>
              <a:r>
                <a:rPr lang="zh-CN" altLang="en-US" sz="2000">
                  <a:latin typeface="Constantia" pitchFamily="18" charset="0"/>
                  <a:ea typeface="微软雅黑" pitchFamily="34" charset="-122"/>
                </a:rPr>
                <a:t>对世界有好奇心</a:t>
              </a:r>
            </a:p>
          </p:txBody>
        </p:sp>
        <p:sp>
          <p:nvSpPr>
            <p:cNvPr id="37" name="椭圆 36"/>
            <p:cNvSpPr/>
            <p:nvPr/>
          </p:nvSpPr>
          <p:spPr>
            <a:xfrm>
              <a:off x="2123855" y="4087421"/>
              <a:ext cx="287473" cy="288731"/>
            </a:xfrm>
            <a:prstGeom prst="ellipse">
              <a:avLst/>
            </a:prstGeom>
            <a:solidFill>
              <a:srgbClr val="FFFF00"/>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p>
          </p:txBody>
        </p:sp>
      </p:grpSp>
      <p:grpSp>
        <p:nvGrpSpPr>
          <p:cNvPr id="6" name="组合 60"/>
          <p:cNvGrpSpPr>
            <a:grpSpLocks/>
          </p:cNvGrpSpPr>
          <p:nvPr/>
        </p:nvGrpSpPr>
        <p:grpSpPr bwMode="auto">
          <a:xfrm>
            <a:off x="3779838" y="3440113"/>
            <a:ext cx="287337" cy="936625"/>
            <a:chOff x="3779912" y="3439702"/>
            <a:chExt cx="288032" cy="936450"/>
          </a:xfrm>
        </p:grpSpPr>
        <p:cxnSp>
          <p:nvCxnSpPr>
            <p:cNvPr id="26" name="直接连接符 25"/>
            <p:cNvCxnSpPr/>
            <p:nvPr/>
          </p:nvCxnSpPr>
          <p:spPr bwMode="auto">
            <a:xfrm rot="5400000" flipH="1" flipV="1">
              <a:off x="3542235" y="3831739"/>
              <a:ext cx="785665" cy="1592"/>
            </a:xfrm>
            <a:prstGeom prst="line">
              <a:avLst/>
            </a:prstGeom>
            <a:noFill/>
            <a:ln w="76200" cap="rnd" cmpd="sng" algn="ctr">
              <a:solidFill>
                <a:schemeClr val="accent1">
                  <a:lumMod val="40000"/>
                  <a:lumOff val="60000"/>
                </a:schemeClr>
              </a:solidFill>
              <a:prstDash val="solid"/>
              <a:round/>
              <a:headEnd type="none" w="med" len="med"/>
              <a:tailEnd type="none" w="med" len="med"/>
            </a:ln>
            <a:effectLst/>
          </p:spPr>
        </p:cxnSp>
        <p:sp>
          <p:nvSpPr>
            <p:cNvPr id="38" name="椭圆 37"/>
            <p:cNvSpPr/>
            <p:nvPr/>
          </p:nvSpPr>
          <p:spPr>
            <a:xfrm>
              <a:off x="3779912" y="4088868"/>
              <a:ext cx="288032" cy="287284"/>
            </a:xfrm>
            <a:prstGeom prst="ellipse">
              <a:avLst/>
            </a:prstGeom>
            <a:solidFill>
              <a:schemeClr val="bg1"/>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7" name="组合 62"/>
          <p:cNvGrpSpPr>
            <a:grpSpLocks/>
          </p:cNvGrpSpPr>
          <p:nvPr/>
        </p:nvGrpSpPr>
        <p:grpSpPr bwMode="auto">
          <a:xfrm>
            <a:off x="3559175" y="2779713"/>
            <a:ext cx="1993900" cy="804862"/>
            <a:chOff x="3559647" y="2779436"/>
            <a:chExt cx="1993923" cy="804628"/>
          </a:xfrm>
        </p:grpSpPr>
        <p:cxnSp>
          <p:nvCxnSpPr>
            <p:cNvPr id="27" name="直接连接符 26"/>
            <p:cNvCxnSpPr/>
            <p:nvPr/>
          </p:nvCxnSpPr>
          <p:spPr bwMode="auto">
            <a:xfrm>
              <a:off x="3934301" y="3439644"/>
              <a:ext cx="1619269" cy="1587"/>
            </a:xfrm>
            <a:prstGeom prst="line">
              <a:avLst/>
            </a:prstGeom>
            <a:noFill/>
            <a:ln w="76200" cap="rnd" cmpd="sng" algn="ctr">
              <a:solidFill>
                <a:schemeClr val="accent1">
                  <a:lumMod val="40000"/>
                  <a:lumOff val="60000"/>
                </a:schemeClr>
              </a:solidFill>
              <a:prstDash val="solid"/>
              <a:round/>
              <a:headEnd type="none" w="med" len="med"/>
              <a:tailEnd type="none" w="med" len="med"/>
            </a:ln>
            <a:effectLst/>
          </p:spPr>
        </p:cxnSp>
        <p:sp>
          <p:nvSpPr>
            <p:cNvPr id="13337" name="矩形 30"/>
            <p:cNvSpPr>
              <a:spLocks noChangeArrowheads="1"/>
            </p:cNvSpPr>
            <p:nvPr/>
          </p:nvSpPr>
          <p:spPr bwMode="auto">
            <a:xfrm>
              <a:off x="3559647" y="2779436"/>
              <a:ext cx="1980499" cy="399994"/>
            </a:xfrm>
            <a:prstGeom prst="rect">
              <a:avLst/>
            </a:prstGeom>
            <a:noFill/>
            <a:ln w="9525">
              <a:noFill/>
              <a:miter lim="800000"/>
              <a:headEnd/>
              <a:tailEnd/>
            </a:ln>
          </p:spPr>
          <p:txBody>
            <a:bodyPr wrap="none">
              <a:spAutoFit/>
            </a:bodyPr>
            <a:lstStyle/>
            <a:p>
              <a:r>
                <a:rPr lang="zh-CN" altLang="en-US" sz="2000">
                  <a:latin typeface="Constantia" pitchFamily="18" charset="0"/>
                  <a:ea typeface="微软雅黑" pitchFamily="34" charset="-122"/>
                </a:rPr>
                <a:t>别让情感胜理智</a:t>
              </a:r>
            </a:p>
          </p:txBody>
        </p:sp>
        <p:sp>
          <p:nvSpPr>
            <p:cNvPr id="39" name="椭圆 38"/>
            <p:cNvSpPr/>
            <p:nvPr/>
          </p:nvSpPr>
          <p:spPr>
            <a:xfrm>
              <a:off x="3780313" y="3296811"/>
              <a:ext cx="287340" cy="287253"/>
            </a:xfrm>
            <a:prstGeom prst="ellipse">
              <a:avLst/>
            </a:prstGeom>
            <a:solidFill>
              <a:srgbClr val="FFFF00"/>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p>
          </p:txBody>
        </p:sp>
      </p:grpSp>
      <p:grpSp>
        <p:nvGrpSpPr>
          <p:cNvPr id="8" name="组合 63"/>
          <p:cNvGrpSpPr>
            <a:grpSpLocks/>
          </p:cNvGrpSpPr>
          <p:nvPr/>
        </p:nvGrpSpPr>
        <p:grpSpPr bwMode="auto">
          <a:xfrm>
            <a:off x="5364163" y="2654300"/>
            <a:ext cx="287337" cy="930275"/>
            <a:chOff x="5364088" y="2653884"/>
            <a:chExt cx="288032" cy="930180"/>
          </a:xfrm>
        </p:grpSpPr>
        <p:cxnSp>
          <p:nvCxnSpPr>
            <p:cNvPr id="20" name="直接连接符 19"/>
            <p:cNvCxnSpPr/>
            <p:nvPr/>
          </p:nvCxnSpPr>
          <p:spPr bwMode="auto">
            <a:xfrm rot="5400000" flipH="1" flipV="1">
              <a:off x="5133536" y="3045161"/>
              <a:ext cx="784145" cy="1592"/>
            </a:xfrm>
            <a:prstGeom prst="line">
              <a:avLst/>
            </a:prstGeom>
            <a:noFill/>
            <a:ln w="76200" cap="rnd" cmpd="sng" algn="ctr">
              <a:solidFill>
                <a:schemeClr val="accent1">
                  <a:lumMod val="40000"/>
                  <a:lumOff val="60000"/>
                </a:schemeClr>
              </a:solidFill>
              <a:prstDash val="solid"/>
              <a:round/>
              <a:headEnd type="none" w="med" len="med"/>
              <a:tailEnd type="none" w="med" len="med"/>
            </a:ln>
            <a:effectLst/>
          </p:spPr>
        </p:cxnSp>
        <p:sp>
          <p:nvSpPr>
            <p:cNvPr id="40" name="椭圆 39"/>
            <p:cNvSpPr/>
            <p:nvPr/>
          </p:nvSpPr>
          <p:spPr>
            <a:xfrm>
              <a:off x="5364088" y="3296756"/>
              <a:ext cx="288032" cy="287308"/>
            </a:xfrm>
            <a:prstGeom prst="ellipse">
              <a:avLst/>
            </a:prstGeom>
            <a:solidFill>
              <a:schemeClr val="bg1"/>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 name="组合 64"/>
          <p:cNvGrpSpPr>
            <a:grpSpLocks/>
          </p:cNvGrpSpPr>
          <p:nvPr/>
        </p:nvGrpSpPr>
        <p:grpSpPr bwMode="auto">
          <a:xfrm>
            <a:off x="5219700" y="2027238"/>
            <a:ext cx="1979613" cy="765175"/>
            <a:chOff x="5220005" y="2027162"/>
            <a:chExt cx="1979863" cy="764814"/>
          </a:xfrm>
        </p:grpSpPr>
        <p:cxnSp>
          <p:nvCxnSpPr>
            <p:cNvPr id="21" name="直接连接符 20"/>
            <p:cNvCxnSpPr/>
            <p:nvPr/>
          </p:nvCxnSpPr>
          <p:spPr bwMode="auto">
            <a:xfrm>
              <a:off x="5545484" y="2671383"/>
              <a:ext cx="1621042" cy="1586"/>
            </a:xfrm>
            <a:prstGeom prst="line">
              <a:avLst/>
            </a:prstGeom>
            <a:noFill/>
            <a:ln w="76200" cap="rnd" cmpd="sng" algn="ctr">
              <a:solidFill>
                <a:schemeClr val="accent1">
                  <a:lumMod val="40000"/>
                  <a:lumOff val="60000"/>
                </a:schemeClr>
              </a:solidFill>
              <a:prstDash val="solid"/>
              <a:round/>
              <a:headEnd type="none" w="med" len="med"/>
              <a:tailEnd type="none" w="med" len="med"/>
            </a:ln>
            <a:effectLst/>
          </p:spPr>
        </p:cxnSp>
        <p:sp>
          <p:nvSpPr>
            <p:cNvPr id="13332" name="矩形 31"/>
            <p:cNvSpPr>
              <a:spLocks noChangeArrowheads="1"/>
            </p:cNvSpPr>
            <p:nvPr/>
          </p:nvSpPr>
          <p:spPr bwMode="auto">
            <a:xfrm>
              <a:off x="5220005" y="2027162"/>
              <a:ext cx="1979863" cy="399921"/>
            </a:xfrm>
            <a:prstGeom prst="rect">
              <a:avLst/>
            </a:prstGeom>
            <a:noFill/>
            <a:ln w="9525">
              <a:noFill/>
              <a:miter lim="800000"/>
              <a:headEnd/>
              <a:tailEnd/>
            </a:ln>
          </p:spPr>
          <p:txBody>
            <a:bodyPr wrap="none">
              <a:spAutoFit/>
            </a:bodyPr>
            <a:lstStyle/>
            <a:p>
              <a:r>
                <a:rPr lang="zh-CN" altLang="en-US" sz="2000">
                  <a:latin typeface="Constantia" pitchFamily="18" charset="0"/>
                  <a:ea typeface="微软雅黑" pitchFamily="34" charset="-122"/>
                </a:rPr>
                <a:t>坚持交流非对抗</a:t>
              </a:r>
            </a:p>
          </p:txBody>
        </p:sp>
        <p:sp>
          <p:nvSpPr>
            <p:cNvPr id="41" name="椭圆 40"/>
            <p:cNvSpPr/>
            <p:nvPr/>
          </p:nvSpPr>
          <p:spPr>
            <a:xfrm>
              <a:off x="5364486" y="2503187"/>
              <a:ext cx="287373" cy="288789"/>
            </a:xfrm>
            <a:prstGeom prst="ellipse">
              <a:avLst/>
            </a:prstGeom>
            <a:solidFill>
              <a:srgbClr val="FFFF00"/>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p>
          </p:txBody>
        </p:sp>
      </p:grpSp>
      <p:grpSp>
        <p:nvGrpSpPr>
          <p:cNvPr id="10" name="组合 66"/>
          <p:cNvGrpSpPr>
            <a:grpSpLocks/>
          </p:cNvGrpSpPr>
          <p:nvPr/>
        </p:nvGrpSpPr>
        <p:grpSpPr bwMode="auto">
          <a:xfrm>
            <a:off x="7019925" y="1868488"/>
            <a:ext cx="288925" cy="923925"/>
            <a:chOff x="7020272" y="1868066"/>
            <a:chExt cx="288032" cy="923910"/>
          </a:xfrm>
        </p:grpSpPr>
        <p:cxnSp>
          <p:nvCxnSpPr>
            <p:cNvPr id="22" name="直接连接符 21"/>
            <p:cNvCxnSpPr/>
            <p:nvPr/>
          </p:nvCxnSpPr>
          <p:spPr bwMode="auto">
            <a:xfrm rot="5400000" flipH="1" flipV="1">
              <a:off x="6776928" y="2260174"/>
              <a:ext cx="785799" cy="1583"/>
            </a:xfrm>
            <a:prstGeom prst="line">
              <a:avLst/>
            </a:prstGeom>
            <a:noFill/>
            <a:ln w="76200" cap="rnd" cmpd="sng" algn="ctr">
              <a:solidFill>
                <a:schemeClr val="accent1">
                  <a:lumMod val="40000"/>
                  <a:lumOff val="60000"/>
                </a:schemeClr>
              </a:solidFill>
              <a:prstDash val="solid"/>
              <a:round/>
              <a:headEnd type="none" w="med" len="med"/>
              <a:tailEnd type="none" w="med" len="med"/>
            </a:ln>
            <a:effectLst/>
          </p:spPr>
        </p:cxnSp>
        <p:sp>
          <p:nvSpPr>
            <p:cNvPr id="53" name="椭圆 52"/>
            <p:cNvSpPr/>
            <p:nvPr/>
          </p:nvSpPr>
          <p:spPr>
            <a:xfrm>
              <a:off x="7020272" y="2504643"/>
              <a:ext cx="288032" cy="287333"/>
            </a:xfrm>
            <a:prstGeom prst="ellipse">
              <a:avLst/>
            </a:prstGeom>
            <a:solidFill>
              <a:schemeClr val="bg1"/>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 name="组合 67"/>
          <p:cNvGrpSpPr>
            <a:grpSpLocks/>
          </p:cNvGrpSpPr>
          <p:nvPr/>
        </p:nvGrpSpPr>
        <p:grpSpPr bwMode="auto">
          <a:xfrm>
            <a:off x="6948488" y="1208088"/>
            <a:ext cx="1979612" cy="792162"/>
            <a:chOff x="6948655" y="1207800"/>
            <a:chExt cx="1978928" cy="792088"/>
          </a:xfrm>
        </p:grpSpPr>
        <p:cxnSp>
          <p:nvCxnSpPr>
            <p:cNvPr id="23" name="直接连接符 22"/>
            <p:cNvCxnSpPr/>
            <p:nvPr/>
          </p:nvCxnSpPr>
          <p:spPr bwMode="auto">
            <a:xfrm>
              <a:off x="7167654" y="1866550"/>
              <a:ext cx="1620277" cy="1588"/>
            </a:xfrm>
            <a:prstGeom prst="line">
              <a:avLst/>
            </a:prstGeom>
            <a:noFill/>
            <a:ln w="76200" cap="rnd" cmpd="sng" algn="ctr">
              <a:solidFill>
                <a:schemeClr val="accent1">
                  <a:lumMod val="40000"/>
                  <a:lumOff val="60000"/>
                </a:schemeClr>
              </a:solidFill>
              <a:prstDash val="solid"/>
              <a:round/>
              <a:headEnd type="none" w="med" len="med"/>
              <a:tailEnd type="none" w="med" len="med"/>
            </a:ln>
            <a:effectLst/>
          </p:spPr>
        </p:cxnSp>
        <p:sp>
          <p:nvSpPr>
            <p:cNvPr id="13326" name="矩形 32"/>
            <p:cNvSpPr>
              <a:spLocks noChangeArrowheads="1"/>
            </p:cNvSpPr>
            <p:nvPr/>
          </p:nvSpPr>
          <p:spPr bwMode="auto">
            <a:xfrm>
              <a:off x="6948655" y="1207800"/>
              <a:ext cx="1978928" cy="400073"/>
            </a:xfrm>
            <a:prstGeom prst="rect">
              <a:avLst/>
            </a:prstGeom>
            <a:noFill/>
            <a:ln w="9525">
              <a:noFill/>
              <a:miter lim="800000"/>
              <a:headEnd/>
              <a:tailEnd/>
            </a:ln>
          </p:spPr>
          <p:txBody>
            <a:bodyPr wrap="none">
              <a:spAutoFit/>
            </a:bodyPr>
            <a:lstStyle/>
            <a:p>
              <a:r>
                <a:rPr lang="zh-CN" altLang="en-US" sz="2000">
                  <a:latin typeface="Constantia" pitchFamily="18" charset="0"/>
                  <a:ea typeface="微软雅黑" pitchFamily="34" charset="-122"/>
                </a:rPr>
                <a:t>要避免一厢情愿</a:t>
              </a:r>
            </a:p>
          </p:txBody>
        </p:sp>
        <p:sp>
          <p:nvSpPr>
            <p:cNvPr id="55" name="椭圆 54"/>
            <p:cNvSpPr/>
            <p:nvPr/>
          </p:nvSpPr>
          <p:spPr>
            <a:xfrm>
              <a:off x="8603845" y="1712578"/>
              <a:ext cx="288825" cy="287310"/>
            </a:xfrm>
            <a:prstGeom prst="ellipse">
              <a:avLst/>
            </a:prstGeom>
            <a:solidFill>
              <a:srgbClr val="FF0000"/>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p>
          </p:txBody>
        </p:sp>
        <p:sp>
          <p:nvSpPr>
            <p:cNvPr id="54" name="椭圆 53"/>
            <p:cNvSpPr/>
            <p:nvPr/>
          </p:nvSpPr>
          <p:spPr>
            <a:xfrm>
              <a:off x="7020067" y="1712578"/>
              <a:ext cx="288825" cy="287310"/>
            </a:xfrm>
            <a:prstGeom prst="ellipse">
              <a:avLst/>
            </a:prstGeom>
            <a:solidFill>
              <a:srgbClr val="FFFF00"/>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nodeType="after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nodeType="afterGroup">
                            <p:stCondLst>
                              <p:cond delay="2500"/>
                            </p:stCondLst>
                            <p:childTnLst>
                              <p:par>
                                <p:cTn id="25" presetID="2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par>
                          <p:cTn id="28" fill="hold" nodeType="afterGroup">
                            <p:stCondLst>
                              <p:cond delay="3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nodeType="afterGroup">
                            <p:stCondLst>
                              <p:cond delay="3500"/>
                            </p:stCondLst>
                            <p:childTnLst>
                              <p:par>
                                <p:cTn id="33" presetID="22" presetClass="entr" presetSubtype="4"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childTnLst>
                          </p:cTn>
                        </p:par>
                        <p:par>
                          <p:cTn id="36" fill="hold" nodeType="afterGroup">
                            <p:stCondLst>
                              <p:cond delay="4000"/>
                            </p:stCondLst>
                            <p:childTnLst>
                              <p:par>
                                <p:cTn id="37" presetID="22" presetClass="entr" presetSubtype="8"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468313" y="4911725"/>
            <a:ext cx="10369551" cy="431800"/>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409575" y="1844675"/>
            <a:ext cx="8353425" cy="324008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316"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A8F5A446-32A8-4F1E-AC0B-AE593DD7DA60}" type="slidenum">
              <a:rPr lang="zh-CN" altLang="en-US" smtClean="0"/>
              <a:pPr fontAlgn="base">
                <a:spcBef>
                  <a:spcPct val="0"/>
                </a:spcBef>
                <a:spcAft>
                  <a:spcPct val="0"/>
                </a:spcAft>
                <a:defRPr/>
              </a:pPr>
              <a:t>8</a:t>
            </a:fld>
            <a:endParaRPr lang="en-US" altLang="zh-CN" smtClean="0"/>
          </a:p>
        </p:txBody>
      </p:sp>
      <p:graphicFrame>
        <p:nvGraphicFramePr>
          <p:cNvPr id="5" name="表格 4"/>
          <p:cNvGraphicFramePr>
            <a:graphicFrameLocks noGrp="1"/>
          </p:cNvGraphicFramePr>
          <p:nvPr/>
        </p:nvGraphicFramePr>
        <p:xfrm>
          <a:off x="481013" y="1901825"/>
          <a:ext cx="8208962" cy="3111500"/>
        </p:xfrm>
        <a:graphic>
          <a:graphicData uri="http://schemas.openxmlformats.org/drawingml/2006/table">
            <a:tbl>
              <a:tblPr firstRow="1" bandRow="1">
                <a:tableStyleId>{5C22544A-7EE6-4342-B048-85BDC9FD1C3A}</a:tableStyleId>
              </a:tblPr>
              <a:tblGrid>
                <a:gridCol w="4091012"/>
                <a:gridCol w="4117950"/>
              </a:tblGrid>
              <a:tr h="748399">
                <a:tc>
                  <a:txBody>
                    <a:bodyPr/>
                    <a:lstStyle/>
                    <a:p>
                      <a:pPr algn="ctr"/>
                      <a:r>
                        <a:rPr lang="zh-CN" altLang="en-US" sz="3200" dirty="0" smtClean="0"/>
                        <a:t>海绵式思维</a:t>
                      </a:r>
                      <a:r>
                        <a:rPr lang="en-US" altLang="zh-CN" sz="2400" dirty="0" smtClean="0"/>
                        <a:t>-</a:t>
                      </a:r>
                      <a:r>
                        <a:rPr lang="zh-CN" altLang="en-US" sz="2400" dirty="0" smtClean="0"/>
                        <a:t>知其然</a:t>
                      </a:r>
                      <a:endParaRPr lang="zh-CN" altLang="en-US" sz="2400" b="1" dirty="0">
                        <a:solidFill>
                          <a:srgbClr val="FF9900"/>
                        </a:solidFill>
                      </a:endParaRPr>
                    </a:p>
                  </a:txBody>
                  <a:tcPr marL="91441" marR="91441" marT="45718" marB="45718" anchor="ctr"/>
                </a:tc>
                <a:tc>
                  <a:txBody>
                    <a:bodyPr/>
                    <a:lstStyle/>
                    <a:p>
                      <a:pPr algn="ctr"/>
                      <a:r>
                        <a:rPr lang="zh-CN" altLang="en-US" sz="3200" dirty="0" smtClean="0"/>
                        <a:t>淘金式思维</a:t>
                      </a:r>
                      <a:r>
                        <a:rPr lang="en-US" altLang="zh-CN" sz="2400" dirty="0" smtClean="0"/>
                        <a:t>-</a:t>
                      </a:r>
                      <a:r>
                        <a:rPr lang="zh-CN" altLang="en-US" sz="2400" dirty="0" smtClean="0"/>
                        <a:t>知其所以然</a:t>
                      </a:r>
                      <a:endParaRPr lang="zh-CN" altLang="en-US" sz="2400" b="1" dirty="0">
                        <a:solidFill>
                          <a:srgbClr val="FF9900"/>
                        </a:solidFill>
                      </a:endParaRPr>
                    </a:p>
                  </a:txBody>
                  <a:tcPr marL="91441" marR="91441" marT="45718" marB="45718" anchor="ctr"/>
                </a:tc>
              </a:tr>
              <a:tr h="547685">
                <a:tc>
                  <a:txBody>
                    <a:bodyPr/>
                    <a:lstStyle/>
                    <a:p>
                      <a:pPr algn="l">
                        <a:buFont typeface="Arial" pitchFamily="34" charset="0"/>
                        <a:buNone/>
                      </a:pPr>
                      <a:r>
                        <a:rPr lang="zh-CN" altLang="en-US" sz="1800" dirty="0" smtClean="0"/>
                        <a:t>只负责吸收信息，不负责取舍信息</a:t>
                      </a:r>
                      <a:endParaRPr lang="zh-CN" altLang="en-US" sz="1800" dirty="0">
                        <a:solidFill>
                          <a:schemeClr val="tx1"/>
                        </a:solidFill>
                        <a:latin typeface="+mn-ea"/>
                        <a:ea typeface="+mn-ea"/>
                      </a:endParaRPr>
                    </a:p>
                  </a:txBody>
                  <a:tcPr marL="91441" marR="91441" marT="45718" marB="45718" anchor="ctr"/>
                </a:tc>
                <a:tc>
                  <a:txBody>
                    <a:bodyPr/>
                    <a:lstStyle/>
                    <a:p>
                      <a:pPr algn="l">
                        <a:buFont typeface="Arial" pitchFamily="34" charset="0"/>
                        <a:buNone/>
                      </a:pPr>
                      <a:r>
                        <a:rPr lang="zh-CN" altLang="en-US" sz="1800" dirty="0" smtClean="0"/>
                        <a:t>带着问题主动思考，与信息提供者互动</a:t>
                      </a:r>
                      <a:endParaRPr lang="zh-CN" altLang="en-US" sz="1800" dirty="0">
                        <a:solidFill>
                          <a:schemeClr val="tx1"/>
                        </a:solidFill>
                        <a:latin typeface="+mn-ea"/>
                        <a:ea typeface="+mn-ea"/>
                      </a:endParaRPr>
                    </a:p>
                  </a:txBody>
                  <a:tcPr marL="91441" marR="91441" marT="45718" marB="45718" anchor="ctr"/>
                </a:tc>
              </a:tr>
              <a:tr h="1239803">
                <a:tc>
                  <a:txBody>
                    <a:bodyPr/>
                    <a:lstStyle/>
                    <a:p>
                      <a:pPr algn="l">
                        <a:spcBef>
                          <a:spcPts val="1200"/>
                        </a:spcBef>
                        <a:buFont typeface="Arial" pitchFamily="34" charset="0"/>
                        <a:buNone/>
                      </a:pPr>
                      <a:r>
                        <a:rPr lang="zh-CN" altLang="en-US" sz="1800" b="1" dirty="0" smtClean="0"/>
                        <a:t>阅读句子</a:t>
                      </a:r>
                      <a:r>
                        <a:rPr lang="zh-CN" altLang="en-US" sz="1800" dirty="0" smtClean="0"/>
                        <a:t>：这个句子的意思是？</a:t>
                      </a:r>
                      <a:endParaRPr lang="en-US" altLang="zh-CN" sz="1800" dirty="0" smtClean="0"/>
                    </a:p>
                    <a:p>
                      <a:pPr algn="l">
                        <a:spcBef>
                          <a:spcPts val="1200"/>
                        </a:spcBef>
                        <a:buFont typeface="Arial" pitchFamily="34" charset="0"/>
                        <a:buNone/>
                      </a:pPr>
                      <a:r>
                        <a:rPr lang="zh-CN" altLang="en-US" sz="1800" b="1" dirty="0" smtClean="0"/>
                        <a:t>标注重点</a:t>
                      </a:r>
                      <a:r>
                        <a:rPr lang="zh-CN" altLang="en-US" sz="1800" dirty="0" smtClean="0"/>
                        <a:t>：这个段落的关键是？</a:t>
                      </a:r>
                      <a:endParaRPr lang="en-US" altLang="zh-CN" sz="1800" dirty="0" smtClean="0"/>
                    </a:p>
                    <a:p>
                      <a:pPr algn="l">
                        <a:spcBef>
                          <a:spcPts val="1200"/>
                        </a:spcBef>
                        <a:buFont typeface="Arial" pitchFamily="34" charset="0"/>
                        <a:buNone/>
                      </a:pPr>
                      <a:r>
                        <a:rPr lang="zh-CN" altLang="en-US" sz="1800" b="1" dirty="0" smtClean="0"/>
                        <a:t>总结观点</a:t>
                      </a:r>
                      <a:r>
                        <a:rPr lang="zh-CN" altLang="en-US" sz="1800" dirty="0" smtClean="0"/>
                        <a:t>：找到并理解作者意思</a:t>
                      </a:r>
                      <a:endParaRPr lang="zh-CN" altLang="en-US" sz="1800" dirty="0">
                        <a:solidFill>
                          <a:schemeClr val="tx1"/>
                        </a:solidFill>
                        <a:latin typeface="+mn-ea"/>
                        <a:ea typeface="+mn-ea"/>
                      </a:endParaRPr>
                    </a:p>
                  </a:txBody>
                  <a:tcPr marL="91441" marR="91441" marT="45718" marB="45718" anchor="ctr"/>
                </a:tc>
                <a:tc>
                  <a:txBody>
                    <a:bodyPr/>
                    <a:lstStyle/>
                    <a:p>
                      <a:pPr marL="0" algn="l" defTabSz="914400" rtl="0" eaLnBrk="1" latinLnBrk="0" hangingPunct="1">
                        <a:spcBef>
                          <a:spcPts val="1200"/>
                        </a:spcBef>
                        <a:buFont typeface="Arial" pitchFamily="34" charset="0"/>
                        <a:buNone/>
                      </a:pPr>
                      <a:r>
                        <a:rPr lang="zh-CN" altLang="en-US" sz="1800" b="1" kern="1200" dirty="0" smtClean="0"/>
                        <a:t>提出问题</a:t>
                      </a:r>
                      <a:r>
                        <a:rPr lang="zh-CN" altLang="en-US" sz="1800" kern="1200" dirty="0" smtClean="0"/>
                        <a:t>：为什么提出这个观点？</a:t>
                      </a:r>
                      <a:endParaRPr lang="en-US" altLang="zh-CN" sz="1800" kern="1200" dirty="0" smtClean="0"/>
                    </a:p>
                    <a:p>
                      <a:pPr marL="0" algn="l" defTabSz="914400" rtl="0" eaLnBrk="1" latinLnBrk="0" hangingPunct="1">
                        <a:spcBef>
                          <a:spcPts val="1200"/>
                        </a:spcBef>
                        <a:buFont typeface="Arial" pitchFamily="34" charset="0"/>
                        <a:buNone/>
                      </a:pPr>
                      <a:r>
                        <a:rPr lang="zh-CN" altLang="en-US" sz="1800" b="1" kern="1200" dirty="0" smtClean="0"/>
                        <a:t>质疑推理</a:t>
                      </a:r>
                      <a:r>
                        <a:rPr lang="zh-CN" altLang="en-US" sz="1800" kern="1200" dirty="0" smtClean="0"/>
                        <a:t>：推导过程合乎逻辑吗？</a:t>
                      </a:r>
                      <a:endParaRPr lang="en-US" altLang="zh-CN" sz="1800" kern="1200" dirty="0" smtClean="0"/>
                    </a:p>
                    <a:p>
                      <a:pPr marL="0" algn="l" defTabSz="914400" rtl="0" eaLnBrk="1" latinLnBrk="0" hangingPunct="1">
                        <a:spcBef>
                          <a:spcPts val="1200"/>
                        </a:spcBef>
                        <a:buFont typeface="Arial" pitchFamily="34" charset="0"/>
                        <a:buNone/>
                      </a:pPr>
                      <a:r>
                        <a:rPr lang="zh-CN" altLang="en-US" sz="1800" b="1" kern="1200" dirty="0" smtClean="0"/>
                        <a:t>评估材料</a:t>
                      </a:r>
                      <a:r>
                        <a:rPr lang="zh-CN" altLang="en-US" sz="1800" kern="1200" dirty="0" smtClean="0"/>
                        <a:t>：这些论据可信度高吗？</a:t>
                      </a:r>
                      <a:endParaRPr lang="zh-CN" altLang="en-US" sz="1800" kern="1200" dirty="0">
                        <a:solidFill>
                          <a:schemeClr val="tx1"/>
                        </a:solidFill>
                        <a:latin typeface="+mn-ea"/>
                        <a:ea typeface="+mn-ea"/>
                        <a:cs typeface="+mn-cs"/>
                      </a:endParaRPr>
                    </a:p>
                  </a:txBody>
                  <a:tcPr marL="91441" marR="91441" marT="45718" marB="45718" anchor="ctr"/>
                </a:tc>
              </a:tr>
              <a:tr h="575613">
                <a:tc>
                  <a:txBody>
                    <a:bodyPr/>
                    <a:lstStyle/>
                    <a:p>
                      <a:pPr algn="l">
                        <a:buFont typeface="Arial" pitchFamily="34" charset="0"/>
                        <a:buNone/>
                      </a:pPr>
                      <a:r>
                        <a:rPr lang="zh-CN" altLang="en-US" sz="1800" dirty="0" smtClean="0"/>
                        <a:t>被动接受作者观点及推理，但不能评价</a:t>
                      </a:r>
                      <a:endParaRPr lang="zh-CN" altLang="en-US" sz="1800" dirty="0">
                        <a:solidFill>
                          <a:schemeClr val="tx1"/>
                        </a:solidFill>
                        <a:latin typeface="+mn-ea"/>
                        <a:ea typeface="+mn-ea"/>
                      </a:endParaRPr>
                    </a:p>
                  </a:txBody>
                  <a:tcPr marL="91441" marR="91441" marT="45718" marB="45718" anchor="ctr"/>
                </a:tc>
                <a:tc>
                  <a:txBody>
                    <a:bodyPr/>
                    <a:lstStyle/>
                    <a:p>
                      <a:pPr algn="l">
                        <a:buFont typeface="Arial" pitchFamily="34" charset="0"/>
                        <a:buNone/>
                      </a:pPr>
                      <a:r>
                        <a:rPr lang="zh-CN" altLang="en-US" sz="1800" dirty="0" smtClean="0"/>
                        <a:t>主动发现最有意义的论点和观念并评价</a:t>
                      </a:r>
                      <a:endParaRPr lang="zh-CN" altLang="en-US" sz="1800" dirty="0">
                        <a:solidFill>
                          <a:schemeClr val="tx1"/>
                        </a:solidFill>
                        <a:latin typeface="+mn-ea"/>
                        <a:ea typeface="+mn-ea"/>
                      </a:endParaRPr>
                    </a:p>
                  </a:txBody>
                  <a:tcPr marL="91441" marR="91441" marT="45718" marB="45718" anchor="ctr"/>
                </a:tc>
              </a:tr>
            </a:tbl>
          </a:graphicData>
        </a:graphic>
      </p:graphicFrame>
      <p:sp>
        <p:nvSpPr>
          <p:cNvPr id="14358" name="矩形 5"/>
          <p:cNvSpPr>
            <a:spLocks noChangeArrowheads="1"/>
          </p:cNvSpPr>
          <p:nvPr/>
        </p:nvSpPr>
        <p:spPr bwMode="auto">
          <a:xfrm>
            <a:off x="468313" y="692150"/>
            <a:ext cx="8064500" cy="523875"/>
          </a:xfrm>
          <a:prstGeom prst="rect">
            <a:avLst/>
          </a:prstGeom>
          <a:noFill/>
          <a:ln w="9525">
            <a:noFill/>
            <a:miter lim="800000"/>
            <a:headEnd/>
            <a:tailEnd/>
          </a:ln>
        </p:spPr>
        <p:txBody>
          <a:bodyPr>
            <a:spAutoFit/>
          </a:bodyPr>
          <a:lstStyle/>
          <a:p>
            <a:pPr algn="ctr"/>
            <a:r>
              <a:rPr lang="zh-CN" altLang="en-US" sz="2800" b="1" dirty="0" smtClean="0">
                <a:solidFill>
                  <a:schemeClr val="accent1"/>
                </a:solidFill>
                <a:latin typeface="Constantia" pitchFamily="18" charset="0"/>
                <a:ea typeface="微软雅黑" pitchFamily="34" charset="-122"/>
              </a:rPr>
              <a:t>改</a:t>
            </a:r>
            <a:r>
              <a:rPr lang="zh-CN" altLang="en-US" sz="2800" b="1" dirty="0">
                <a:solidFill>
                  <a:schemeClr val="accent1"/>
                </a:solidFill>
                <a:latin typeface="Constantia" pitchFamily="18" charset="0"/>
                <a:ea typeface="微软雅黑" pitchFamily="34" charset="-122"/>
              </a:rPr>
              <a:t>变思维方式</a:t>
            </a:r>
          </a:p>
        </p:txBody>
      </p:sp>
    </p:spTree>
  </p:cSld>
  <p:clrMapOvr>
    <a:masterClrMapping/>
  </p:clrMapOvr>
  <p:transition>
    <p:pull dir="l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你得克服情感障碍</a:t>
            </a:r>
            <a:endParaRPr lang="zh-CN" altLang="en-US" dirty="0"/>
          </a:p>
        </p:txBody>
      </p:sp>
      <p:grpSp>
        <p:nvGrpSpPr>
          <p:cNvPr id="3" name="组合 26"/>
          <p:cNvGrpSpPr>
            <a:grpSpLocks/>
          </p:cNvGrpSpPr>
          <p:nvPr/>
        </p:nvGrpSpPr>
        <p:grpSpPr bwMode="auto">
          <a:xfrm>
            <a:off x="468313" y="1412875"/>
            <a:ext cx="8064500" cy="1223963"/>
            <a:chOff x="467544" y="1412776"/>
            <a:chExt cx="8064896" cy="1224136"/>
          </a:xfrm>
        </p:grpSpPr>
        <p:grpSp>
          <p:nvGrpSpPr>
            <p:cNvPr id="15381" name="组合 8"/>
            <p:cNvGrpSpPr>
              <a:grpSpLocks/>
            </p:cNvGrpSpPr>
            <p:nvPr/>
          </p:nvGrpSpPr>
          <p:grpSpPr bwMode="auto">
            <a:xfrm>
              <a:off x="467544" y="1412776"/>
              <a:ext cx="8064896" cy="1224136"/>
              <a:chOff x="251520" y="1916832"/>
              <a:chExt cx="8352928" cy="1440160"/>
            </a:xfrm>
          </p:grpSpPr>
          <p:sp>
            <p:nvSpPr>
              <p:cNvPr id="7" name="圆角矩形 6"/>
              <p:cNvSpPr/>
              <p:nvPr/>
            </p:nvSpPr>
            <p:spPr>
              <a:xfrm>
                <a:off x="251520" y="1916832"/>
                <a:ext cx="8352928" cy="1440160"/>
              </a:xfrm>
              <a:prstGeom prst="roundRect">
                <a:avLst>
                  <a:gd name="adj" fmla="val 7320"/>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5385" name="对角圆角矩形 7"/>
              <p:cNvGrpSpPr>
                <a:grpSpLocks/>
              </p:cNvGrpSpPr>
              <p:nvPr/>
            </p:nvGrpSpPr>
            <p:grpSpPr bwMode="auto">
              <a:xfrm>
                <a:off x="7792009" y="2535364"/>
                <a:ext cx="808155" cy="810409"/>
                <a:chOff x="7748016" y="1938528"/>
                <a:chExt cx="780288" cy="688848"/>
              </a:xfrm>
            </p:grpSpPr>
            <p:pic>
              <p:nvPicPr>
                <p:cNvPr id="15386" name="对角圆角矩形 7"/>
                <p:cNvPicPr>
                  <a:picLocks noChangeArrowheads="1"/>
                </p:cNvPicPr>
                <p:nvPr/>
              </p:nvPicPr>
              <p:blipFill>
                <a:blip r:embed="rId2"/>
                <a:srcRect/>
                <a:stretch>
                  <a:fillRect/>
                </a:stretch>
              </p:blipFill>
              <p:spPr bwMode="auto">
                <a:xfrm>
                  <a:off x="7748016" y="1938528"/>
                  <a:ext cx="780288" cy="688848"/>
                </a:xfrm>
                <a:prstGeom prst="rect">
                  <a:avLst/>
                </a:prstGeom>
                <a:noFill/>
                <a:ln w="9525">
                  <a:noFill/>
                  <a:miter lim="800000"/>
                  <a:headEnd/>
                  <a:tailEnd/>
                </a:ln>
              </p:spPr>
            </p:pic>
            <p:sp>
              <p:nvSpPr>
                <p:cNvPr id="15387" name="Text Box 26"/>
                <p:cNvSpPr txBox="1">
                  <a:spLocks noChangeArrowheads="1"/>
                </p:cNvSpPr>
                <p:nvPr/>
              </p:nvSpPr>
              <p:spPr bwMode="auto">
                <a:xfrm>
                  <a:off x="7777203" y="1967086"/>
                  <a:ext cx="721175" cy="629675"/>
                </a:xfrm>
                <a:prstGeom prst="rect">
                  <a:avLst/>
                </a:prstGeom>
                <a:noFill/>
                <a:ln w="9525">
                  <a:noFill/>
                  <a:miter lim="800000"/>
                  <a:headEnd/>
                  <a:tailEnd/>
                </a:ln>
              </p:spPr>
              <p:txBody>
                <a:bodyPr anchor="ctr"/>
                <a:lstStyle/>
                <a:p>
                  <a:pPr algn="ctr"/>
                  <a:endParaRPr lang="zh-CN" altLang="en-US">
                    <a:solidFill>
                      <a:srgbClr val="FFFFFF"/>
                    </a:solidFill>
                    <a:latin typeface="Constantia" pitchFamily="18" charset="0"/>
                    <a:ea typeface="微软雅黑" pitchFamily="34" charset="-122"/>
                  </a:endParaRPr>
                </a:p>
              </p:txBody>
            </p:sp>
          </p:grpSp>
        </p:grpSp>
        <p:sp>
          <p:nvSpPr>
            <p:cNvPr id="15382" name="TextBox 9"/>
            <p:cNvSpPr txBox="1">
              <a:spLocks noChangeArrowheads="1"/>
            </p:cNvSpPr>
            <p:nvPr/>
          </p:nvSpPr>
          <p:spPr bwMode="auto">
            <a:xfrm>
              <a:off x="611560" y="1412776"/>
              <a:ext cx="2664296" cy="646331"/>
            </a:xfrm>
            <a:prstGeom prst="rect">
              <a:avLst/>
            </a:prstGeom>
            <a:noFill/>
            <a:ln w="9525">
              <a:noFill/>
              <a:miter lim="800000"/>
              <a:headEnd/>
              <a:tailEnd/>
            </a:ln>
          </p:spPr>
          <p:txBody>
            <a:bodyPr>
              <a:spAutoFit/>
            </a:bodyPr>
            <a:lstStyle/>
            <a:p>
              <a:pPr>
                <a:lnSpc>
                  <a:spcPct val="150000"/>
                </a:lnSpc>
              </a:pPr>
              <a:r>
                <a:rPr lang="zh-CN" altLang="en-US" sz="2400" b="1">
                  <a:solidFill>
                    <a:schemeClr val="accent1"/>
                  </a:solidFill>
                  <a:latin typeface="Mistral" pitchFamily="66" charset="0"/>
                  <a:ea typeface="微软雅黑" pitchFamily="34" charset="-122"/>
                  <a:cs typeface="Microsoft Sans Serif" pitchFamily="34" charset="0"/>
                </a:rPr>
                <a:t>你必须认识到：</a:t>
              </a:r>
              <a:endParaRPr lang="en-US" altLang="zh-CN" sz="2400" b="1">
                <a:solidFill>
                  <a:schemeClr val="accent1"/>
                </a:solidFill>
                <a:latin typeface="Mistral" pitchFamily="66" charset="0"/>
                <a:ea typeface="微软雅黑" pitchFamily="34" charset="-122"/>
                <a:cs typeface="Microsoft Sans Serif" pitchFamily="34" charset="0"/>
              </a:endParaRPr>
            </a:p>
          </p:txBody>
        </p:sp>
        <p:sp>
          <p:nvSpPr>
            <p:cNvPr id="11" name="矩形 10"/>
            <p:cNvSpPr/>
            <p:nvPr/>
          </p:nvSpPr>
          <p:spPr>
            <a:xfrm>
              <a:off x="3033070" y="1500101"/>
              <a:ext cx="5472381" cy="976450"/>
            </a:xfrm>
            <a:prstGeom prst="rect">
              <a:avLst/>
            </a:prstGeom>
          </p:spPr>
          <p:txBody>
            <a:bodyPr>
              <a:spAutoFit/>
            </a:bodyPr>
            <a:lstStyle/>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我们所作的每个决定都有自己的个人印记</a:t>
              </a:r>
              <a:r>
                <a:rPr lang="en-US" altLang="zh-CN" sz="2000" dirty="0">
                  <a:solidFill>
                    <a:schemeClr val="tx1">
                      <a:lumMod val="85000"/>
                      <a:lumOff val="15000"/>
                    </a:schemeClr>
                  </a:solidFill>
                  <a:latin typeface="Mistral" pitchFamily="66" charset="0"/>
                  <a:ea typeface="微软雅黑" pitchFamily="34" charset="-122"/>
                  <a:cs typeface="Microsoft Sans Serif" pitchFamily="34" charset="0"/>
                </a:rPr>
                <a:t>----</a:t>
              </a:r>
              <a:br>
                <a:rPr lang="en-US" altLang="zh-CN" sz="2000" dirty="0">
                  <a:solidFill>
                    <a:schemeClr val="tx1">
                      <a:lumMod val="85000"/>
                      <a:lumOff val="15000"/>
                    </a:schemeClr>
                  </a:solidFill>
                  <a:latin typeface="Mistral" pitchFamily="66" charset="0"/>
                  <a:ea typeface="微软雅黑" pitchFamily="34" charset="-122"/>
                  <a:cs typeface="Microsoft Sans Serif" pitchFamily="34" charset="0"/>
                </a:rPr>
              </a:b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经历、价值观、训练和文化的习惯。</a:t>
              </a:r>
            </a:p>
          </p:txBody>
        </p:sp>
      </p:grpSp>
      <p:grpSp>
        <p:nvGrpSpPr>
          <p:cNvPr id="6" name="组合 27"/>
          <p:cNvGrpSpPr>
            <a:grpSpLocks/>
          </p:cNvGrpSpPr>
          <p:nvPr/>
        </p:nvGrpSpPr>
        <p:grpSpPr bwMode="auto">
          <a:xfrm>
            <a:off x="468313" y="2781300"/>
            <a:ext cx="8064500" cy="1223963"/>
            <a:chOff x="467544" y="2780928"/>
            <a:chExt cx="8064896" cy="1224136"/>
          </a:xfrm>
        </p:grpSpPr>
        <p:grpSp>
          <p:nvGrpSpPr>
            <p:cNvPr id="15374" name="组合 16"/>
            <p:cNvGrpSpPr>
              <a:grpSpLocks/>
            </p:cNvGrpSpPr>
            <p:nvPr/>
          </p:nvGrpSpPr>
          <p:grpSpPr bwMode="auto">
            <a:xfrm>
              <a:off x="467544" y="2780928"/>
              <a:ext cx="8064896" cy="1224136"/>
              <a:chOff x="251520" y="1916832"/>
              <a:chExt cx="8352928" cy="1440160"/>
            </a:xfrm>
          </p:grpSpPr>
          <p:sp>
            <p:nvSpPr>
              <p:cNvPr id="18" name="圆角矩形 17"/>
              <p:cNvSpPr/>
              <p:nvPr/>
            </p:nvSpPr>
            <p:spPr>
              <a:xfrm>
                <a:off x="251520" y="1916832"/>
                <a:ext cx="8352928" cy="1440160"/>
              </a:xfrm>
              <a:prstGeom prst="roundRect">
                <a:avLst>
                  <a:gd name="adj" fmla="val 7320"/>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对角圆角矩形 18"/>
              <p:cNvSpPr/>
              <p:nvPr/>
            </p:nvSpPr>
            <p:spPr>
              <a:xfrm>
                <a:off x="7799660" y="2543314"/>
                <a:ext cx="792088" cy="792088"/>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5375" name="TextBox 19"/>
            <p:cNvSpPr txBox="1">
              <a:spLocks noChangeArrowheads="1"/>
            </p:cNvSpPr>
            <p:nvPr/>
          </p:nvSpPr>
          <p:spPr bwMode="auto">
            <a:xfrm>
              <a:off x="611560" y="2780928"/>
              <a:ext cx="2664296" cy="646331"/>
            </a:xfrm>
            <a:prstGeom prst="rect">
              <a:avLst/>
            </a:prstGeom>
            <a:noFill/>
            <a:ln w="9525">
              <a:noFill/>
              <a:miter lim="800000"/>
              <a:headEnd/>
              <a:tailEnd/>
            </a:ln>
          </p:spPr>
          <p:txBody>
            <a:bodyPr>
              <a:spAutoFit/>
            </a:bodyPr>
            <a:lstStyle/>
            <a:p>
              <a:pPr>
                <a:lnSpc>
                  <a:spcPct val="150000"/>
                </a:lnSpc>
              </a:pPr>
              <a:r>
                <a:rPr lang="zh-CN" altLang="en-US" sz="2400" b="1">
                  <a:solidFill>
                    <a:schemeClr val="accent1"/>
                  </a:solidFill>
                  <a:latin typeface="Mistral" pitchFamily="66" charset="0"/>
                  <a:ea typeface="微软雅黑" pitchFamily="34" charset="-122"/>
                  <a:cs typeface="Microsoft Sans Serif" pitchFamily="34" charset="0"/>
                </a:rPr>
                <a:t>你必须认识到：</a:t>
              </a:r>
              <a:endParaRPr lang="en-US" altLang="zh-CN" sz="2400" b="1">
                <a:solidFill>
                  <a:schemeClr val="accent1"/>
                </a:solidFill>
                <a:latin typeface="Mistral" pitchFamily="66" charset="0"/>
                <a:ea typeface="微软雅黑" pitchFamily="34" charset="-122"/>
                <a:cs typeface="Microsoft Sans Serif" pitchFamily="34" charset="0"/>
              </a:endParaRPr>
            </a:p>
          </p:txBody>
        </p:sp>
        <p:sp>
          <p:nvSpPr>
            <p:cNvPr id="21" name="矩形 20"/>
            <p:cNvSpPr/>
            <p:nvPr/>
          </p:nvSpPr>
          <p:spPr>
            <a:xfrm>
              <a:off x="3033070" y="2868253"/>
              <a:ext cx="5472381" cy="974863"/>
            </a:xfrm>
            <a:prstGeom prst="rect">
              <a:avLst/>
            </a:prstGeom>
          </p:spPr>
          <p:txBody>
            <a:bodyPr>
              <a:spAutoFit/>
            </a:bodyPr>
            <a:lstStyle/>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情感卷入危险性在于</a:t>
              </a:r>
              <a:r>
                <a:rPr lang="en-US" altLang="zh-CN" sz="2000" dirty="0">
                  <a:solidFill>
                    <a:schemeClr val="tx1">
                      <a:lumMod val="85000"/>
                      <a:lumOff val="15000"/>
                    </a:schemeClr>
                  </a:solidFill>
                  <a:latin typeface="Mistral" pitchFamily="66" charset="0"/>
                  <a:ea typeface="微软雅黑" pitchFamily="34" charset="-122"/>
                  <a:cs typeface="Microsoft Sans Serif" pitchFamily="34" charset="0"/>
                </a:rPr>
                <a:t>----</a:t>
              </a: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你不能思考别人观点的合理性，仅仅是因为你讨厌这个人或不确定性。</a:t>
              </a:r>
            </a:p>
          </p:txBody>
        </p:sp>
      </p:grpSp>
      <p:grpSp>
        <p:nvGrpSpPr>
          <p:cNvPr id="9" name="组合 28"/>
          <p:cNvGrpSpPr>
            <a:grpSpLocks/>
          </p:cNvGrpSpPr>
          <p:nvPr/>
        </p:nvGrpSpPr>
        <p:grpSpPr bwMode="auto">
          <a:xfrm>
            <a:off x="468313" y="4221163"/>
            <a:ext cx="8064500" cy="1223962"/>
            <a:chOff x="467544" y="4221088"/>
            <a:chExt cx="8064896" cy="1224136"/>
          </a:xfrm>
        </p:grpSpPr>
        <p:grpSp>
          <p:nvGrpSpPr>
            <p:cNvPr id="15367" name="组合 21"/>
            <p:cNvGrpSpPr>
              <a:grpSpLocks/>
            </p:cNvGrpSpPr>
            <p:nvPr/>
          </p:nvGrpSpPr>
          <p:grpSpPr bwMode="auto">
            <a:xfrm>
              <a:off x="467544" y="4221088"/>
              <a:ext cx="8064896" cy="1224136"/>
              <a:chOff x="251520" y="1916832"/>
              <a:chExt cx="8352928" cy="1440160"/>
            </a:xfrm>
          </p:grpSpPr>
          <p:sp>
            <p:nvSpPr>
              <p:cNvPr id="23" name="圆角矩形 22"/>
              <p:cNvSpPr/>
              <p:nvPr/>
            </p:nvSpPr>
            <p:spPr>
              <a:xfrm>
                <a:off x="251520" y="1916832"/>
                <a:ext cx="8352928" cy="1440160"/>
              </a:xfrm>
              <a:prstGeom prst="roundRect">
                <a:avLst>
                  <a:gd name="adj" fmla="val 7320"/>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对角圆角矩形 23"/>
              <p:cNvSpPr/>
              <p:nvPr/>
            </p:nvSpPr>
            <p:spPr>
              <a:xfrm>
                <a:off x="7799660" y="2543314"/>
                <a:ext cx="792088" cy="792088"/>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5368" name="TextBox 24"/>
            <p:cNvSpPr txBox="1">
              <a:spLocks noChangeArrowheads="1"/>
            </p:cNvSpPr>
            <p:nvPr/>
          </p:nvSpPr>
          <p:spPr bwMode="auto">
            <a:xfrm>
              <a:off x="611560" y="4221088"/>
              <a:ext cx="2664296" cy="646331"/>
            </a:xfrm>
            <a:prstGeom prst="rect">
              <a:avLst/>
            </a:prstGeom>
            <a:noFill/>
            <a:ln w="9525">
              <a:noFill/>
              <a:miter lim="800000"/>
              <a:headEnd/>
              <a:tailEnd/>
            </a:ln>
          </p:spPr>
          <p:txBody>
            <a:bodyPr>
              <a:spAutoFit/>
            </a:bodyPr>
            <a:lstStyle/>
            <a:p>
              <a:pPr>
                <a:lnSpc>
                  <a:spcPct val="150000"/>
                </a:lnSpc>
              </a:pPr>
              <a:r>
                <a:rPr lang="zh-CN" altLang="en-US" sz="2400" b="1">
                  <a:solidFill>
                    <a:schemeClr val="accent1"/>
                  </a:solidFill>
                  <a:latin typeface="Mistral" pitchFamily="66" charset="0"/>
                  <a:ea typeface="微软雅黑" pitchFamily="34" charset="-122"/>
                  <a:cs typeface="Microsoft Sans Serif" pitchFamily="34" charset="0"/>
                </a:rPr>
                <a:t>你必须认识到：</a:t>
              </a:r>
              <a:endParaRPr lang="en-US" altLang="zh-CN" sz="2400" b="1">
                <a:solidFill>
                  <a:schemeClr val="accent1"/>
                </a:solidFill>
                <a:latin typeface="Mistral" pitchFamily="66" charset="0"/>
                <a:ea typeface="微软雅黑" pitchFamily="34" charset="-122"/>
                <a:cs typeface="Microsoft Sans Serif" pitchFamily="34" charset="0"/>
              </a:endParaRPr>
            </a:p>
          </p:txBody>
        </p:sp>
        <p:sp>
          <p:nvSpPr>
            <p:cNvPr id="26" name="矩形 25"/>
            <p:cNvSpPr/>
            <p:nvPr/>
          </p:nvSpPr>
          <p:spPr>
            <a:xfrm>
              <a:off x="3033070" y="4308412"/>
              <a:ext cx="5472381" cy="976452"/>
            </a:xfrm>
            <a:prstGeom prst="rect">
              <a:avLst/>
            </a:prstGeom>
          </p:spPr>
          <p:txBody>
            <a:bodyPr>
              <a:spAutoFit/>
            </a:bodyPr>
            <a:lstStyle/>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一个成功积极的学习者</a:t>
              </a:r>
              <a:r>
                <a:rPr lang="en-US" altLang="zh-CN" sz="2000" dirty="0">
                  <a:solidFill>
                    <a:schemeClr val="tx1">
                      <a:lumMod val="85000"/>
                      <a:lumOff val="15000"/>
                    </a:schemeClr>
                  </a:solidFill>
                  <a:latin typeface="Mistral" pitchFamily="66" charset="0"/>
                  <a:ea typeface="微软雅黑" pitchFamily="34" charset="-122"/>
                  <a:cs typeface="Microsoft Sans Serif" pitchFamily="34" charset="0"/>
                </a:rPr>
                <a:t>----</a:t>
              </a: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对任何观点都保持开放性，并愿意改变自己过去的成见。</a:t>
              </a:r>
            </a:p>
          </p:txBody>
        </p:sp>
      </p:grpSp>
      <p:sp>
        <p:nvSpPr>
          <p:cNvPr id="14342"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2CD80A-A8B4-4993-B40C-3BA93697A585}" type="slidenum">
              <a:rPr lang="zh-CN" altLang="en-US" smtClean="0"/>
              <a:pPr fontAlgn="base">
                <a:spcBef>
                  <a:spcPct val="0"/>
                </a:spcBef>
                <a:spcAft>
                  <a:spcPct val="0"/>
                </a:spcAft>
                <a:defRPr/>
              </a:pPr>
              <a:t>9</a:t>
            </a:fld>
            <a:endParaRPr lang="en-US" altLang="zh-CN"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0F967882-6B3D-4ADB-A4D5-847F3FA55F7C}" type="slidenum">
              <a:rPr lang="zh-CN" altLang="en-US" smtClean="0"/>
              <a:pPr fontAlgn="base">
                <a:spcBef>
                  <a:spcPct val="0"/>
                </a:spcBef>
                <a:spcAft>
                  <a:spcPct val="0"/>
                </a:spcAft>
                <a:defRPr/>
              </a:pPr>
              <a:t>10</a:t>
            </a:fld>
            <a:endParaRPr lang="en-US" altLang="zh-CN" smtClean="0"/>
          </a:p>
        </p:txBody>
      </p:sp>
      <p:sp>
        <p:nvSpPr>
          <p:cNvPr id="16387" name="矩形 12"/>
          <p:cNvSpPr>
            <a:spLocks noChangeArrowheads="1"/>
          </p:cNvSpPr>
          <p:nvPr/>
        </p:nvSpPr>
        <p:spPr bwMode="auto">
          <a:xfrm>
            <a:off x="468313" y="333375"/>
            <a:ext cx="8064500" cy="522288"/>
          </a:xfrm>
          <a:prstGeom prst="rect">
            <a:avLst/>
          </a:prstGeom>
          <a:noFill/>
          <a:ln w="9525">
            <a:noFill/>
            <a:miter lim="800000"/>
            <a:headEnd/>
            <a:tailEnd/>
          </a:ln>
        </p:spPr>
        <p:txBody>
          <a:bodyPr>
            <a:spAutoFit/>
          </a:bodyPr>
          <a:lstStyle/>
          <a:p>
            <a:pPr algn="ctr"/>
            <a:r>
              <a:rPr lang="zh-CN" altLang="en-US" sz="2800" b="1">
                <a:solidFill>
                  <a:schemeClr val="accent1"/>
                </a:solidFill>
                <a:latin typeface="Constantia" pitchFamily="18" charset="0"/>
                <a:ea typeface="微软雅黑" pitchFamily="34" charset="-122"/>
              </a:rPr>
              <a:t>这条微博你会立转吗？</a:t>
            </a:r>
            <a:r>
              <a:rPr lang="en-US" altLang="zh-CN" sz="2800" b="1">
                <a:solidFill>
                  <a:schemeClr val="accent1"/>
                </a:solidFill>
                <a:latin typeface="Constantia" pitchFamily="18" charset="0"/>
                <a:ea typeface="微软雅黑" pitchFamily="34" charset="-122"/>
              </a:rPr>
              <a:t>--</a:t>
            </a:r>
            <a:r>
              <a:rPr lang="zh-CN" altLang="en-US" sz="2800" b="1">
                <a:solidFill>
                  <a:schemeClr val="accent1"/>
                </a:solidFill>
                <a:latin typeface="Constantia" pitchFamily="18" charset="0"/>
                <a:ea typeface="微软雅黑" pitchFamily="34" charset="-122"/>
              </a:rPr>
              <a:t>克服情感案例小测试</a:t>
            </a:r>
          </a:p>
        </p:txBody>
      </p:sp>
      <p:grpSp>
        <p:nvGrpSpPr>
          <p:cNvPr id="16388" name="组合 17"/>
          <p:cNvGrpSpPr>
            <a:grpSpLocks/>
          </p:cNvGrpSpPr>
          <p:nvPr/>
        </p:nvGrpSpPr>
        <p:grpSpPr bwMode="auto">
          <a:xfrm>
            <a:off x="468313" y="1052513"/>
            <a:ext cx="8064500" cy="2525712"/>
            <a:chOff x="467544" y="1052736"/>
            <a:chExt cx="8064896" cy="2524899"/>
          </a:xfrm>
        </p:grpSpPr>
        <p:grpSp>
          <p:nvGrpSpPr>
            <p:cNvPr id="16398" name="组合 4"/>
            <p:cNvGrpSpPr>
              <a:grpSpLocks/>
            </p:cNvGrpSpPr>
            <p:nvPr/>
          </p:nvGrpSpPr>
          <p:grpSpPr bwMode="auto">
            <a:xfrm>
              <a:off x="467544" y="1052736"/>
              <a:ext cx="8064896" cy="2160240"/>
              <a:chOff x="251520" y="1916832"/>
              <a:chExt cx="8352928" cy="1440160"/>
            </a:xfrm>
          </p:grpSpPr>
          <p:sp>
            <p:nvSpPr>
              <p:cNvPr id="6" name="圆角矩形 5"/>
              <p:cNvSpPr/>
              <p:nvPr/>
            </p:nvSpPr>
            <p:spPr>
              <a:xfrm>
                <a:off x="251520" y="1916832"/>
                <a:ext cx="8352928" cy="1439927"/>
              </a:xfrm>
              <a:prstGeom prst="roundRect">
                <a:avLst>
                  <a:gd name="adj" fmla="val 7320"/>
                </a:avLst>
              </a:prstGeom>
              <a:solidFill>
                <a:schemeClr val="accent4">
                  <a:lumMod val="20000"/>
                  <a:lumOff val="80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对角圆角矩形 6"/>
              <p:cNvSpPr/>
              <p:nvPr/>
            </p:nvSpPr>
            <p:spPr>
              <a:xfrm>
                <a:off x="7799660" y="2553474"/>
                <a:ext cx="792088" cy="792088"/>
              </a:xfrm>
              <a:prstGeom prst="round2DiagRect">
                <a:avLst>
                  <a:gd name="adj1" fmla="val 17282"/>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 name="TextBox 7"/>
            <p:cNvSpPr txBox="1"/>
            <p:nvPr/>
          </p:nvSpPr>
          <p:spPr>
            <a:xfrm>
              <a:off x="683455" y="1268567"/>
              <a:ext cx="6985343" cy="1759970"/>
            </a:xfrm>
            <a:prstGeom prst="rect">
              <a:avLst/>
            </a:prstGeom>
            <a:noFill/>
          </p:spPr>
          <p:txBody>
            <a:bodyPr>
              <a:spAutoFit/>
            </a:bodyPr>
            <a:lstStyle/>
            <a:p>
              <a:pPr algn="just" fontAlgn="auto">
                <a:lnSpc>
                  <a:spcPts val="2600"/>
                </a:lnSpc>
                <a:spcBef>
                  <a:spcPts val="0"/>
                </a:spcBef>
                <a:spcAft>
                  <a:spcPts val="0"/>
                </a:spcAft>
                <a:defRPr/>
              </a:pPr>
              <a:r>
                <a:rPr lang="zh-CN" altLang="en-US" dirty="0">
                  <a:solidFill>
                    <a:schemeClr val="tx1">
                      <a:lumMod val="85000"/>
                      <a:lumOff val="15000"/>
                    </a:schemeClr>
                  </a:solidFill>
                  <a:latin typeface="+mj-ea"/>
                  <a:ea typeface="+mj-ea"/>
                  <a:cs typeface="Microsoft Sans Serif" pitchFamily="34" charset="0"/>
                </a:rPr>
                <a:t>　　日本</a:t>
              </a:r>
              <a:r>
                <a:rPr lang="en-US" altLang="zh-CN" dirty="0">
                  <a:solidFill>
                    <a:schemeClr val="tx1">
                      <a:lumMod val="85000"/>
                      <a:lumOff val="15000"/>
                    </a:schemeClr>
                  </a:solidFill>
                  <a:latin typeface="+mj-ea"/>
                  <a:ea typeface="+mj-ea"/>
                  <a:cs typeface="Microsoft Sans Serif" pitchFamily="34" charset="0"/>
                </a:rPr>
                <a:t>AV</a:t>
              </a:r>
              <a:r>
                <a:rPr lang="zh-CN" altLang="en-US" dirty="0">
                  <a:solidFill>
                    <a:schemeClr val="tx1">
                      <a:lumMod val="85000"/>
                      <a:lumOff val="15000"/>
                    </a:schemeClr>
                  </a:solidFill>
                  <a:latin typeface="+mj-ea"/>
                  <a:ea typeface="+mj-ea"/>
                  <a:cs typeface="Microsoft Sans Serif" pitchFamily="34" charset="0"/>
                </a:rPr>
                <a:t>女优铃木杏里有</a:t>
              </a:r>
              <a:r>
                <a:rPr lang="en-US" altLang="zh-CN" dirty="0">
                  <a:solidFill>
                    <a:schemeClr val="tx1">
                      <a:lumMod val="85000"/>
                      <a:lumOff val="15000"/>
                    </a:schemeClr>
                  </a:solidFill>
                  <a:latin typeface="+mj-ea"/>
                  <a:ea typeface="+mj-ea"/>
                  <a:cs typeface="Microsoft Sans Serif" pitchFamily="34" charset="0"/>
                </a:rPr>
                <a:t>AV</a:t>
              </a:r>
              <a:r>
                <a:rPr lang="zh-CN" altLang="en-US" dirty="0">
                  <a:solidFill>
                    <a:schemeClr val="tx1">
                      <a:lumMod val="85000"/>
                      <a:lumOff val="15000"/>
                    </a:schemeClr>
                  </a:solidFill>
                  <a:latin typeface="+mj-ea"/>
                  <a:ea typeface="+mj-ea"/>
                  <a:cs typeface="Microsoft Sans Serif" pitchFamily="34" charset="0"/>
                </a:rPr>
                <a:t>界少见高学历：知名大学历史系博士，论文题目研究日侵华史。她是个能正视日本侵华史的人。她公开表示，历史是不容抹杀。她还说如果有机会，她愿用身体补偿日本对中国人民伤害</a:t>
              </a:r>
              <a:r>
                <a:rPr lang="en-US" altLang="zh-CN" dirty="0">
                  <a:solidFill>
                    <a:schemeClr val="tx1">
                      <a:lumMod val="85000"/>
                      <a:lumOff val="15000"/>
                    </a:schemeClr>
                  </a:solidFill>
                  <a:latin typeface="+mj-ea"/>
                  <a:ea typeface="+mj-ea"/>
                  <a:cs typeface="Microsoft Sans Serif" pitchFamily="34" charset="0"/>
                </a:rPr>
                <a:t>!</a:t>
              </a:r>
              <a:r>
                <a:rPr lang="zh-CN" altLang="en-US" dirty="0">
                  <a:solidFill>
                    <a:schemeClr val="tx1">
                      <a:lumMod val="85000"/>
                      <a:lumOff val="15000"/>
                    </a:schemeClr>
                  </a:solidFill>
                  <a:latin typeface="+mj-ea"/>
                  <a:ea typeface="+mj-ea"/>
                  <a:cs typeface="Microsoft Sans Serif" pitchFamily="34" charset="0"/>
                </a:rPr>
                <a:t>日常生活中，她常身体力行，免费和中国留学生做爱。用她话说，这是种赎罪。</a:t>
              </a:r>
              <a:r>
                <a:rPr lang="en-US" altLang="zh-CN" dirty="0">
                  <a:solidFill>
                    <a:schemeClr val="tx1">
                      <a:lumMod val="85000"/>
                      <a:lumOff val="15000"/>
                    </a:schemeClr>
                  </a:solidFill>
                  <a:latin typeface="+mj-ea"/>
                  <a:ea typeface="+mj-ea"/>
                  <a:cs typeface="Microsoft Sans Serif" pitchFamily="34" charset="0"/>
                </a:rPr>
                <a:t>---</a:t>
              </a:r>
              <a:r>
                <a:rPr lang="zh-CN" altLang="en-US" dirty="0">
                  <a:solidFill>
                    <a:schemeClr val="tx1">
                      <a:lumMod val="85000"/>
                      <a:lumOff val="15000"/>
                    </a:schemeClr>
                  </a:solidFill>
                  <a:latin typeface="+mj-ea"/>
                  <a:ea typeface="+mj-ea"/>
                  <a:cs typeface="Microsoft Sans Serif" pitchFamily="34" charset="0"/>
                </a:rPr>
                <a:t>世界之大，无奇不有。 </a:t>
              </a:r>
            </a:p>
          </p:txBody>
        </p:sp>
        <p:sp>
          <p:nvSpPr>
            <p:cNvPr id="14" name="斜纹 13"/>
            <p:cNvSpPr/>
            <p:nvPr/>
          </p:nvSpPr>
          <p:spPr>
            <a:xfrm rot="16200000" flipV="1">
              <a:off x="7164202" y="1858673"/>
              <a:ext cx="1367985" cy="1368492"/>
            </a:xfrm>
            <a:prstGeom prst="diagStripe">
              <a:avLst/>
            </a:prstGeom>
            <a:gradFill flip="none" rotWithShape="1">
              <a:gsLst>
                <a:gs pos="0">
                  <a:schemeClr val="accent1">
                    <a:lumMod val="75000"/>
                  </a:schemeClr>
                </a:gs>
                <a:gs pos="100000">
                  <a:schemeClr val="accent1">
                    <a:lumMod val="60000"/>
                    <a:lumOff val="4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6401" name="TextBox 14"/>
            <p:cNvSpPr txBox="1">
              <a:spLocks noChangeArrowheads="1"/>
            </p:cNvSpPr>
            <p:nvPr/>
          </p:nvSpPr>
          <p:spPr bwMode="auto">
            <a:xfrm rot="-2723650">
              <a:off x="7119107" y="2479664"/>
              <a:ext cx="1857388" cy="338554"/>
            </a:xfrm>
            <a:prstGeom prst="rect">
              <a:avLst/>
            </a:prstGeom>
            <a:noFill/>
            <a:ln w="9525">
              <a:noFill/>
              <a:miter lim="800000"/>
              <a:headEnd/>
              <a:tailEnd/>
            </a:ln>
          </p:spPr>
          <p:txBody>
            <a:bodyPr>
              <a:spAutoFit/>
            </a:bodyPr>
            <a:lstStyle/>
            <a:p>
              <a:pPr algn="ctr"/>
              <a:r>
                <a:rPr lang="zh-CN" altLang="en-US" sz="1600" b="1">
                  <a:solidFill>
                    <a:schemeClr val="bg1"/>
                  </a:solidFill>
                  <a:latin typeface="Constantia" pitchFamily="18" charset="0"/>
                  <a:ea typeface="微软雅黑" pitchFamily="34" charset="-122"/>
                </a:rPr>
                <a:t>完全是假新闻</a:t>
              </a:r>
            </a:p>
          </p:txBody>
        </p:sp>
      </p:grpSp>
      <p:grpSp>
        <p:nvGrpSpPr>
          <p:cNvPr id="16389" name="组合 18"/>
          <p:cNvGrpSpPr>
            <a:grpSpLocks/>
          </p:cNvGrpSpPr>
          <p:nvPr/>
        </p:nvGrpSpPr>
        <p:grpSpPr bwMode="auto">
          <a:xfrm>
            <a:off x="468313" y="3487738"/>
            <a:ext cx="8064500" cy="2586037"/>
            <a:chOff x="467544" y="3487618"/>
            <a:chExt cx="8064897" cy="2586067"/>
          </a:xfrm>
        </p:grpSpPr>
        <p:grpSp>
          <p:nvGrpSpPr>
            <p:cNvPr id="16390" name="组合 8"/>
            <p:cNvGrpSpPr>
              <a:grpSpLocks/>
            </p:cNvGrpSpPr>
            <p:nvPr/>
          </p:nvGrpSpPr>
          <p:grpSpPr bwMode="auto">
            <a:xfrm>
              <a:off x="467544" y="3487618"/>
              <a:ext cx="8064896" cy="2160240"/>
              <a:chOff x="251520" y="1916832"/>
              <a:chExt cx="8352928" cy="1440160"/>
            </a:xfrm>
          </p:grpSpPr>
          <p:sp>
            <p:nvSpPr>
              <p:cNvPr id="10" name="圆角矩形 9"/>
              <p:cNvSpPr/>
              <p:nvPr/>
            </p:nvSpPr>
            <p:spPr>
              <a:xfrm>
                <a:off x="251520" y="1916832"/>
                <a:ext cx="8352929" cy="1440408"/>
              </a:xfrm>
              <a:prstGeom prst="roundRect">
                <a:avLst>
                  <a:gd name="adj" fmla="val 7320"/>
                </a:avLst>
              </a:prstGeom>
              <a:solidFill>
                <a:schemeClr val="accent4">
                  <a:lumMod val="20000"/>
                  <a:lumOff val="80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对角圆角矩形 10"/>
              <p:cNvSpPr/>
              <p:nvPr/>
            </p:nvSpPr>
            <p:spPr>
              <a:xfrm>
                <a:off x="7799660" y="2553474"/>
                <a:ext cx="792088" cy="792088"/>
              </a:xfrm>
              <a:prstGeom prst="round2DiagRect">
                <a:avLst>
                  <a:gd name="adj1" fmla="val 17282"/>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2" name="TextBox 11"/>
            <p:cNvSpPr txBox="1"/>
            <p:nvPr/>
          </p:nvSpPr>
          <p:spPr>
            <a:xfrm>
              <a:off x="683455" y="3660657"/>
              <a:ext cx="7056784" cy="1758970"/>
            </a:xfrm>
            <a:prstGeom prst="rect">
              <a:avLst/>
            </a:prstGeom>
            <a:noFill/>
          </p:spPr>
          <p:txBody>
            <a:bodyPr>
              <a:spAutoFit/>
            </a:bodyPr>
            <a:lstStyle/>
            <a:p>
              <a:pPr algn="just" fontAlgn="auto">
                <a:lnSpc>
                  <a:spcPts val="2600"/>
                </a:lnSpc>
                <a:spcBef>
                  <a:spcPts val="0"/>
                </a:spcBef>
                <a:spcAft>
                  <a:spcPts val="0"/>
                </a:spcAft>
                <a:defRPr/>
              </a:pPr>
              <a:r>
                <a:rPr lang="zh-CN" altLang="en-US" dirty="0">
                  <a:solidFill>
                    <a:schemeClr val="tx1">
                      <a:lumMod val="85000"/>
                      <a:lumOff val="15000"/>
                    </a:schemeClr>
                  </a:solidFill>
                  <a:latin typeface="+mn-ea"/>
                  <a:ea typeface="+mn-ea"/>
                  <a:cs typeface="Microsoft Sans Serif" pitchFamily="34" charset="0"/>
                </a:rPr>
                <a:t>　　早起打开微博第一大新闻就是美国校园枪击案，这个</a:t>
              </a:r>
              <a:r>
                <a:rPr lang="en-US" altLang="zh-CN" dirty="0">
                  <a:solidFill>
                    <a:schemeClr val="tx1">
                      <a:lumMod val="85000"/>
                      <a:lumOff val="15000"/>
                    </a:schemeClr>
                  </a:solidFill>
                  <a:latin typeface="+mn-ea"/>
                  <a:ea typeface="+mn-ea"/>
                  <a:cs typeface="Microsoft Sans Serif" pitchFamily="34" charset="0"/>
                </a:rPr>
                <a:t>20</a:t>
              </a:r>
              <a:r>
                <a:rPr lang="zh-CN" altLang="en-US" dirty="0">
                  <a:solidFill>
                    <a:schemeClr val="tx1">
                      <a:lumMod val="85000"/>
                      <a:lumOff val="15000"/>
                    </a:schemeClr>
                  </a:solidFill>
                  <a:latin typeface="+mn-ea"/>
                  <a:ea typeface="+mn-ea"/>
                  <a:cs typeface="Microsoft Sans Serif" pitchFamily="34" charset="0"/>
                </a:rPr>
                <a:t>岁的人杀了自己的父母又杀了三十多位学校的小学生。他用的枪就是他妈合法买的。那些中国家长有孩子在美国读书的一定紧张坏了，美国常发生校园枪击。真的，这些政客就不能放下政治，禁止销售枪支吗？人群里总有精神病人，不能给他们枪啊。 </a:t>
              </a:r>
            </a:p>
          </p:txBody>
        </p:sp>
        <p:sp>
          <p:nvSpPr>
            <p:cNvPr id="16" name="斜纹 15"/>
            <p:cNvSpPr/>
            <p:nvPr/>
          </p:nvSpPr>
          <p:spPr>
            <a:xfrm rot="16200000" flipV="1">
              <a:off x="7163974" y="4306752"/>
              <a:ext cx="1368441" cy="1368492"/>
            </a:xfrm>
            <a:prstGeom prst="diagStripe">
              <a:avLst/>
            </a:prstGeom>
            <a:gradFill flip="none" rotWithShape="1">
              <a:gsLst>
                <a:gs pos="0">
                  <a:schemeClr val="accent5"/>
                </a:gs>
                <a:gs pos="100000">
                  <a:schemeClr val="accent6"/>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6393" name="TextBox 16"/>
            <p:cNvSpPr txBox="1">
              <a:spLocks noChangeArrowheads="1"/>
            </p:cNvSpPr>
            <p:nvPr/>
          </p:nvSpPr>
          <p:spPr bwMode="auto">
            <a:xfrm rot="-2723650">
              <a:off x="7079899" y="4975714"/>
              <a:ext cx="1857388" cy="338554"/>
            </a:xfrm>
            <a:prstGeom prst="rect">
              <a:avLst/>
            </a:prstGeom>
            <a:noFill/>
            <a:ln w="9525">
              <a:noFill/>
              <a:miter lim="800000"/>
              <a:headEnd/>
              <a:tailEnd/>
            </a:ln>
          </p:spPr>
          <p:txBody>
            <a:bodyPr>
              <a:spAutoFit/>
            </a:bodyPr>
            <a:lstStyle/>
            <a:p>
              <a:pPr algn="ctr"/>
              <a:r>
                <a:rPr lang="zh-CN" altLang="en-US" sz="1600" b="1">
                  <a:solidFill>
                    <a:schemeClr val="bg1"/>
                  </a:solidFill>
                  <a:latin typeface="Constantia" pitchFamily="18" charset="0"/>
                  <a:ea typeface="微软雅黑" pitchFamily="34" charset="-122"/>
                </a:rPr>
                <a:t>本书有重点讨论</a:t>
              </a:r>
            </a:p>
          </p:txBody>
        </p:sp>
      </p:grpSp>
    </p:spTree>
  </p:cSld>
  <p:clrMapOvr>
    <a:masterClrMapping/>
  </p:clrMapOvr>
  <p:transition>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请你批判有意义的问题</a:t>
            </a:r>
            <a:endParaRPr lang="zh-CN" altLang="en-US" dirty="0"/>
          </a:p>
        </p:txBody>
      </p:sp>
      <p:grpSp>
        <p:nvGrpSpPr>
          <p:cNvPr id="3" name="组合 31"/>
          <p:cNvGrpSpPr>
            <a:grpSpLocks/>
          </p:cNvGrpSpPr>
          <p:nvPr/>
        </p:nvGrpSpPr>
        <p:grpSpPr bwMode="auto">
          <a:xfrm>
            <a:off x="3397250" y="1296988"/>
            <a:ext cx="2470150" cy="1627187"/>
            <a:chOff x="3396973" y="1296946"/>
            <a:chExt cx="2183140" cy="1627998"/>
          </a:xfrm>
        </p:grpSpPr>
        <p:grpSp>
          <p:nvGrpSpPr>
            <p:cNvPr id="17434" name="组合 3"/>
            <p:cNvGrpSpPr>
              <a:grpSpLocks/>
            </p:cNvGrpSpPr>
            <p:nvPr/>
          </p:nvGrpSpPr>
          <p:grpSpPr bwMode="auto">
            <a:xfrm>
              <a:off x="3396973" y="1296946"/>
              <a:ext cx="2183139" cy="1627998"/>
              <a:chOff x="956102" y="1844825"/>
              <a:chExt cx="2800310" cy="2160239"/>
            </a:xfrm>
          </p:grpSpPr>
          <p:sp>
            <p:nvSpPr>
              <p:cNvPr id="5" name="椭圆形标注 4"/>
              <p:cNvSpPr/>
              <p:nvPr/>
            </p:nvSpPr>
            <p:spPr>
              <a:xfrm>
                <a:off x="956102" y="1844825"/>
                <a:ext cx="2800311"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椭圆形标注 5"/>
              <p:cNvSpPr/>
              <p:nvPr/>
            </p:nvSpPr>
            <p:spPr>
              <a:xfrm>
                <a:off x="1044287" y="1916482"/>
                <a:ext cx="2591548" cy="2000065"/>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7" name="TextBox 6"/>
            <p:cNvSpPr txBox="1"/>
            <p:nvPr/>
          </p:nvSpPr>
          <p:spPr>
            <a:xfrm>
              <a:off x="3613042" y="1728961"/>
              <a:ext cx="1967071" cy="830676"/>
            </a:xfrm>
            <a:prstGeom prst="rect">
              <a:avLst/>
            </a:prstGeom>
            <a:noFill/>
          </p:spPr>
          <p:txBody>
            <a:bodyPr>
              <a:spAutoFit/>
            </a:bodyPr>
            <a:lstStyle/>
            <a:p>
              <a:pPr fontAlgn="auto">
                <a:spcBef>
                  <a:spcPts val="0"/>
                </a:spcBef>
                <a:spcAft>
                  <a:spcPts val="0"/>
                </a:spcAft>
                <a:defRPr/>
              </a:pPr>
              <a:r>
                <a:rPr lang="zh-CN" altLang="en-US" sz="2400" b="1" dirty="0">
                  <a:solidFill>
                    <a:schemeClr val="accent6"/>
                  </a:solidFill>
                  <a:latin typeface="+mn-lt"/>
                  <a:ea typeface="+mn-ea"/>
                </a:rPr>
                <a:t>你是否同意开征房产物业税？</a:t>
              </a:r>
              <a:endParaRPr lang="en-US" altLang="zh-CN" sz="2400" b="1" dirty="0">
                <a:solidFill>
                  <a:schemeClr val="accent6"/>
                </a:solidFill>
                <a:latin typeface="+mn-lt"/>
                <a:ea typeface="+mn-ea"/>
              </a:endParaRPr>
            </a:p>
          </p:txBody>
        </p:sp>
      </p:grpSp>
      <p:grpSp>
        <p:nvGrpSpPr>
          <p:cNvPr id="8" name="组合 32"/>
          <p:cNvGrpSpPr>
            <a:grpSpLocks/>
          </p:cNvGrpSpPr>
          <p:nvPr/>
        </p:nvGrpSpPr>
        <p:grpSpPr bwMode="auto">
          <a:xfrm>
            <a:off x="6132513" y="1225550"/>
            <a:ext cx="2400300" cy="1627188"/>
            <a:chOff x="6133277" y="1224938"/>
            <a:chExt cx="2183139" cy="1627998"/>
          </a:xfrm>
        </p:grpSpPr>
        <p:grpSp>
          <p:nvGrpSpPr>
            <p:cNvPr id="17430" name="组合 7"/>
            <p:cNvGrpSpPr>
              <a:grpSpLocks/>
            </p:cNvGrpSpPr>
            <p:nvPr/>
          </p:nvGrpSpPr>
          <p:grpSpPr bwMode="auto">
            <a:xfrm>
              <a:off x="6133277" y="1224938"/>
              <a:ext cx="2183139" cy="1627998"/>
              <a:chOff x="956102" y="1844825"/>
              <a:chExt cx="2800310" cy="2160239"/>
            </a:xfrm>
          </p:grpSpPr>
          <p:sp>
            <p:nvSpPr>
              <p:cNvPr id="9" name="椭圆形标注 8"/>
              <p:cNvSpPr/>
              <p:nvPr/>
            </p:nvSpPr>
            <p:spPr>
              <a:xfrm>
                <a:off x="956102" y="1844825"/>
                <a:ext cx="2800310"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椭圆形标注 9"/>
              <p:cNvSpPr/>
              <p:nvPr/>
            </p:nvSpPr>
            <p:spPr>
              <a:xfrm>
                <a:off x="1043148" y="1916482"/>
                <a:ext cx="2592880" cy="2000065"/>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11" name="TextBox 10"/>
            <p:cNvSpPr txBox="1"/>
            <p:nvPr/>
          </p:nvSpPr>
          <p:spPr>
            <a:xfrm>
              <a:off x="6277664" y="1701425"/>
              <a:ext cx="1966558" cy="830676"/>
            </a:xfrm>
            <a:prstGeom prst="rect">
              <a:avLst/>
            </a:prstGeom>
            <a:noFill/>
          </p:spPr>
          <p:txBody>
            <a:bodyPr>
              <a:spAutoFit/>
            </a:bodyPr>
            <a:lstStyle/>
            <a:p>
              <a:pPr fontAlgn="auto">
                <a:spcBef>
                  <a:spcPts val="0"/>
                </a:spcBef>
                <a:spcAft>
                  <a:spcPts val="0"/>
                </a:spcAft>
                <a:defRPr/>
              </a:pPr>
              <a:r>
                <a:rPr lang="zh-CN" altLang="en-US" sz="2400" b="1" dirty="0">
                  <a:solidFill>
                    <a:schemeClr val="accent6"/>
                  </a:solidFill>
                  <a:latin typeface="+mn-lt"/>
                  <a:ea typeface="+mn-ea"/>
                </a:rPr>
                <a:t>现在买股票是合适的时机吗？ </a:t>
              </a:r>
              <a:endParaRPr lang="en-US" altLang="zh-CN" sz="2400" b="1" dirty="0">
                <a:solidFill>
                  <a:schemeClr val="accent6"/>
                </a:solidFill>
                <a:latin typeface="+mn-lt"/>
                <a:ea typeface="+mn-ea"/>
              </a:endParaRPr>
            </a:p>
          </p:txBody>
        </p:sp>
      </p:grpSp>
      <p:grpSp>
        <p:nvGrpSpPr>
          <p:cNvPr id="15" name="组合 33"/>
          <p:cNvGrpSpPr>
            <a:grpSpLocks/>
          </p:cNvGrpSpPr>
          <p:nvPr/>
        </p:nvGrpSpPr>
        <p:grpSpPr bwMode="auto">
          <a:xfrm>
            <a:off x="3492500" y="3500438"/>
            <a:ext cx="2387600" cy="1628775"/>
            <a:chOff x="3491880" y="3501008"/>
            <a:chExt cx="2183139" cy="1627998"/>
          </a:xfrm>
        </p:grpSpPr>
        <p:grpSp>
          <p:nvGrpSpPr>
            <p:cNvPr id="17426" name="组合 11"/>
            <p:cNvGrpSpPr>
              <a:grpSpLocks/>
            </p:cNvGrpSpPr>
            <p:nvPr/>
          </p:nvGrpSpPr>
          <p:grpSpPr bwMode="auto">
            <a:xfrm>
              <a:off x="3491880" y="3501008"/>
              <a:ext cx="2183139" cy="1627998"/>
              <a:chOff x="956102" y="1844825"/>
              <a:chExt cx="2800310" cy="2160239"/>
            </a:xfrm>
          </p:grpSpPr>
          <p:sp>
            <p:nvSpPr>
              <p:cNvPr id="13" name="椭圆形标注 12"/>
              <p:cNvSpPr/>
              <p:nvPr/>
            </p:nvSpPr>
            <p:spPr>
              <a:xfrm>
                <a:off x="956102" y="1844825"/>
                <a:ext cx="2800310"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形标注 13"/>
              <p:cNvSpPr/>
              <p:nvPr/>
            </p:nvSpPr>
            <p:spPr>
              <a:xfrm>
                <a:off x="1043612" y="1916412"/>
                <a:ext cx="2593638" cy="2000221"/>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17427" name="TextBox 14"/>
            <p:cNvSpPr txBox="1">
              <a:spLocks noChangeArrowheads="1"/>
            </p:cNvSpPr>
            <p:nvPr/>
          </p:nvSpPr>
          <p:spPr bwMode="auto">
            <a:xfrm>
              <a:off x="3635624" y="3937362"/>
              <a:ext cx="1947074" cy="830601"/>
            </a:xfrm>
            <a:prstGeom prst="rect">
              <a:avLst/>
            </a:prstGeom>
            <a:noFill/>
            <a:ln w="9525">
              <a:noFill/>
              <a:miter lim="800000"/>
              <a:headEnd/>
              <a:tailEnd/>
            </a:ln>
          </p:spPr>
          <p:txBody>
            <a:bodyPr>
              <a:spAutoFit/>
            </a:bodyPr>
            <a:lstStyle/>
            <a:p>
              <a:r>
                <a:rPr lang="zh-CN" altLang="en-US" sz="2400" b="1">
                  <a:solidFill>
                    <a:schemeClr val="accent1"/>
                  </a:solidFill>
                  <a:latin typeface="Constantia" pitchFamily="18" charset="0"/>
                  <a:ea typeface="微软雅黑" pitchFamily="34" charset="-122"/>
                </a:rPr>
                <a:t>幻灯片用黄色好还是红色好？</a:t>
              </a:r>
              <a:endParaRPr lang="en-US" altLang="zh-CN" sz="2400" b="1">
                <a:solidFill>
                  <a:schemeClr val="accent1"/>
                </a:solidFill>
                <a:latin typeface="Constantia" pitchFamily="18" charset="0"/>
                <a:ea typeface="微软雅黑" pitchFamily="34" charset="-122"/>
              </a:endParaRPr>
            </a:p>
          </p:txBody>
        </p:sp>
      </p:grpSp>
      <p:grpSp>
        <p:nvGrpSpPr>
          <p:cNvPr id="19" name="组合 34"/>
          <p:cNvGrpSpPr>
            <a:grpSpLocks/>
          </p:cNvGrpSpPr>
          <p:nvPr/>
        </p:nvGrpSpPr>
        <p:grpSpPr bwMode="auto">
          <a:xfrm>
            <a:off x="6227763" y="3429000"/>
            <a:ext cx="2520950" cy="1628775"/>
            <a:chOff x="6228184" y="3429000"/>
            <a:chExt cx="2183139" cy="1627998"/>
          </a:xfrm>
        </p:grpSpPr>
        <p:grpSp>
          <p:nvGrpSpPr>
            <p:cNvPr id="17422" name="组合 15"/>
            <p:cNvGrpSpPr>
              <a:grpSpLocks/>
            </p:cNvGrpSpPr>
            <p:nvPr/>
          </p:nvGrpSpPr>
          <p:grpSpPr bwMode="auto">
            <a:xfrm>
              <a:off x="6228184" y="3429000"/>
              <a:ext cx="2183139" cy="1627998"/>
              <a:chOff x="956102" y="1844825"/>
              <a:chExt cx="2800310" cy="2160239"/>
            </a:xfrm>
          </p:grpSpPr>
          <p:sp>
            <p:nvSpPr>
              <p:cNvPr id="17" name="椭圆形标注 16"/>
              <p:cNvSpPr/>
              <p:nvPr/>
            </p:nvSpPr>
            <p:spPr>
              <a:xfrm>
                <a:off x="956102" y="1844825"/>
                <a:ext cx="2800310"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椭圆形标注 17"/>
              <p:cNvSpPr/>
              <p:nvPr/>
            </p:nvSpPr>
            <p:spPr>
              <a:xfrm>
                <a:off x="1044273" y="1916412"/>
                <a:ext cx="2592227" cy="2000221"/>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17423" name="TextBox 18"/>
            <p:cNvSpPr txBox="1">
              <a:spLocks noChangeArrowheads="1"/>
            </p:cNvSpPr>
            <p:nvPr/>
          </p:nvSpPr>
          <p:spPr bwMode="auto">
            <a:xfrm>
              <a:off x="6444023" y="3865354"/>
              <a:ext cx="1943929" cy="821933"/>
            </a:xfrm>
            <a:prstGeom prst="rect">
              <a:avLst/>
            </a:prstGeom>
            <a:noFill/>
            <a:ln w="9525">
              <a:noFill/>
              <a:miter lim="800000"/>
              <a:headEnd/>
              <a:tailEnd/>
            </a:ln>
          </p:spPr>
          <p:txBody>
            <a:bodyPr>
              <a:spAutoFit/>
            </a:bodyPr>
            <a:lstStyle/>
            <a:p>
              <a:r>
                <a:rPr lang="zh-CN" altLang="en-US" sz="2400" b="1">
                  <a:solidFill>
                    <a:schemeClr val="accent1"/>
                  </a:solidFill>
                  <a:latin typeface="Constantia" pitchFamily="18" charset="0"/>
                  <a:ea typeface="微软雅黑" pitchFamily="34" charset="-122"/>
                </a:rPr>
                <a:t>她</a:t>
              </a:r>
              <a:r>
                <a:rPr lang="en-US" altLang="zh-CN" sz="2400" b="1">
                  <a:solidFill>
                    <a:schemeClr val="accent1"/>
                  </a:solidFill>
                  <a:latin typeface="Constantia" pitchFamily="18" charset="0"/>
                  <a:ea typeface="微软雅黑" pitchFamily="34" charset="-122"/>
                </a:rPr>
                <a:t>(</a:t>
              </a:r>
              <a:r>
                <a:rPr lang="zh-CN" altLang="en-US" sz="2400" b="1">
                  <a:solidFill>
                    <a:schemeClr val="accent1"/>
                  </a:solidFill>
                  <a:latin typeface="Constantia" pitchFamily="18" charset="0"/>
                  <a:ea typeface="微软雅黑" pitchFamily="34" charset="-122"/>
                </a:rPr>
                <a:t>他</a:t>
              </a:r>
              <a:r>
                <a:rPr lang="en-US" altLang="zh-CN" sz="2400" b="1">
                  <a:solidFill>
                    <a:schemeClr val="accent1"/>
                  </a:solidFill>
                  <a:latin typeface="Constantia" pitchFamily="18" charset="0"/>
                  <a:ea typeface="微软雅黑" pitchFamily="34" charset="-122"/>
                </a:rPr>
                <a:t>)</a:t>
              </a:r>
              <a:r>
                <a:rPr lang="zh-CN" altLang="en-US" sz="2400" b="1">
                  <a:solidFill>
                    <a:schemeClr val="accent1"/>
                  </a:solidFill>
                  <a:latin typeface="Constantia" pitchFamily="18" charset="0"/>
                  <a:ea typeface="微软雅黑" pitchFamily="34" charset="-122"/>
                </a:rPr>
                <a:t>为什么不再爱我了？</a:t>
              </a:r>
              <a:endParaRPr lang="en-US" altLang="zh-CN" sz="2400" b="1">
                <a:solidFill>
                  <a:schemeClr val="accent1"/>
                </a:solidFill>
                <a:latin typeface="Constantia" pitchFamily="18" charset="0"/>
                <a:ea typeface="微软雅黑" pitchFamily="34" charset="-122"/>
              </a:endParaRPr>
            </a:p>
          </p:txBody>
        </p:sp>
      </p:grpSp>
      <p:cxnSp>
        <p:nvCxnSpPr>
          <p:cNvPr id="21" name="直接连接符 20"/>
          <p:cNvCxnSpPr/>
          <p:nvPr/>
        </p:nvCxnSpPr>
        <p:spPr>
          <a:xfrm>
            <a:off x="539750" y="3313113"/>
            <a:ext cx="8064500"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68313" y="5707063"/>
            <a:ext cx="7991475" cy="503237"/>
          </a:xfrm>
          <a:prstGeom prst="rect">
            <a:avLst/>
          </a:prstGeom>
          <a:gradFill flip="none" rotWithShape="1">
            <a:gsLst>
              <a:gs pos="0">
                <a:schemeClr val="accent4"/>
              </a:gs>
              <a:gs pos="46000">
                <a:srgbClr val="FFFF00"/>
              </a:gs>
              <a:gs pos="100000">
                <a:srgbClr val="FFFF00">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65125" fontAlgn="auto">
              <a:spcBef>
                <a:spcPts val="0"/>
              </a:spcBef>
              <a:spcAft>
                <a:spcPts val="0"/>
              </a:spcAft>
              <a:defRPr/>
            </a:pPr>
            <a:r>
              <a:rPr lang="zh-CN" altLang="en-US" sz="1600" dirty="0">
                <a:solidFill>
                  <a:schemeClr val="tx1"/>
                </a:solidFill>
              </a:rPr>
              <a:t>说明：秋叶个人认为感情问题无法避免情感卷入，不适合进行批判性思考。</a:t>
            </a:r>
          </a:p>
        </p:txBody>
      </p:sp>
      <p:sp>
        <p:nvSpPr>
          <p:cNvPr id="25" name="矩形 24"/>
          <p:cNvSpPr/>
          <p:nvPr/>
        </p:nvSpPr>
        <p:spPr>
          <a:xfrm>
            <a:off x="498475" y="5737225"/>
            <a:ext cx="7416800" cy="431800"/>
          </a:xfrm>
          <a:prstGeom prst="rect">
            <a:avLst/>
          </a:prstGeom>
          <a:noFill/>
          <a:ln w="63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6" name="Picture 2" descr="E:\白沙\设计文档\素材\灯泡.png"/>
          <p:cNvPicPr>
            <a:picLocks noChangeAspect="1" noChangeArrowheads="1"/>
          </p:cNvPicPr>
          <p:nvPr/>
        </p:nvPicPr>
        <p:blipFill>
          <a:blip r:embed="rId2"/>
          <a:srcRect/>
          <a:stretch>
            <a:fillRect/>
          </a:stretch>
        </p:blipFill>
        <p:spPr bwMode="auto">
          <a:xfrm>
            <a:off x="179388" y="5373688"/>
            <a:ext cx="900112" cy="873125"/>
          </a:xfrm>
          <a:prstGeom prst="rect">
            <a:avLst/>
          </a:prstGeom>
          <a:noFill/>
          <a:ln w="9525">
            <a:noFill/>
            <a:miter lim="800000"/>
            <a:headEnd/>
            <a:tailEnd/>
          </a:ln>
        </p:spPr>
      </p:pic>
      <p:pic>
        <p:nvPicPr>
          <p:cNvPr id="30" name="图片 29" descr="图片4.png"/>
          <p:cNvPicPr>
            <a:picLocks noChangeAspect="1"/>
          </p:cNvPicPr>
          <p:nvPr/>
        </p:nvPicPr>
        <p:blipFill>
          <a:blip r:embed="rId3"/>
          <a:srcRect/>
          <a:stretch>
            <a:fillRect/>
          </a:stretch>
        </p:blipFill>
        <p:spPr bwMode="auto">
          <a:xfrm>
            <a:off x="250825" y="3789363"/>
            <a:ext cx="3090863" cy="974725"/>
          </a:xfrm>
          <a:prstGeom prst="rect">
            <a:avLst/>
          </a:prstGeom>
          <a:noFill/>
          <a:ln w="9525">
            <a:noFill/>
            <a:miter lim="800000"/>
            <a:headEnd/>
            <a:tailEnd/>
          </a:ln>
        </p:spPr>
      </p:pic>
      <p:pic>
        <p:nvPicPr>
          <p:cNvPr id="31" name="图片 30" descr="图片3.png"/>
          <p:cNvPicPr>
            <a:picLocks noChangeAspect="1"/>
          </p:cNvPicPr>
          <p:nvPr/>
        </p:nvPicPr>
        <p:blipFill>
          <a:blip r:embed="rId4"/>
          <a:srcRect/>
          <a:stretch>
            <a:fillRect/>
          </a:stretch>
        </p:blipFill>
        <p:spPr bwMode="auto">
          <a:xfrm>
            <a:off x="179388" y="1844675"/>
            <a:ext cx="3090862" cy="974725"/>
          </a:xfrm>
          <a:prstGeom prst="rect">
            <a:avLst/>
          </a:prstGeom>
          <a:noFill/>
          <a:ln w="9525">
            <a:noFill/>
            <a:miter lim="800000"/>
            <a:headEnd/>
            <a:tailEnd/>
          </a:ln>
        </p:spPr>
      </p:pic>
      <p:sp>
        <p:nvSpPr>
          <p:cNvPr id="16397"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C6F9E1-663F-4C2A-B640-BCA5D2016B70}" type="slidenum">
              <a:rPr lang="zh-CN" altLang="en-US" smtClean="0"/>
              <a:pPr fontAlgn="base">
                <a:spcBef>
                  <a:spcPct val="0"/>
                </a:spcBef>
                <a:spcAft>
                  <a:spcPct val="0"/>
                </a:spcAft>
                <a:defRPr/>
              </a:pPr>
              <a:t>11</a:t>
            </a:fld>
            <a:endParaRPr lang="en-US" altLang="zh-CN"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8" presetClass="entr" presetSubtype="0" ac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2.5"/>
                                          </p:val>
                                        </p:tav>
                                        <p:tav tm="100000">
                                          <p:val>
                                            <p:strVal val="#ppt_w"/>
                                          </p:val>
                                        </p:tav>
                                      </p:tavLst>
                                    </p:anim>
                                    <p:anim calcmode="lin" valueType="num">
                                      <p:cBhvr>
                                        <p:cTn id="8" dur="500" fill="hold"/>
                                        <p:tgtEl>
                                          <p:spTgt spid="3"/>
                                        </p:tgtEl>
                                        <p:attrNameLst>
                                          <p:attrName>ppt_h</p:attrName>
                                        </p:attrNameLst>
                                      </p:cBhvr>
                                      <p:tavLst>
                                        <p:tav tm="0">
                                          <p:val>
                                            <p:strVal val="#ppt_h*0.01"/>
                                          </p:val>
                                        </p:tav>
                                        <p:tav tm="100000">
                                          <p:val>
                                            <p:strVal val="#ppt_h"/>
                                          </p:val>
                                        </p:tav>
                                      </p:tavLst>
                                    </p:anim>
                                    <p:anim calcmode="lin" valueType="num">
                                      <p:cBhvr>
                                        <p:cTn id="9" dur="500" fill="hold"/>
                                        <p:tgtEl>
                                          <p:spTgt spid="3"/>
                                        </p:tgtEl>
                                        <p:attrNameLst>
                                          <p:attrName>ppt_x</p:attrName>
                                        </p:attrNameLst>
                                      </p:cBhvr>
                                      <p:tavLst>
                                        <p:tav tm="0">
                                          <p:val>
                                            <p:strVal val="#ppt_x"/>
                                          </p:val>
                                        </p:tav>
                                        <p:tav tm="100000">
                                          <p:val>
                                            <p:strVal val="#ppt_x"/>
                                          </p:val>
                                        </p:tav>
                                      </p:tavLst>
                                    </p:anim>
                                    <p:anim calcmode="lin" valueType="num">
                                      <p:cBhvr>
                                        <p:cTn id="10" dur="500" fill="hold"/>
                                        <p:tgtEl>
                                          <p:spTgt spid="3"/>
                                        </p:tgtEl>
                                        <p:attrNameLst>
                                          <p:attrName>ppt_y</p:attrName>
                                        </p:attrNameLst>
                                      </p:cBhvr>
                                      <p:tavLst>
                                        <p:tav tm="0">
                                          <p:val>
                                            <p:strVal val="#ppt_h+1"/>
                                          </p:val>
                                        </p:tav>
                                        <p:tav tm="100000">
                                          <p:val>
                                            <p:strVal val="#ppt_y"/>
                                          </p:val>
                                        </p:tav>
                                      </p:tavLst>
                                    </p:anim>
                                    <p:animEffect transition="in" filter="fade">
                                      <p:cBhvr>
                                        <p:cTn id="11" dur="500"/>
                                        <p:tgtEl>
                                          <p:spTgt spid="3"/>
                                        </p:tgtEl>
                                      </p:cBhvr>
                                    </p:animEffect>
                                  </p:childTnLst>
                                </p:cTn>
                              </p:par>
                            </p:childTnLst>
                          </p:cTn>
                        </p:par>
                        <p:par>
                          <p:cTn id="12" fill="hold" nodeType="afterGroup">
                            <p:stCondLst>
                              <p:cond delay="500"/>
                            </p:stCondLst>
                            <p:childTnLst>
                              <p:par>
                                <p:cTn id="13" presetID="58" presetClass="entr" presetSubtype="0" accel="100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ppt_w*2.5"/>
                                          </p:val>
                                        </p:tav>
                                        <p:tav tm="100000">
                                          <p:val>
                                            <p:strVal val="#ppt_w"/>
                                          </p:val>
                                        </p:tav>
                                      </p:tavLst>
                                    </p:anim>
                                    <p:anim calcmode="lin" valueType="num">
                                      <p:cBhvr>
                                        <p:cTn id="16" dur="500" fill="hold"/>
                                        <p:tgtEl>
                                          <p:spTgt spid="8"/>
                                        </p:tgtEl>
                                        <p:attrNameLst>
                                          <p:attrName>ppt_h</p:attrName>
                                        </p:attrNameLst>
                                      </p:cBhvr>
                                      <p:tavLst>
                                        <p:tav tm="0">
                                          <p:val>
                                            <p:strVal val="#ppt_h*0.01"/>
                                          </p:val>
                                        </p:tav>
                                        <p:tav tm="100000">
                                          <p:val>
                                            <p:strVal val="#ppt_h"/>
                                          </p:val>
                                        </p:tav>
                                      </p:tavLst>
                                    </p:anim>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h+1"/>
                                          </p:val>
                                        </p:tav>
                                        <p:tav tm="100000">
                                          <p:val>
                                            <p:strVal val="#ppt_y"/>
                                          </p:val>
                                        </p:tav>
                                      </p:tavLst>
                                    </p:anim>
                                    <p:animEffect transition="in" filter="fade">
                                      <p:cBhvr>
                                        <p:cTn id="19" dur="500"/>
                                        <p:tgtEl>
                                          <p:spTgt spid="8"/>
                                        </p:tgtEl>
                                      </p:cBhvr>
                                    </p:animEffect>
                                  </p:childTnLst>
                                </p:cTn>
                              </p:par>
                            </p:childTnLst>
                          </p:cTn>
                        </p:par>
                        <p:par>
                          <p:cTn id="20" fill="hold" nodeType="afterGroup">
                            <p:stCondLst>
                              <p:cond delay="1000"/>
                            </p:stCondLst>
                            <p:childTnLst>
                              <p:par>
                                <p:cTn id="21" presetID="58" presetClass="entr" presetSubtype="0" accel="10000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strVal val="#ppt_w*2.5"/>
                                          </p:val>
                                        </p:tav>
                                        <p:tav tm="100000">
                                          <p:val>
                                            <p:strVal val="#ppt_w"/>
                                          </p:val>
                                        </p:tav>
                                      </p:tavLst>
                                    </p:anim>
                                    <p:anim calcmode="lin" valueType="num">
                                      <p:cBhvr>
                                        <p:cTn id="24" dur="500" fill="hold"/>
                                        <p:tgtEl>
                                          <p:spTgt spid="31"/>
                                        </p:tgtEl>
                                        <p:attrNameLst>
                                          <p:attrName>ppt_h</p:attrName>
                                        </p:attrNameLst>
                                      </p:cBhvr>
                                      <p:tavLst>
                                        <p:tav tm="0">
                                          <p:val>
                                            <p:strVal val="#ppt_h*0.01"/>
                                          </p:val>
                                        </p:tav>
                                        <p:tav tm="100000">
                                          <p:val>
                                            <p:strVal val="#ppt_h"/>
                                          </p:val>
                                        </p:tav>
                                      </p:tavLst>
                                    </p:anim>
                                    <p:anim calcmode="lin" valueType="num">
                                      <p:cBhvr>
                                        <p:cTn id="25" dur="500" fill="hold"/>
                                        <p:tgtEl>
                                          <p:spTgt spid="31"/>
                                        </p:tgtEl>
                                        <p:attrNameLst>
                                          <p:attrName>ppt_x</p:attrName>
                                        </p:attrNameLst>
                                      </p:cBhvr>
                                      <p:tavLst>
                                        <p:tav tm="0">
                                          <p:val>
                                            <p:strVal val="#ppt_x"/>
                                          </p:val>
                                        </p:tav>
                                        <p:tav tm="100000">
                                          <p:val>
                                            <p:strVal val="#ppt_x"/>
                                          </p:val>
                                        </p:tav>
                                      </p:tavLst>
                                    </p:anim>
                                    <p:anim calcmode="lin" valueType="num">
                                      <p:cBhvr>
                                        <p:cTn id="26" dur="500" fill="hold"/>
                                        <p:tgtEl>
                                          <p:spTgt spid="31"/>
                                        </p:tgtEl>
                                        <p:attrNameLst>
                                          <p:attrName>ppt_y</p:attrName>
                                        </p:attrNameLst>
                                      </p:cBhvr>
                                      <p:tavLst>
                                        <p:tav tm="0">
                                          <p:val>
                                            <p:strVal val="#ppt_h+1"/>
                                          </p:val>
                                        </p:tav>
                                        <p:tav tm="100000">
                                          <p:val>
                                            <p:strVal val="#ppt_y"/>
                                          </p:val>
                                        </p:tav>
                                      </p:tavLst>
                                    </p:anim>
                                    <p:animEffect transition="in" filter="fade">
                                      <p:cBhvr>
                                        <p:cTn id="27" dur="500"/>
                                        <p:tgtEl>
                                          <p:spTgt spid="31"/>
                                        </p:tgtEl>
                                      </p:cBhvr>
                                    </p:animEffect>
                                  </p:childTnLst>
                                </p:cTn>
                              </p:par>
                            </p:childTnLst>
                          </p:cTn>
                        </p:par>
                        <p:par>
                          <p:cTn id="28" fill="hold" nodeType="afterGroup">
                            <p:stCondLst>
                              <p:cond delay="1500"/>
                            </p:stCondLst>
                            <p:childTnLst>
                              <p:par>
                                <p:cTn id="29" presetID="22" presetClass="entr" presetSubtype="8"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nodeType="afterGroup">
                            <p:stCondLst>
                              <p:cond delay="2000"/>
                            </p:stCondLst>
                            <p:childTnLst>
                              <p:par>
                                <p:cTn id="33" presetID="58" presetClass="entr" presetSubtype="0" accel="10000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strVal val="#ppt_w*2.5"/>
                                          </p:val>
                                        </p:tav>
                                        <p:tav tm="100000">
                                          <p:val>
                                            <p:strVal val="#ppt_w"/>
                                          </p:val>
                                        </p:tav>
                                      </p:tavLst>
                                    </p:anim>
                                    <p:anim calcmode="lin" valueType="num">
                                      <p:cBhvr>
                                        <p:cTn id="36" dur="500" fill="hold"/>
                                        <p:tgtEl>
                                          <p:spTgt spid="15"/>
                                        </p:tgtEl>
                                        <p:attrNameLst>
                                          <p:attrName>ppt_h</p:attrName>
                                        </p:attrNameLst>
                                      </p:cBhvr>
                                      <p:tavLst>
                                        <p:tav tm="0">
                                          <p:val>
                                            <p:strVal val="#ppt_h*0.01"/>
                                          </p:val>
                                        </p:tav>
                                        <p:tav tm="100000">
                                          <p:val>
                                            <p:strVal val="#ppt_h"/>
                                          </p:val>
                                        </p:tav>
                                      </p:tavLst>
                                    </p:anim>
                                    <p:anim calcmode="lin" valueType="num">
                                      <p:cBhvr>
                                        <p:cTn id="37" dur="500" fill="hold"/>
                                        <p:tgtEl>
                                          <p:spTgt spid="15"/>
                                        </p:tgtEl>
                                        <p:attrNameLst>
                                          <p:attrName>ppt_x</p:attrName>
                                        </p:attrNameLst>
                                      </p:cBhvr>
                                      <p:tavLst>
                                        <p:tav tm="0">
                                          <p:val>
                                            <p:strVal val="#ppt_x"/>
                                          </p:val>
                                        </p:tav>
                                        <p:tav tm="100000">
                                          <p:val>
                                            <p:strVal val="#ppt_x"/>
                                          </p:val>
                                        </p:tav>
                                      </p:tavLst>
                                    </p:anim>
                                    <p:anim calcmode="lin" valueType="num">
                                      <p:cBhvr>
                                        <p:cTn id="38" dur="500" fill="hold"/>
                                        <p:tgtEl>
                                          <p:spTgt spid="15"/>
                                        </p:tgtEl>
                                        <p:attrNameLst>
                                          <p:attrName>ppt_y</p:attrName>
                                        </p:attrNameLst>
                                      </p:cBhvr>
                                      <p:tavLst>
                                        <p:tav tm="0">
                                          <p:val>
                                            <p:strVal val="#ppt_h+1"/>
                                          </p:val>
                                        </p:tav>
                                        <p:tav tm="100000">
                                          <p:val>
                                            <p:strVal val="#ppt_y"/>
                                          </p:val>
                                        </p:tav>
                                      </p:tavLst>
                                    </p:anim>
                                    <p:animEffect transition="in" filter="fade">
                                      <p:cBhvr>
                                        <p:cTn id="39" dur="500"/>
                                        <p:tgtEl>
                                          <p:spTgt spid="15"/>
                                        </p:tgtEl>
                                      </p:cBhvr>
                                    </p:animEffect>
                                  </p:childTnLst>
                                </p:cTn>
                              </p:par>
                            </p:childTnLst>
                          </p:cTn>
                        </p:par>
                        <p:par>
                          <p:cTn id="40" fill="hold" nodeType="afterGroup">
                            <p:stCondLst>
                              <p:cond delay="2500"/>
                            </p:stCondLst>
                            <p:childTnLst>
                              <p:par>
                                <p:cTn id="41" presetID="58" presetClass="entr" presetSubtype="0" accel="100000"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strVal val="#ppt_w*2.5"/>
                                          </p:val>
                                        </p:tav>
                                        <p:tav tm="100000">
                                          <p:val>
                                            <p:strVal val="#ppt_w"/>
                                          </p:val>
                                        </p:tav>
                                      </p:tavLst>
                                    </p:anim>
                                    <p:anim calcmode="lin" valueType="num">
                                      <p:cBhvr>
                                        <p:cTn id="44" dur="500" fill="hold"/>
                                        <p:tgtEl>
                                          <p:spTgt spid="19"/>
                                        </p:tgtEl>
                                        <p:attrNameLst>
                                          <p:attrName>ppt_h</p:attrName>
                                        </p:attrNameLst>
                                      </p:cBhvr>
                                      <p:tavLst>
                                        <p:tav tm="0">
                                          <p:val>
                                            <p:strVal val="#ppt_h*0.01"/>
                                          </p:val>
                                        </p:tav>
                                        <p:tav tm="100000">
                                          <p:val>
                                            <p:strVal val="#ppt_h"/>
                                          </p:val>
                                        </p:tav>
                                      </p:tavLst>
                                    </p:anim>
                                    <p:anim calcmode="lin" valueType="num">
                                      <p:cBhvr>
                                        <p:cTn id="45" dur="500" fill="hold"/>
                                        <p:tgtEl>
                                          <p:spTgt spid="19"/>
                                        </p:tgtEl>
                                        <p:attrNameLst>
                                          <p:attrName>ppt_x</p:attrName>
                                        </p:attrNameLst>
                                      </p:cBhvr>
                                      <p:tavLst>
                                        <p:tav tm="0">
                                          <p:val>
                                            <p:strVal val="#ppt_x"/>
                                          </p:val>
                                        </p:tav>
                                        <p:tav tm="100000">
                                          <p:val>
                                            <p:strVal val="#ppt_x"/>
                                          </p:val>
                                        </p:tav>
                                      </p:tavLst>
                                    </p:anim>
                                    <p:anim calcmode="lin" valueType="num">
                                      <p:cBhvr>
                                        <p:cTn id="46" dur="500" fill="hold"/>
                                        <p:tgtEl>
                                          <p:spTgt spid="19"/>
                                        </p:tgtEl>
                                        <p:attrNameLst>
                                          <p:attrName>ppt_y</p:attrName>
                                        </p:attrNameLst>
                                      </p:cBhvr>
                                      <p:tavLst>
                                        <p:tav tm="0">
                                          <p:val>
                                            <p:strVal val="#ppt_h+1"/>
                                          </p:val>
                                        </p:tav>
                                        <p:tav tm="100000">
                                          <p:val>
                                            <p:strVal val="#ppt_y"/>
                                          </p:val>
                                        </p:tav>
                                      </p:tavLst>
                                    </p:anim>
                                    <p:animEffect transition="in" filter="fade">
                                      <p:cBhvr>
                                        <p:cTn id="47" dur="500"/>
                                        <p:tgtEl>
                                          <p:spTgt spid="19"/>
                                        </p:tgtEl>
                                      </p:cBhvr>
                                    </p:animEffect>
                                  </p:childTnLst>
                                </p:cTn>
                              </p:par>
                            </p:childTnLst>
                          </p:cTn>
                        </p:par>
                        <p:par>
                          <p:cTn id="48" fill="hold" nodeType="afterGroup">
                            <p:stCondLst>
                              <p:cond delay="3000"/>
                            </p:stCondLst>
                            <p:childTnLst>
                              <p:par>
                                <p:cTn id="49" presetID="58" presetClass="entr" presetSubtype="0" accel="10000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strVal val="#ppt_w*2.5"/>
                                          </p:val>
                                        </p:tav>
                                        <p:tav tm="100000">
                                          <p:val>
                                            <p:strVal val="#ppt_w"/>
                                          </p:val>
                                        </p:tav>
                                      </p:tavLst>
                                    </p:anim>
                                    <p:anim calcmode="lin" valueType="num">
                                      <p:cBhvr>
                                        <p:cTn id="52" dur="500" fill="hold"/>
                                        <p:tgtEl>
                                          <p:spTgt spid="30"/>
                                        </p:tgtEl>
                                        <p:attrNameLst>
                                          <p:attrName>ppt_h</p:attrName>
                                        </p:attrNameLst>
                                      </p:cBhvr>
                                      <p:tavLst>
                                        <p:tav tm="0">
                                          <p:val>
                                            <p:strVal val="#ppt_h*0.01"/>
                                          </p:val>
                                        </p:tav>
                                        <p:tav tm="100000">
                                          <p:val>
                                            <p:strVal val="#ppt_h"/>
                                          </p:val>
                                        </p:tav>
                                      </p:tavLst>
                                    </p:anim>
                                    <p:anim calcmode="lin" valueType="num">
                                      <p:cBhvr>
                                        <p:cTn id="53" dur="500" fill="hold"/>
                                        <p:tgtEl>
                                          <p:spTgt spid="30"/>
                                        </p:tgtEl>
                                        <p:attrNameLst>
                                          <p:attrName>ppt_x</p:attrName>
                                        </p:attrNameLst>
                                      </p:cBhvr>
                                      <p:tavLst>
                                        <p:tav tm="0">
                                          <p:val>
                                            <p:strVal val="#ppt_x"/>
                                          </p:val>
                                        </p:tav>
                                        <p:tav tm="100000">
                                          <p:val>
                                            <p:strVal val="#ppt_x"/>
                                          </p:val>
                                        </p:tav>
                                      </p:tavLst>
                                    </p:anim>
                                    <p:anim calcmode="lin" valueType="num">
                                      <p:cBhvr>
                                        <p:cTn id="54" dur="500" fill="hold"/>
                                        <p:tgtEl>
                                          <p:spTgt spid="30"/>
                                        </p:tgtEl>
                                        <p:attrNameLst>
                                          <p:attrName>ppt_y</p:attrName>
                                        </p:attrNameLst>
                                      </p:cBhvr>
                                      <p:tavLst>
                                        <p:tav tm="0">
                                          <p:val>
                                            <p:strVal val="#ppt_h+1"/>
                                          </p:val>
                                        </p:tav>
                                        <p:tav tm="100000">
                                          <p:val>
                                            <p:strVal val="#ppt_y"/>
                                          </p:val>
                                        </p:tav>
                                      </p:tavLst>
                                    </p:anim>
                                    <p:animEffect transition="in" filter="fade">
                                      <p:cBhvr>
                                        <p:cTn id="55" dur="500"/>
                                        <p:tgtEl>
                                          <p:spTgt spid="30"/>
                                        </p:tgtEl>
                                      </p:cBhvr>
                                    </p:animEffect>
                                  </p:childTnLst>
                                </p:cTn>
                              </p:par>
                            </p:childTnLst>
                          </p:cTn>
                        </p:par>
                        <p:par>
                          <p:cTn id="56" fill="hold" nodeType="afterGroup">
                            <p:stCondLst>
                              <p:cond delay="3500"/>
                            </p:stCondLst>
                            <p:childTnLst>
                              <p:par>
                                <p:cTn id="57" presetID="22" presetClass="entr" presetSubtype="4" fill="hold" grpId="0" nodeType="afterEffect">
                                  <p:stCondLst>
                                    <p:cond delay="500"/>
                                  </p:stCondLst>
                                  <p:childTnLst>
                                    <p:set>
                                      <p:cBhvr>
                                        <p:cTn id="58" dur="1" fill="hold">
                                          <p:stCondLst>
                                            <p:cond delay="0"/>
                                          </p:stCondLst>
                                        </p:cTn>
                                        <p:tgtEl>
                                          <p:spTgt spid="24"/>
                                        </p:tgtEl>
                                        <p:attrNameLst>
                                          <p:attrName>style.visibility</p:attrName>
                                        </p:attrNameLst>
                                      </p:cBhvr>
                                      <p:to>
                                        <p:strVal val="visible"/>
                                      </p:to>
                                    </p:set>
                                    <p:animEffect transition="in" filter="wipe(down)">
                                      <p:cBhvr>
                                        <p:cTn id="59" dur="500"/>
                                        <p:tgtEl>
                                          <p:spTgt spid="24"/>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500"/>
                                        <p:tgtEl>
                                          <p:spTgt spid="25"/>
                                        </p:tgtEl>
                                      </p:cBhvr>
                                    </p:animEffect>
                                  </p:childTnLst>
                                </p:cTn>
                              </p:par>
                              <p:par>
                                <p:cTn id="63" presetID="22" presetClass="entr" presetSubtype="4"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down)">
                                      <p:cBhvr>
                                        <p:cTn id="6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797446CC-9BD4-4284-B86A-75FF8302F637}" type="slidenum">
              <a:rPr lang="zh-CN" altLang="en-US" smtClean="0"/>
              <a:pPr fontAlgn="base">
                <a:spcBef>
                  <a:spcPct val="0"/>
                </a:spcBef>
                <a:spcAft>
                  <a:spcPct val="0"/>
                </a:spcAft>
                <a:defRPr/>
              </a:pPr>
              <a:t>12</a:t>
            </a:fld>
            <a:endParaRPr lang="en-US" altLang="zh-CN" smtClean="0"/>
          </a:p>
        </p:txBody>
      </p:sp>
      <p:sp>
        <p:nvSpPr>
          <p:cNvPr id="18435" name="矩形 4"/>
          <p:cNvSpPr>
            <a:spLocks noChangeArrowheads="1"/>
          </p:cNvSpPr>
          <p:nvPr/>
        </p:nvSpPr>
        <p:spPr bwMode="auto">
          <a:xfrm>
            <a:off x="468313" y="390525"/>
            <a:ext cx="8064500" cy="522288"/>
          </a:xfrm>
          <a:prstGeom prst="rect">
            <a:avLst/>
          </a:prstGeom>
          <a:noFill/>
          <a:ln w="9525">
            <a:noFill/>
            <a:miter lim="800000"/>
            <a:headEnd/>
            <a:tailEnd/>
          </a:ln>
        </p:spPr>
        <p:txBody>
          <a:bodyPr>
            <a:spAutoFit/>
          </a:bodyPr>
          <a:lstStyle/>
          <a:p>
            <a:r>
              <a:rPr lang="zh-CN" altLang="en-US" sz="2800" b="1">
                <a:solidFill>
                  <a:schemeClr val="accent1"/>
                </a:solidFill>
                <a:latin typeface="Constantia" pitchFamily="18" charset="0"/>
                <a:ea typeface="微软雅黑" pitchFamily="34" charset="-122"/>
              </a:rPr>
              <a:t>你得先学会自我批判</a:t>
            </a:r>
            <a:r>
              <a:rPr lang="en-US" altLang="zh-CN" sz="2800" b="1">
                <a:solidFill>
                  <a:schemeClr val="accent1"/>
                </a:solidFill>
                <a:latin typeface="Constantia" pitchFamily="18" charset="0"/>
                <a:ea typeface="微软雅黑" pitchFamily="34" charset="-122"/>
              </a:rPr>
              <a:t>—</a:t>
            </a:r>
            <a:r>
              <a:rPr lang="zh-CN" altLang="en-US" sz="2800" b="1">
                <a:solidFill>
                  <a:schemeClr val="accent1"/>
                </a:solidFill>
                <a:latin typeface="Constantia" pitchFamily="18" charset="0"/>
                <a:ea typeface="微软雅黑" pitchFamily="34" charset="-122"/>
              </a:rPr>
              <a:t>做人不能太方舟子！</a:t>
            </a:r>
          </a:p>
        </p:txBody>
      </p:sp>
      <p:grpSp>
        <p:nvGrpSpPr>
          <p:cNvPr id="2" name="组合 33"/>
          <p:cNvGrpSpPr>
            <a:grpSpLocks/>
          </p:cNvGrpSpPr>
          <p:nvPr/>
        </p:nvGrpSpPr>
        <p:grpSpPr bwMode="auto">
          <a:xfrm>
            <a:off x="468313" y="1211263"/>
            <a:ext cx="8351837" cy="2001837"/>
            <a:chOff x="467544" y="1211154"/>
            <a:chExt cx="8136904" cy="2001822"/>
          </a:xfrm>
        </p:grpSpPr>
        <p:sp>
          <p:nvSpPr>
            <p:cNvPr id="15" name="椭圆 14"/>
            <p:cNvSpPr/>
            <p:nvPr/>
          </p:nvSpPr>
          <p:spPr>
            <a:xfrm>
              <a:off x="467544" y="1211154"/>
              <a:ext cx="777962" cy="777869"/>
            </a:xfrm>
            <a:prstGeom prst="ellipse">
              <a:avLst/>
            </a:prstGeom>
            <a:solidFill>
              <a:schemeClr val="bg1"/>
            </a:solidFill>
            <a:ln w="285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8449" name="组合 7"/>
            <p:cNvGrpSpPr>
              <a:grpSpLocks/>
            </p:cNvGrpSpPr>
            <p:nvPr/>
          </p:nvGrpSpPr>
          <p:grpSpPr bwMode="auto">
            <a:xfrm>
              <a:off x="683568" y="1340768"/>
              <a:ext cx="7920880" cy="1872208"/>
              <a:chOff x="251520" y="1916832"/>
              <a:chExt cx="8352928" cy="1440160"/>
            </a:xfrm>
          </p:grpSpPr>
          <p:sp>
            <p:nvSpPr>
              <p:cNvPr id="9" name="圆角矩形 8"/>
              <p:cNvSpPr/>
              <p:nvPr/>
            </p:nvSpPr>
            <p:spPr>
              <a:xfrm>
                <a:off x="252054" y="1917263"/>
                <a:ext cx="8352394" cy="1439729"/>
              </a:xfrm>
              <a:prstGeom prst="roundRect">
                <a:avLst>
                  <a:gd name="adj" fmla="val 7320"/>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对角圆角矩形 9"/>
              <p:cNvSpPr/>
              <p:nvPr/>
            </p:nvSpPr>
            <p:spPr>
              <a:xfrm>
                <a:off x="7799660" y="2553474"/>
                <a:ext cx="792088" cy="792088"/>
              </a:xfrm>
              <a:prstGeom prst="round2DiagRect">
                <a:avLst>
                  <a:gd name="adj1" fmla="val 17282"/>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1" name="TextBox 10"/>
            <p:cNvSpPr txBox="1"/>
            <p:nvPr/>
          </p:nvSpPr>
          <p:spPr>
            <a:xfrm>
              <a:off x="3780460" y="1519127"/>
              <a:ext cx="4680151" cy="1463664"/>
            </a:xfrm>
            <a:prstGeom prst="rect">
              <a:avLst/>
            </a:prstGeom>
            <a:noFill/>
          </p:spPr>
          <p:txBody>
            <a:bodyPr>
              <a:spAutoFit/>
            </a:bodyPr>
            <a:lstStyle/>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将批判性思维用于所有观点，包括我们自己</a:t>
              </a:r>
              <a:r>
                <a:rPr lang="zh-CN" altLang="en-US" sz="2000" dirty="0">
                  <a:solidFill>
                    <a:schemeClr val="tx1">
                      <a:lumMod val="85000"/>
                      <a:lumOff val="15000"/>
                    </a:schemeClr>
                  </a:solidFill>
                  <a:latin typeface="Mistral" pitchFamily="66" charset="0"/>
                  <a:ea typeface="+mn-ea"/>
                  <a:cs typeface="Microsoft Sans Serif" pitchFamily="34" charset="0"/>
                </a:rPr>
                <a:t>强迫自己批判自己已有的信念，我们就能够防止自我欺骗和对别人的盲从</a:t>
              </a: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a:t>
              </a:r>
              <a:endParaRPr lang="zh-CN" altLang="en-US" sz="2000" dirty="0">
                <a:solidFill>
                  <a:schemeClr val="tx1">
                    <a:lumMod val="85000"/>
                    <a:lumOff val="15000"/>
                  </a:schemeClr>
                </a:solidFill>
                <a:latin typeface="+mj-ea"/>
                <a:ea typeface="+mj-ea"/>
                <a:cs typeface="Microsoft Sans Serif" pitchFamily="34" charset="0"/>
              </a:endParaRPr>
            </a:p>
          </p:txBody>
        </p:sp>
        <p:sp>
          <p:nvSpPr>
            <p:cNvPr id="16" name="椭圆 15"/>
            <p:cNvSpPr/>
            <p:nvPr/>
          </p:nvSpPr>
          <p:spPr>
            <a:xfrm>
              <a:off x="467544" y="1211154"/>
              <a:ext cx="777962" cy="777869"/>
            </a:xfrm>
            <a:prstGeom prst="ellipse">
              <a:avLst/>
            </a:prstGeom>
            <a:solidFill>
              <a:schemeClr val="bg1"/>
            </a:solid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椭圆 16"/>
            <p:cNvSpPr/>
            <p:nvPr/>
          </p:nvSpPr>
          <p:spPr>
            <a:xfrm>
              <a:off x="540236" y="1282590"/>
              <a:ext cx="648045" cy="64928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3600" b="1" dirty="0">
                  <a:latin typeface="+mn-ea"/>
                </a:rPr>
                <a:t>√</a:t>
              </a:r>
              <a:endParaRPr lang="zh-CN" altLang="en-US" sz="3600" b="1" dirty="0">
                <a:latin typeface="+mn-ea"/>
              </a:endParaRPr>
            </a:p>
          </p:txBody>
        </p:sp>
        <p:sp>
          <p:nvSpPr>
            <p:cNvPr id="25" name="矩形 24"/>
            <p:cNvSpPr/>
            <p:nvPr/>
          </p:nvSpPr>
          <p:spPr>
            <a:xfrm>
              <a:off x="1042896" y="1949335"/>
              <a:ext cx="2753030" cy="823907"/>
            </a:xfrm>
            <a:prstGeom prst="rect">
              <a:avLst/>
            </a:prstGeom>
          </p:spPr>
          <p:txBody>
            <a:bodyPr wrap="none">
              <a:spAutoFit/>
            </a:bodyPr>
            <a:lstStyle/>
            <a:p>
              <a:pPr fontAlgn="auto">
                <a:spcBef>
                  <a:spcPts val="0"/>
                </a:spcBef>
                <a:spcAft>
                  <a:spcPts val="0"/>
                </a:spcAft>
                <a:defRPr/>
              </a:pPr>
              <a:r>
                <a:rPr lang="zh-CN" altLang="en-US" sz="4000" dirty="0">
                  <a:solidFill>
                    <a:schemeClr val="tx1">
                      <a:lumMod val="85000"/>
                      <a:lumOff val="15000"/>
                    </a:schemeClr>
                  </a:solidFill>
                  <a:latin typeface="Mistral" pitchFamily="66" charset="0"/>
                  <a:ea typeface="微软雅黑" pitchFamily="34" charset="-122"/>
                  <a:cs typeface="Microsoft Sans Serif" pitchFamily="34" charset="0"/>
                </a:rPr>
                <a:t>这是</a:t>
              </a:r>
              <a:r>
                <a:rPr lang="zh-CN" altLang="en-US" sz="4800" b="1" dirty="0">
                  <a:solidFill>
                    <a:srgbClr val="FF0000"/>
                  </a:solidFill>
                  <a:latin typeface="Mistral" pitchFamily="66" charset="0"/>
                  <a:ea typeface="+mn-ea"/>
                  <a:cs typeface="Microsoft Sans Serif" pitchFamily="34" charset="0"/>
                </a:rPr>
                <a:t>对</a:t>
              </a:r>
              <a:r>
                <a:rPr lang="zh-CN" altLang="en-US" sz="4000" dirty="0">
                  <a:solidFill>
                    <a:schemeClr val="tx1">
                      <a:lumMod val="85000"/>
                      <a:lumOff val="15000"/>
                    </a:schemeClr>
                  </a:solidFill>
                  <a:latin typeface="Mistral" pitchFamily="66" charset="0"/>
                  <a:ea typeface="微软雅黑" pitchFamily="34" charset="-122"/>
                  <a:cs typeface="Microsoft Sans Serif" pitchFamily="34" charset="0"/>
                </a:rPr>
                <a:t>的！</a:t>
              </a:r>
              <a:endParaRPr lang="zh-CN" altLang="en-US" sz="4000" dirty="0">
                <a:latin typeface="+mn-lt"/>
                <a:ea typeface="+mn-ea"/>
              </a:endParaRPr>
            </a:p>
          </p:txBody>
        </p:sp>
      </p:grpSp>
      <p:grpSp>
        <p:nvGrpSpPr>
          <p:cNvPr id="4" name="组合 34"/>
          <p:cNvGrpSpPr>
            <a:grpSpLocks/>
          </p:cNvGrpSpPr>
          <p:nvPr/>
        </p:nvGrpSpPr>
        <p:grpSpPr bwMode="auto">
          <a:xfrm>
            <a:off x="468313" y="3500438"/>
            <a:ext cx="8351837" cy="2001837"/>
            <a:chOff x="467544" y="3501008"/>
            <a:chExt cx="8136904" cy="2001822"/>
          </a:xfrm>
        </p:grpSpPr>
        <p:sp>
          <p:nvSpPr>
            <p:cNvPr id="26" name="椭圆 25"/>
            <p:cNvSpPr/>
            <p:nvPr/>
          </p:nvSpPr>
          <p:spPr>
            <a:xfrm>
              <a:off x="467544" y="3501008"/>
              <a:ext cx="777962" cy="777869"/>
            </a:xfrm>
            <a:prstGeom prst="ellipse">
              <a:avLst/>
            </a:prstGeom>
            <a:solidFill>
              <a:schemeClr val="bg1"/>
            </a:solidFill>
            <a:ln w="285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8439" name="组合 26"/>
            <p:cNvGrpSpPr>
              <a:grpSpLocks/>
            </p:cNvGrpSpPr>
            <p:nvPr/>
          </p:nvGrpSpPr>
          <p:grpSpPr bwMode="auto">
            <a:xfrm>
              <a:off x="683568" y="3630622"/>
              <a:ext cx="7920880" cy="1872208"/>
              <a:chOff x="251520" y="1916832"/>
              <a:chExt cx="8352928" cy="1440160"/>
            </a:xfrm>
          </p:grpSpPr>
          <p:sp>
            <p:nvSpPr>
              <p:cNvPr id="28" name="圆角矩形 27"/>
              <p:cNvSpPr/>
              <p:nvPr/>
            </p:nvSpPr>
            <p:spPr>
              <a:xfrm>
                <a:off x="252054" y="1917263"/>
                <a:ext cx="8352394" cy="1439729"/>
              </a:xfrm>
              <a:prstGeom prst="roundRect">
                <a:avLst>
                  <a:gd name="adj" fmla="val 7320"/>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对角圆角矩形 28"/>
              <p:cNvSpPr/>
              <p:nvPr/>
            </p:nvSpPr>
            <p:spPr>
              <a:xfrm>
                <a:off x="7799660" y="2553474"/>
                <a:ext cx="792088" cy="792088"/>
              </a:xfrm>
              <a:prstGeom prst="round2DiagRect">
                <a:avLst>
                  <a:gd name="adj1" fmla="val 17282"/>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0" name="TextBox 29"/>
            <p:cNvSpPr txBox="1"/>
            <p:nvPr/>
          </p:nvSpPr>
          <p:spPr>
            <a:xfrm>
              <a:off x="3780460" y="4199503"/>
              <a:ext cx="4680151" cy="1006467"/>
            </a:xfrm>
            <a:prstGeom prst="rect">
              <a:avLst/>
            </a:prstGeom>
            <a:noFill/>
          </p:spPr>
          <p:txBody>
            <a:bodyPr>
              <a:spAutoFit/>
            </a:bodyPr>
            <a:lstStyle/>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不是为了追求真理和美德，而是利用批判性思维抵制和消灭与你观点不同的人！</a:t>
              </a:r>
              <a:endParaRPr lang="zh-CN" altLang="en-US" sz="2000" dirty="0">
                <a:solidFill>
                  <a:schemeClr val="tx1">
                    <a:lumMod val="85000"/>
                    <a:lumOff val="15000"/>
                  </a:schemeClr>
                </a:solidFill>
                <a:latin typeface="+mj-ea"/>
                <a:ea typeface="+mj-ea"/>
                <a:cs typeface="Microsoft Sans Serif" pitchFamily="34" charset="0"/>
              </a:endParaRPr>
            </a:p>
          </p:txBody>
        </p:sp>
        <p:sp>
          <p:nvSpPr>
            <p:cNvPr id="31" name="椭圆 30"/>
            <p:cNvSpPr/>
            <p:nvPr/>
          </p:nvSpPr>
          <p:spPr>
            <a:xfrm>
              <a:off x="467544" y="3501008"/>
              <a:ext cx="777962" cy="777869"/>
            </a:xfrm>
            <a:prstGeom prst="ellipse">
              <a:avLst/>
            </a:prstGeom>
            <a:solidFill>
              <a:schemeClr val="bg1"/>
            </a:solid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椭圆 31"/>
            <p:cNvSpPr/>
            <p:nvPr/>
          </p:nvSpPr>
          <p:spPr>
            <a:xfrm>
              <a:off x="540236" y="3572444"/>
              <a:ext cx="648045" cy="6492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3600" b="1" dirty="0">
                  <a:latin typeface="+mn-ea"/>
                </a:rPr>
                <a:t>×</a:t>
              </a:r>
              <a:endParaRPr lang="zh-CN" altLang="en-US" sz="3600" b="1" dirty="0">
                <a:latin typeface="+mn-ea"/>
              </a:endParaRPr>
            </a:p>
          </p:txBody>
        </p:sp>
        <p:sp>
          <p:nvSpPr>
            <p:cNvPr id="33" name="矩形 32"/>
            <p:cNvSpPr/>
            <p:nvPr/>
          </p:nvSpPr>
          <p:spPr>
            <a:xfrm>
              <a:off x="1042896" y="4239189"/>
              <a:ext cx="2654044" cy="701670"/>
            </a:xfrm>
            <a:prstGeom prst="rect">
              <a:avLst/>
            </a:prstGeom>
          </p:spPr>
          <p:txBody>
            <a:bodyPr wrap="none">
              <a:spAutoFit/>
            </a:bodyPr>
            <a:lstStyle/>
            <a:p>
              <a:pPr fontAlgn="auto">
                <a:spcBef>
                  <a:spcPts val="0"/>
                </a:spcBef>
                <a:spcAft>
                  <a:spcPts val="0"/>
                </a:spcAft>
                <a:defRPr/>
              </a:pPr>
              <a:r>
                <a:rPr lang="zh-CN" altLang="en-US" sz="4000" dirty="0">
                  <a:solidFill>
                    <a:schemeClr val="tx1">
                      <a:lumMod val="85000"/>
                      <a:lumOff val="15000"/>
                    </a:schemeClr>
                  </a:solidFill>
                  <a:latin typeface="Mistral" pitchFamily="66" charset="0"/>
                  <a:ea typeface="微软雅黑" pitchFamily="34" charset="-122"/>
                  <a:cs typeface="Microsoft Sans Serif" pitchFamily="34" charset="0"/>
                </a:rPr>
                <a:t>这是</a:t>
              </a:r>
              <a:r>
                <a:rPr lang="zh-CN" altLang="en-US" sz="4000" b="1" dirty="0">
                  <a:solidFill>
                    <a:schemeClr val="accent1"/>
                  </a:solidFill>
                  <a:latin typeface="Mistral" pitchFamily="66" charset="0"/>
                  <a:ea typeface="微软雅黑" pitchFamily="34" charset="-122"/>
                  <a:cs typeface="Microsoft Sans Serif" pitchFamily="34" charset="0"/>
                </a:rPr>
                <a:t>错</a:t>
              </a:r>
              <a:r>
                <a:rPr lang="zh-CN" altLang="en-US" sz="4000" dirty="0">
                  <a:solidFill>
                    <a:schemeClr val="tx1">
                      <a:lumMod val="85000"/>
                      <a:lumOff val="15000"/>
                    </a:schemeClr>
                  </a:solidFill>
                  <a:latin typeface="Mistral" pitchFamily="66" charset="0"/>
                  <a:ea typeface="微软雅黑" pitchFamily="34" charset="-122"/>
                  <a:cs typeface="Microsoft Sans Serif" pitchFamily="34" charset="0"/>
                </a:rPr>
                <a:t>的！</a:t>
              </a:r>
              <a:endParaRPr lang="zh-CN" altLang="en-US" sz="4000" dirty="0">
                <a:latin typeface="+mn-lt"/>
                <a:ea typeface="+mn-ea"/>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611188" y="1557338"/>
            <a:ext cx="3097212" cy="1223962"/>
          </a:xfrm>
          <a:prstGeom prst="roundRect">
            <a:avLst>
              <a:gd name="adj" fmla="val 7320"/>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对角圆角矩形 8"/>
          <p:cNvSpPr/>
          <p:nvPr/>
        </p:nvSpPr>
        <p:spPr>
          <a:xfrm>
            <a:off x="2973311" y="2103816"/>
            <a:ext cx="715372" cy="673275"/>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462" name="矩形 2"/>
          <p:cNvSpPr>
            <a:spLocks noChangeArrowheads="1"/>
          </p:cNvSpPr>
          <p:nvPr/>
        </p:nvSpPr>
        <p:spPr bwMode="auto">
          <a:xfrm>
            <a:off x="468313" y="333375"/>
            <a:ext cx="8064500" cy="522288"/>
          </a:xfrm>
          <a:prstGeom prst="rect">
            <a:avLst/>
          </a:prstGeom>
          <a:noFill/>
          <a:ln w="9525">
            <a:noFill/>
            <a:miter lim="800000"/>
            <a:headEnd/>
            <a:tailEnd/>
          </a:ln>
        </p:spPr>
        <p:txBody>
          <a:bodyPr>
            <a:spAutoFit/>
          </a:bodyPr>
          <a:lstStyle/>
          <a:p>
            <a:r>
              <a:rPr lang="zh-CN" altLang="en-US" sz="2800" b="1">
                <a:solidFill>
                  <a:schemeClr val="accent1"/>
                </a:solidFill>
                <a:latin typeface="Constantia" pitchFamily="18" charset="0"/>
                <a:ea typeface="微软雅黑" pitchFamily="34" charset="-122"/>
              </a:rPr>
              <a:t>你得反复训练才能掌握</a:t>
            </a:r>
          </a:p>
        </p:txBody>
      </p:sp>
      <p:sp>
        <p:nvSpPr>
          <p:cNvPr id="5" name="TextBox 4"/>
          <p:cNvSpPr txBox="1"/>
          <p:nvPr/>
        </p:nvSpPr>
        <p:spPr>
          <a:xfrm>
            <a:off x="596900" y="1600200"/>
            <a:ext cx="3168650" cy="1138238"/>
          </a:xfrm>
          <a:prstGeom prst="rect">
            <a:avLst/>
          </a:prstGeom>
          <a:noFill/>
        </p:spPr>
        <p:txBody>
          <a:bodyPr>
            <a:spAutoFit/>
          </a:bodyPr>
          <a:lstStyle/>
          <a:p>
            <a:pPr algn="ctr" fontAlgn="auto">
              <a:spcBef>
                <a:spcPts val="0"/>
              </a:spcBef>
              <a:spcAft>
                <a:spcPts val="0"/>
              </a:spcAft>
              <a:defRPr/>
            </a:pPr>
            <a:r>
              <a:rPr lang="zh-CN" altLang="en-US" sz="4800" b="1" dirty="0">
                <a:solidFill>
                  <a:schemeClr val="accent6"/>
                </a:solidFill>
                <a:latin typeface="+mn-lt"/>
                <a:ea typeface="+mn-ea"/>
              </a:rPr>
              <a:t>学习</a:t>
            </a:r>
            <a:endParaRPr lang="en-US" altLang="zh-CN" sz="4800" b="1" dirty="0">
              <a:solidFill>
                <a:schemeClr val="accent6"/>
              </a:solidFill>
              <a:latin typeface="+mn-lt"/>
              <a:ea typeface="+mn-ea"/>
            </a:endParaRPr>
          </a:p>
          <a:p>
            <a:pPr algn="ctr" fontAlgn="auto">
              <a:spcBef>
                <a:spcPts val="0"/>
              </a:spcBef>
              <a:spcAft>
                <a:spcPts val="0"/>
              </a:spcAft>
              <a:defRPr/>
            </a:pPr>
            <a:r>
              <a:rPr lang="zh-CN" altLang="en-US" sz="2000" dirty="0">
                <a:latin typeface="+mn-lt"/>
                <a:ea typeface="+mn-ea"/>
              </a:rPr>
              <a:t>变得清醒也许更痛苦</a:t>
            </a:r>
          </a:p>
        </p:txBody>
      </p:sp>
      <p:sp>
        <p:nvSpPr>
          <p:cNvPr id="10" name="圆角矩形 9"/>
          <p:cNvSpPr/>
          <p:nvPr/>
        </p:nvSpPr>
        <p:spPr>
          <a:xfrm>
            <a:off x="5233988" y="1557338"/>
            <a:ext cx="3097212" cy="1223962"/>
          </a:xfrm>
          <a:prstGeom prst="roundRect">
            <a:avLst>
              <a:gd name="adj" fmla="val 7320"/>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对角圆角矩形 10"/>
          <p:cNvSpPr/>
          <p:nvPr/>
        </p:nvSpPr>
        <p:spPr>
          <a:xfrm>
            <a:off x="7596337" y="2103816"/>
            <a:ext cx="715372" cy="673275"/>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468" name="TextBox 11"/>
          <p:cNvSpPr txBox="1">
            <a:spLocks noChangeArrowheads="1"/>
          </p:cNvSpPr>
          <p:nvPr/>
        </p:nvSpPr>
        <p:spPr bwMode="auto">
          <a:xfrm>
            <a:off x="5219700" y="1600200"/>
            <a:ext cx="3168650" cy="1138238"/>
          </a:xfrm>
          <a:prstGeom prst="rect">
            <a:avLst/>
          </a:prstGeom>
          <a:noFill/>
          <a:ln w="9525">
            <a:noFill/>
            <a:miter lim="800000"/>
            <a:headEnd/>
            <a:tailEnd/>
          </a:ln>
        </p:spPr>
        <p:txBody>
          <a:bodyPr>
            <a:spAutoFit/>
          </a:bodyPr>
          <a:lstStyle/>
          <a:p>
            <a:pPr algn="ctr"/>
            <a:r>
              <a:rPr lang="zh-CN" altLang="en-US" sz="4800" b="1">
                <a:solidFill>
                  <a:schemeClr val="accent1"/>
                </a:solidFill>
                <a:latin typeface="Constantia" pitchFamily="18" charset="0"/>
                <a:ea typeface="微软雅黑" pitchFamily="34" charset="-122"/>
              </a:rPr>
              <a:t>放弃</a:t>
            </a:r>
            <a:endParaRPr lang="en-US" altLang="zh-CN" sz="4800" b="1">
              <a:solidFill>
                <a:schemeClr val="accent1"/>
              </a:solidFill>
              <a:latin typeface="Constantia" pitchFamily="18" charset="0"/>
              <a:ea typeface="微软雅黑" pitchFamily="34" charset="-122"/>
            </a:endParaRPr>
          </a:p>
          <a:p>
            <a:pPr algn="ctr"/>
            <a:r>
              <a:rPr lang="zh-CN" altLang="en-US" sz="2000">
                <a:latin typeface="Constantia" pitchFamily="18" charset="0"/>
                <a:ea typeface="微软雅黑" pitchFamily="34" charset="-122"/>
              </a:rPr>
              <a:t>像个傻子也许更开心</a:t>
            </a:r>
          </a:p>
        </p:txBody>
      </p:sp>
      <p:sp>
        <p:nvSpPr>
          <p:cNvPr id="19469" name="TextBox 12"/>
          <p:cNvSpPr txBox="1">
            <a:spLocks noChangeArrowheads="1"/>
          </p:cNvSpPr>
          <p:nvPr/>
        </p:nvSpPr>
        <p:spPr bwMode="auto">
          <a:xfrm>
            <a:off x="3779838" y="1700213"/>
            <a:ext cx="1223962" cy="923925"/>
          </a:xfrm>
          <a:prstGeom prst="rect">
            <a:avLst/>
          </a:prstGeom>
          <a:noFill/>
          <a:ln w="9525">
            <a:noFill/>
            <a:miter lim="800000"/>
            <a:headEnd/>
            <a:tailEnd/>
          </a:ln>
        </p:spPr>
        <p:txBody>
          <a:bodyPr>
            <a:spAutoFit/>
          </a:bodyPr>
          <a:lstStyle/>
          <a:p>
            <a:pPr algn="ctr"/>
            <a:r>
              <a:rPr lang="en-US" altLang="zh-CN" sz="5400">
                <a:latin typeface="Constantia" pitchFamily="18" charset="0"/>
                <a:ea typeface="微软雅黑" pitchFamily="34" charset="-122"/>
              </a:rPr>
              <a:t>or</a:t>
            </a:r>
            <a:endParaRPr lang="zh-CN" altLang="en-US" sz="5400">
              <a:latin typeface="Constantia" pitchFamily="18" charset="0"/>
              <a:ea typeface="微软雅黑" pitchFamily="34" charset="-122"/>
            </a:endParaRPr>
          </a:p>
        </p:txBody>
      </p:sp>
      <p:sp>
        <p:nvSpPr>
          <p:cNvPr id="18447"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13AAAFEE-FEBA-4143-9A2D-2F193E0930DB}" type="slidenum">
              <a:rPr lang="zh-CN" altLang="en-US" smtClean="0"/>
              <a:pPr fontAlgn="base">
                <a:spcBef>
                  <a:spcPct val="0"/>
                </a:spcBef>
                <a:spcAft>
                  <a:spcPct val="0"/>
                </a:spcAft>
                <a:defRPr/>
              </a:pPr>
              <a:t>13</a:t>
            </a:fld>
            <a:endParaRPr lang="en-US" altLang="zh-CN" smtClean="0"/>
          </a:p>
        </p:txBody>
      </p:sp>
      <p:pic>
        <p:nvPicPr>
          <p:cNvPr id="19471" name="Picture 16"/>
          <p:cNvPicPr>
            <a:picLocks noChangeAspect="1" noChangeArrowheads="1"/>
          </p:cNvPicPr>
          <p:nvPr/>
        </p:nvPicPr>
        <p:blipFill>
          <a:blip r:embed="rId2"/>
          <a:srcRect/>
          <a:stretch>
            <a:fillRect/>
          </a:stretch>
        </p:blipFill>
        <p:spPr bwMode="auto">
          <a:xfrm>
            <a:off x="414338" y="3213100"/>
            <a:ext cx="8261350" cy="2882900"/>
          </a:xfrm>
          <a:prstGeom prst="rect">
            <a:avLst/>
          </a:prstGeom>
          <a:noFill/>
          <a:ln w="9525">
            <a:noFill/>
            <a:miter lim="800000"/>
            <a:headEnd/>
            <a:tailEnd/>
          </a:ln>
          <a:effectLst/>
        </p:spPr>
      </p:pic>
    </p:spTree>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eaLnBrk="1" hangingPunct="1"/>
            <a:r>
              <a:rPr lang="zh-CN" altLang="en-US" smtClean="0">
                <a:latin typeface="Edo SZ"/>
              </a:rPr>
              <a:t>这是我们马上要开始的学习大纲</a:t>
            </a:r>
          </a:p>
        </p:txBody>
      </p:sp>
      <p:grpSp>
        <p:nvGrpSpPr>
          <p:cNvPr id="3" name="组合 39"/>
          <p:cNvGrpSpPr>
            <a:grpSpLocks/>
          </p:cNvGrpSpPr>
          <p:nvPr/>
        </p:nvGrpSpPr>
        <p:grpSpPr bwMode="auto">
          <a:xfrm>
            <a:off x="2916238" y="1268413"/>
            <a:ext cx="5688012" cy="1389062"/>
            <a:chOff x="2795512" y="1412775"/>
            <a:chExt cx="6048672" cy="1080121"/>
          </a:xfrm>
        </p:grpSpPr>
        <p:sp>
          <p:nvSpPr>
            <p:cNvPr id="34" name="同侧圆角矩形 33"/>
            <p:cNvSpPr/>
            <p:nvPr/>
          </p:nvSpPr>
          <p:spPr>
            <a:xfrm rot="16200000">
              <a:off x="2759367" y="1448920"/>
              <a:ext cx="1080121" cy="1007830"/>
            </a:xfrm>
            <a:prstGeom prst="round2SameRect">
              <a:avLst/>
            </a:prstGeom>
            <a:gradFill flip="none" rotWithShape="1">
              <a:gsLst>
                <a:gs pos="0">
                  <a:schemeClr val="accent5"/>
                </a:gs>
                <a:gs pos="100000">
                  <a:schemeClr val="accent6"/>
                </a:gs>
              </a:gsLst>
              <a:lin ang="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5" name="同侧圆角矩形 34"/>
            <p:cNvSpPr/>
            <p:nvPr/>
          </p:nvSpPr>
          <p:spPr>
            <a:xfrm rot="16200000" flipV="1">
              <a:off x="5808182" y="-543107"/>
              <a:ext cx="1080121" cy="4991885"/>
            </a:xfrm>
            <a:prstGeom prst="round2SameRect">
              <a:avLst/>
            </a:prstGeom>
            <a:gradFill flip="none" rotWithShape="1">
              <a:gsLst>
                <a:gs pos="0">
                  <a:schemeClr val="bg1">
                    <a:lumMod val="75000"/>
                  </a:schemeClr>
                </a:gs>
                <a:gs pos="100000">
                  <a:schemeClr val="bg1">
                    <a:lumMod val="95000"/>
                  </a:schemeClr>
                </a:gs>
              </a:gsLst>
              <a:lin ang="27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对角圆角矩形 36"/>
            <p:cNvSpPr/>
            <p:nvPr/>
          </p:nvSpPr>
          <p:spPr>
            <a:xfrm>
              <a:off x="8106742" y="1798216"/>
              <a:ext cx="715372" cy="673275"/>
            </a:xfrm>
            <a:prstGeom prst="round2DiagRect">
              <a:avLst>
                <a:gd name="adj1" fmla="val 22374"/>
                <a:gd name="adj2" fmla="val 0"/>
              </a:avLst>
            </a:prstGeom>
            <a:gradFill flip="none" rotWithShape="1">
              <a:gsLst>
                <a:gs pos="51000">
                  <a:schemeClr val="tx1">
                    <a:alpha val="0"/>
                  </a:schemeClr>
                </a:gs>
                <a:gs pos="100000">
                  <a:srgbClr val="C9D7F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509" name="TextBox 37"/>
            <p:cNvSpPr txBox="1">
              <a:spLocks noChangeArrowheads="1"/>
            </p:cNvSpPr>
            <p:nvPr/>
          </p:nvSpPr>
          <p:spPr bwMode="auto">
            <a:xfrm>
              <a:off x="2896384" y="1621717"/>
              <a:ext cx="864096" cy="646425"/>
            </a:xfrm>
            <a:prstGeom prst="rect">
              <a:avLst/>
            </a:prstGeom>
            <a:noFill/>
            <a:ln w="9525">
              <a:noFill/>
              <a:miter lim="800000"/>
              <a:headEnd/>
              <a:tailEnd/>
            </a:ln>
          </p:spPr>
          <p:txBody>
            <a:bodyPr>
              <a:spAutoFit/>
            </a:bodyPr>
            <a:lstStyle/>
            <a:p>
              <a:r>
                <a:rPr lang="zh-CN" altLang="en-US" sz="2400" b="1">
                  <a:solidFill>
                    <a:schemeClr val="bg1"/>
                  </a:solidFill>
                  <a:latin typeface="Mistral" pitchFamily="66" charset="0"/>
                  <a:ea typeface="微软雅黑" pitchFamily="34" charset="-122"/>
                  <a:cs typeface="Microsoft Sans Serif" pitchFamily="34" charset="0"/>
                </a:rPr>
                <a:t>了解</a:t>
              </a:r>
              <a:endParaRPr lang="en-US" altLang="zh-CN" sz="2400" b="1">
                <a:solidFill>
                  <a:schemeClr val="bg1"/>
                </a:solidFill>
                <a:latin typeface="Mistral" pitchFamily="66" charset="0"/>
                <a:ea typeface="微软雅黑" pitchFamily="34" charset="-122"/>
                <a:cs typeface="Microsoft Sans Serif" pitchFamily="34" charset="0"/>
              </a:endParaRPr>
            </a:p>
            <a:p>
              <a:r>
                <a:rPr lang="zh-CN" altLang="en-US" sz="2400" b="1">
                  <a:solidFill>
                    <a:schemeClr val="bg1"/>
                  </a:solidFill>
                  <a:latin typeface="Mistral" pitchFamily="66" charset="0"/>
                  <a:ea typeface="微软雅黑" pitchFamily="34" charset="-122"/>
                  <a:cs typeface="Microsoft Sans Serif" pitchFamily="34" charset="0"/>
                </a:rPr>
                <a:t>论题</a:t>
              </a:r>
            </a:p>
          </p:txBody>
        </p:sp>
        <p:sp>
          <p:nvSpPr>
            <p:cNvPr id="20510" name="TextBox 38"/>
            <p:cNvSpPr txBox="1">
              <a:spLocks noChangeArrowheads="1"/>
            </p:cNvSpPr>
            <p:nvPr/>
          </p:nvSpPr>
          <p:spPr bwMode="auto">
            <a:xfrm>
              <a:off x="3919736" y="1609732"/>
              <a:ext cx="4536504" cy="718250"/>
            </a:xfrm>
            <a:prstGeom prst="rect">
              <a:avLst/>
            </a:prstGeom>
            <a:noFill/>
            <a:ln w="9525">
              <a:noFill/>
              <a:miter lim="800000"/>
              <a:headEnd/>
              <a:tailEnd/>
            </a:ln>
          </p:spPr>
          <p:txBody>
            <a:bodyPr>
              <a:spAutoFit/>
            </a:bodyPr>
            <a:lstStyle/>
            <a:p>
              <a:pPr marL="342900" indent="-342900">
                <a:buFont typeface="微软雅黑" pitchFamily="34" charset="-122"/>
                <a:buAutoNum type="circleNumDbPlain"/>
              </a:pPr>
              <a:r>
                <a:rPr lang="zh-CN" altLang="en-US">
                  <a:latin typeface="Constantia" pitchFamily="18" charset="0"/>
                  <a:ea typeface="微软雅黑" pitchFamily="34" charset="-122"/>
                </a:rPr>
                <a:t>什么是论题，什么是结论？</a:t>
              </a:r>
            </a:p>
            <a:p>
              <a:pPr marL="342900" indent="-342900">
                <a:buFont typeface="微软雅黑" pitchFamily="34" charset="-122"/>
                <a:buAutoNum type="circleNumDbPlain"/>
              </a:pPr>
              <a:r>
                <a:rPr lang="zh-CN" altLang="en-US">
                  <a:latin typeface="Constantia" pitchFamily="18" charset="0"/>
                  <a:ea typeface="微软雅黑" pitchFamily="34" charset="-122"/>
                </a:rPr>
                <a:t>理由是什么？</a:t>
              </a:r>
            </a:p>
            <a:p>
              <a:pPr marL="342900" indent="-342900">
                <a:buFont typeface="微软雅黑" pitchFamily="34" charset="-122"/>
                <a:buAutoNum type="circleNumDbPlain"/>
              </a:pPr>
              <a:r>
                <a:rPr lang="zh-CN" altLang="en-US">
                  <a:latin typeface="Constantia" pitchFamily="18" charset="0"/>
                  <a:ea typeface="微软雅黑" pitchFamily="34" charset="-122"/>
                </a:rPr>
                <a:t>哪些词句有歧义？</a:t>
              </a:r>
            </a:p>
          </p:txBody>
        </p:sp>
      </p:grpSp>
      <p:grpSp>
        <p:nvGrpSpPr>
          <p:cNvPr id="4" name="组合 40"/>
          <p:cNvGrpSpPr>
            <a:grpSpLocks/>
          </p:cNvGrpSpPr>
          <p:nvPr/>
        </p:nvGrpSpPr>
        <p:grpSpPr bwMode="auto">
          <a:xfrm>
            <a:off x="2916238" y="2852738"/>
            <a:ext cx="5688012" cy="1389062"/>
            <a:chOff x="2795512" y="1412776"/>
            <a:chExt cx="6048672" cy="1080120"/>
          </a:xfrm>
        </p:grpSpPr>
        <p:sp>
          <p:nvSpPr>
            <p:cNvPr id="42" name="同侧圆角矩形 41"/>
            <p:cNvSpPr/>
            <p:nvPr/>
          </p:nvSpPr>
          <p:spPr>
            <a:xfrm rot="16200000">
              <a:off x="2759368" y="1448921"/>
              <a:ext cx="1080120" cy="1007830"/>
            </a:xfrm>
            <a:prstGeom prst="round2SameRect">
              <a:avLst/>
            </a:prstGeom>
            <a:gradFill flip="none" rotWithShape="1">
              <a:gsLst>
                <a:gs pos="0">
                  <a:srgbClr val="00B050"/>
                </a:gs>
                <a:gs pos="100000">
                  <a:srgbClr val="92D050"/>
                </a:gs>
              </a:gsLst>
              <a:lin ang="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3" name="同侧圆角矩形 42"/>
            <p:cNvSpPr/>
            <p:nvPr/>
          </p:nvSpPr>
          <p:spPr>
            <a:xfrm rot="16200000" flipV="1">
              <a:off x="5808182" y="-543107"/>
              <a:ext cx="1080120" cy="4991885"/>
            </a:xfrm>
            <a:prstGeom prst="round2SameRect">
              <a:avLst/>
            </a:prstGeom>
            <a:gradFill flip="none" rotWithShape="1">
              <a:gsLst>
                <a:gs pos="0">
                  <a:schemeClr val="bg1">
                    <a:lumMod val="75000"/>
                  </a:schemeClr>
                </a:gs>
                <a:gs pos="100000">
                  <a:schemeClr val="bg1">
                    <a:lumMod val="95000"/>
                  </a:schemeClr>
                </a:gs>
              </a:gsLst>
              <a:lin ang="27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 name="对角圆角矩形 43"/>
            <p:cNvSpPr/>
            <p:nvPr/>
          </p:nvSpPr>
          <p:spPr>
            <a:xfrm>
              <a:off x="8106742" y="1798216"/>
              <a:ext cx="715372" cy="673275"/>
            </a:xfrm>
            <a:prstGeom prst="round2DiagRect">
              <a:avLst>
                <a:gd name="adj1" fmla="val 22374"/>
                <a:gd name="adj2" fmla="val 0"/>
              </a:avLst>
            </a:prstGeom>
            <a:gradFill flip="none" rotWithShape="1">
              <a:gsLst>
                <a:gs pos="51000">
                  <a:schemeClr val="tx1">
                    <a:alpha val="0"/>
                  </a:schemeClr>
                </a:gs>
                <a:gs pos="100000">
                  <a:srgbClr val="C9D7F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502" name="TextBox 44"/>
            <p:cNvSpPr txBox="1">
              <a:spLocks noChangeArrowheads="1"/>
            </p:cNvSpPr>
            <p:nvPr/>
          </p:nvSpPr>
          <p:spPr bwMode="auto">
            <a:xfrm>
              <a:off x="2896384" y="1621717"/>
              <a:ext cx="864096" cy="646425"/>
            </a:xfrm>
            <a:prstGeom prst="rect">
              <a:avLst/>
            </a:prstGeom>
            <a:noFill/>
            <a:ln w="9525">
              <a:noFill/>
              <a:miter lim="800000"/>
              <a:headEnd/>
              <a:tailEnd/>
            </a:ln>
          </p:spPr>
          <p:txBody>
            <a:bodyPr>
              <a:spAutoFit/>
            </a:bodyPr>
            <a:lstStyle/>
            <a:p>
              <a:pPr algn="ctr" eaLnBrk="0" hangingPunct="0"/>
              <a:r>
                <a:rPr lang="zh-CN" altLang="en-US" sz="2400" b="1">
                  <a:solidFill>
                    <a:schemeClr val="bg1"/>
                  </a:solidFill>
                  <a:latin typeface="Mistral" pitchFamily="66" charset="0"/>
                  <a:ea typeface="微软雅黑" pitchFamily="34" charset="-122"/>
                  <a:cs typeface="Microsoft Sans Serif" pitchFamily="34" charset="0"/>
                </a:rPr>
                <a:t>分析逻辑</a:t>
              </a:r>
            </a:p>
          </p:txBody>
        </p:sp>
        <p:sp>
          <p:nvSpPr>
            <p:cNvPr id="20503" name="TextBox 45"/>
            <p:cNvSpPr txBox="1">
              <a:spLocks noChangeArrowheads="1"/>
            </p:cNvSpPr>
            <p:nvPr/>
          </p:nvSpPr>
          <p:spPr bwMode="auto">
            <a:xfrm>
              <a:off x="3919736" y="1580819"/>
              <a:ext cx="4536504" cy="718250"/>
            </a:xfrm>
            <a:prstGeom prst="rect">
              <a:avLst/>
            </a:prstGeom>
            <a:noFill/>
            <a:ln w="9525">
              <a:noFill/>
              <a:miter lim="800000"/>
              <a:headEnd/>
              <a:tailEnd/>
            </a:ln>
          </p:spPr>
          <p:txBody>
            <a:bodyPr>
              <a:spAutoFit/>
            </a:bodyPr>
            <a:lstStyle/>
            <a:p>
              <a:pPr marL="342900" indent="-342900">
                <a:buFont typeface="微软雅黑" pitchFamily="34" charset="-122"/>
                <a:buAutoNum type="circleNumDbPlain"/>
              </a:pPr>
              <a:r>
                <a:rPr lang="zh-CN" altLang="en-US">
                  <a:latin typeface="Constantia" pitchFamily="18" charset="0"/>
                  <a:ea typeface="微软雅黑" pitchFamily="34" charset="-122"/>
                </a:rPr>
                <a:t>什么是价值观冲突和价值观假设？</a:t>
              </a:r>
            </a:p>
            <a:p>
              <a:pPr marL="342900" indent="-342900">
                <a:buFont typeface="微软雅黑" pitchFamily="34" charset="-122"/>
                <a:buAutoNum type="circleNumDbPlain"/>
              </a:pPr>
              <a:r>
                <a:rPr lang="zh-CN" altLang="en-US">
                  <a:latin typeface="Constantia" pitchFamily="18" charset="0"/>
                  <a:ea typeface="微软雅黑" pitchFamily="34" charset="-122"/>
                </a:rPr>
                <a:t>什么是描述性假设？</a:t>
              </a:r>
            </a:p>
            <a:p>
              <a:pPr marL="342900" indent="-342900">
                <a:buFont typeface="微软雅黑" pitchFamily="34" charset="-122"/>
                <a:buAutoNum type="circleNumDbPlain"/>
              </a:pPr>
              <a:r>
                <a:rPr lang="zh-CN" altLang="en-US">
                  <a:latin typeface="Constantia" pitchFamily="18" charset="0"/>
                  <a:ea typeface="微软雅黑" pitchFamily="34" charset="-122"/>
                </a:rPr>
                <a:t>推理中存在谬误吗？</a:t>
              </a:r>
            </a:p>
          </p:txBody>
        </p:sp>
      </p:grpSp>
      <p:grpSp>
        <p:nvGrpSpPr>
          <p:cNvPr id="5" name="组合 46"/>
          <p:cNvGrpSpPr>
            <a:grpSpLocks/>
          </p:cNvGrpSpPr>
          <p:nvPr/>
        </p:nvGrpSpPr>
        <p:grpSpPr bwMode="auto">
          <a:xfrm>
            <a:off x="2916238" y="4437063"/>
            <a:ext cx="5688012" cy="1389062"/>
            <a:chOff x="2795512" y="1412776"/>
            <a:chExt cx="6048672" cy="1080120"/>
          </a:xfrm>
        </p:grpSpPr>
        <p:sp>
          <p:nvSpPr>
            <p:cNvPr id="48" name="同侧圆角矩形 47"/>
            <p:cNvSpPr/>
            <p:nvPr/>
          </p:nvSpPr>
          <p:spPr>
            <a:xfrm rot="16200000">
              <a:off x="2759368" y="1448921"/>
              <a:ext cx="1080120" cy="1007830"/>
            </a:xfrm>
            <a:prstGeom prst="round2SameRect">
              <a:avLst/>
            </a:prstGeom>
            <a:gradFill flip="none" rotWithShape="1">
              <a:gsLst>
                <a:gs pos="0">
                  <a:schemeClr val="accent1"/>
                </a:gs>
                <a:gs pos="100000">
                  <a:schemeClr val="accent3"/>
                </a:gs>
              </a:gsLst>
              <a:lin ang="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9" name="同侧圆角矩形 48"/>
            <p:cNvSpPr/>
            <p:nvPr/>
          </p:nvSpPr>
          <p:spPr>
            <a:xfrm rot="16200000" flipV="1">
              <a:off x="5808182" y="-543107"/>
              <a:ext cx="1080120" cy="4991885"/>
            </a:xfrm>
            <a:prstGeom prst="round2SameRect">
              <a:avLst/>
            </a:prstGeom>
            <a:gradFill flip="none" rotWithShape="1">
              <a:gsLst>
                <a:gs pos="0">
                  <a:schemeClr val="bg1">
                    <a:lumMod val="75000"/>
                  </a:schemeClr>
                </a:gs>
                <a:gs pos="100000">
                  <a:schemeClr val="bg1">
                    <a:lumMod val="95000"/>
                  </a:schemeClr>
                </a:gs>
              </a:gsLst>
              <a:lin ang="27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0" name="对角圆角矩形 49"/>
            <p:cNvSpPr/>
            <p:nvPr/>
          </p:nvSpPr>
          <p:spPr>
            <a:xfrm>
              <a:off x="8106742" y="1798216"/>
              <a:ext cx="715372" cy="673275"/>
            </a:xfrm>
            <a:prstGeom prst="round2DiagRect">
              <a:avLst>
                <a:gd name="adj1" fmla="val 22374"/>
                <a:gd name="adj2" fmla="val 0"/>
              </a:avLst>
            </a:prstGeom>
            <a:gradFill flip="none" rotWithShape="1">
              <a:gsLst>
                <a:gs pos="51000">
                  <a:schemeClr val="tx1">
                    <a:alpha val="0"/>
                  </a:schemeClr>
                </a:gs>
                <a:gs pos="100000">
                  <a:srgbClr val="C9D7F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495" name="TextBox 50"/>
            <p:cNvSpPr txBox="1">
              <a:spLocks noChangeArrowheads="1"/>
            </p:cNvSpPr>
            <p:nvPr/>
          </p:nvSpPr>
          <p:spPr bwMode="auto">
            <a:xfrm>
              <a:off x="2896384" y="1621717"/>
              <a:ext cx="864096" cy="646425"/>
            </a:xfrm>
            <a:prstGeom prst="rect">
              <a:avLst/>
            </a:prstGeom>
            <a:noFill/>
            <a:ln w="9525">
              <a:noFill/>
              <a:miter lim="800000"/>
              <a:headEnd/>
              <a:tailEnd/>
            </a:ln>
          </p:spPr>
          <p:txBody>
            <a:bodyPr>
              <a:spAutoFit/>
            </a:bodyPr>
            <a:lstStyle/>
            <a:p>
              <a:pPr algn="ctr" eaLnBrk="0" hangingPunct="0"/>
              <a:r>
                <a:rPr lang="zh-CN" altLang="en-US" sz="2400" b="1">
                  <a:solidFill>
                    <a:schemeClr val="bg1"/>
                  </a:solidFill>
                  <a:latin typeface="Mistral" pitchFamily="66" charset="0"/>
                  <a:ea typeface="微软雅黑" pitchFamily="34" charset="-122"/>
                  <a:cs typeface="Microsoft Sans Serif" pitchFamily="34" charset="0"/>
                </a:rPr>
                <a:t>检验证据</a:t>
              </a:r>
            </a:p>
          </p:txBody>
        </p:sp>
        <p:sp>
          <p:nvSpPr>
            <p:cNvPr id="20496" name="TextBox 51"/>
            <p:cNvSpPr txBox="1">
              <a:spLocks noChangeArrowheads="1"/>
            </p:cNvSpPr>
            <p:nvPr/>
          </p:nvSpPr>
          <p:spPr bwMode="auto">
            <a:xfrm>
              <a:off x="3919736" y="1476400"/>
              <a:ext cx="4536504" cy="933725"/>
            </a:xfrm>
            <a:prstGeom prst="rect">
              <a:avLst/>
            </a:prstGeom>
            <a:noFill/>
            <a:ln w="9525">
              <a:noFill/>
              <a:miter lim="800000"/>
              <a:headEnd/>
              <a:tailEnd/>
            </a:ln>
          </p:spPr>
          <p:txBody>
            <a:bodyPr>
              <a:spAutoFit/>
            </a:bodyPr>
            <a:lstStyle/>
            <a:p>
              <a:pPr marL="342900" indent="-342900">
                <a:buFont typeface="微软雅黑" pitchFamily="34" charset="-122"/>
                <a:buAutoNum type="circleNumDbPlain"/>
              </a:pPr>
              <a:r>
                <a:rPr lang="zh-CN" altLang="en-US">
                  <a:latin typeface="Constantia" pitchFamily="18" charset="0"/>
                  <a:ea typeface="微软雅黑" pitchFamily="34" charset="-122"/>
                </a:rPr>
                <a:t>这些证据的可信度多大？</a:t>
              </a:r>
            </a:p>
            <a:p>
              <a:pPr marL="342900" indent="-342900">
                <a:buFont typeface="微软雅黑" pitchFamily="34" charset="-122"/>
                <a:buAutoNum type="circleNumDbPlain"/>
              </a:pPr>
              <a:r>
                <a:rPr lang="zh-CN" altLang="en-US">
                  <a:latin typeface="Constantia" pitchFamily="18" charset="0"/>
                  <a:ea typeface="微软雅黑" pitchFamily="34" charset="-122"/>
                </a:rPr>
                <a:t>你发现干扰性原因了吗？</a:t>
              </a:r>
            </a:p>
            <a:p>
              <a:pPr marL="342900" indent="-342900">
                <a:buFont typeface="微软雅黑" pitchFamily="34" charset="-122"/>
                <a:buAutoNum type="circleNumDbPlain"/>
              </a:pPr>
              <a:r>
                <a:rPr lang="zh-CN" altLang="en-US">
                  <a:latin typeface="Constantia" pitchFamily="18" charset="0"/>
                  <a:ea typeface="微软雅黑" pitchFamily="34" charset="-122"/>
                </a:rPr>
                <a:t>统计数据是否具有欺骗性？</a:t>
              </a:r>
            </a:p>
            <a:p>
              <a:pPr marL="342900" indent="-342900">
                <a:buFont typeface="微软雅黑" pitchFamily="34" charset="-122"/>
                <a:buAutoNum type="circleNumDbPlain"/>
              </a:pPr>
              <a:r>
                <a:rPr lang="zh-CN" altLang="en-US">
                  <a:latin typeface="Constantia" pitchFamily="18" charset="0"/>
                  <a:ea typeface="微软雅黑" pitchFamily="34" charset="-122"/>
                </a:rPr>
                <a:t>哪些重要信息被遗漏了？</a:t>
              </a:r>
            </a:p>
          </p:txBody>
        </p:sp>
      </p:grpSp>
      <p:grpSp>
        <p:nvGrpSpPr>
          <p:cNvPr id="6" name="组合 54"/>
          <p:cNvGrpSpPr>
            <a:grpSpLocks/>
          </p:cNvGrpSpPr>
          <p:nvPr/>
        </p:nvGrpSpPr>
        <p:grpSpPr bwMode="auto">
          <a:xfrm>
            <a:off x="206375" y="1557338"/>
            <a:ext cx="2652713" cy="4103687"/>
            <a:chOff x="205972" y="1556792"/>
            <a:chExt cx="2653896" cy="4104456"/>
          </a:xfrm>
        </p:grpSpPr>
        <p:pic>
          <p:nvPicPr>
            <p:cNvPr id="20488" name="Picture 2"/>
            <p:cNvPicPr>
              <a:picLocks noChangeAspect="1" noChangeArrowheads="1"/>
            </p:cNvPicPr>
            <p:nvPr/>
          </p:nvPicPr>
          <p:blipFill>
            <a:blip r:embed="rId2"/>
            <a:srcRect/>
            <a:stretch>
              <a:fillRect/>
            </a:stretch>
          </p:blipFill>
          <p:spPr bwMode="auto">
            <a:xfrm>
              <a:off x="205972" y="1556792"/>
              <a:ext cx="2653896" cy="3024336"/>
            </a:xfrm>
            <a:prstGeom prst="rect">
              <a:avLst/>
            </a:prstGeom>
            <a:noFill/>
            <a:ln w="9525">
              <a:noFill/>
              <a:miter lim="800000"/>
              <a:headEnd/>
              <a:tailEnd/>
            </a:ln>
          </p:spPr>
        </p:pic>
        <p:sp>
          <p:nvSpPr>
            <p:cNvPr id="54" name="矩形 53"/>
            <p:cNvSpPr/>
            <p:nvPr/>
          </p:nvSpPr>
          <p:spPr>
            <a:xfrm>
              <a:off x="684023" y="4830830"/>
              <a:ext cx="1723205" cy="830418"/>
            </a:xfrm>
            <a:prstGeom prst="rect">
              <a:avLst/>
            </a:prstGeom>
          </p:spPr>
          <p:txBody>
            <a:bodyPr wrap="none">
              <a:spAutoFit/>
            </a:bodyPr>
            <a:lstStyle/>
            <a:p>
              <a:pPr fontAlgn="auto">
                <a:spcBef>
                  <a:spcPts val="0"/>
                </a:spcBef>
                <a:defRPr/>
              </a:pPr>
              <a:r>
                <a:rPr lang="zh-CN" altLang="en-US" sz="2400" b="1" dirty="0">
                  <a:solidFill>
                    <a:schemeClr val="accent5"/>
                  </a:solidFill>
                  <a:latin typeface="Mistral" pitchFamily="66" charset="0"/>
                  <a:ea typeface="微软雅黑" pitchFamily="34" charset="-122"/>
                  <a:cs typeface="Microsoft Sans Serif" pitchFamily="34" charset="0"/>
                </a:rPr>
                <a:t>什么结论</a:t>
              </a:r>
              <a:endParaRPr lang="en-US" altLang="zh-CN" sz="2400" b="1" dirty="0">
                <a:solidFill>
                  <a:schemeClr val="accent5"/>
                </a:solidFill>
                <a:latin typeface="Mistral" pitchFamily="66" charset="0"/>
                <a:ea typeface="微软雅黑" pitchFamily="34" charset="-122"/>
                <a:cs typeface="Microsoft Sans Serif" pitchFamily="34" charset="0"/>
              </a:endParaRPr>
            </a:p>
            <a:p>
              <a:pPr fontAlgn="auto">
                <a:spcBef>
                  <a:spcPts val="0"/>
                </a:spcBef>
                <a:defRPr/>
              </a:pPr>
              <a:r>
                <a:rPr lang="zh-CN" altLang="en-US" sz="2400" b="1" dirty="0">
                  <a:solidFill>
                    <a:schemeClr val="accent5"/>
                  </a:solidFill>
                  <a:latin typeface="Mistral" pitchFamily="66" charset="0"/>
                  <a:ea typeface="微软雅黑" pitchFamily="34" charset="-122"/>
                  <a:cs typeface="Microsoft Sans Serif" pitchFamily="34" charset="0"/>
                </a:rPr>
                <a:t>是合理的？</a:t>
              </a:r>
            </a:p>
          </p:txBody>
        </p:sp>
      </p:grpSp>
      <p:sp>
        <p:nvSpPr>
          <p:cNvPr id="19463" name="灯片编号占位符 2"/>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AD8877-23CC-4B21-8469-0EAAECCCEEF1}" type="slidenum">
              <a:rPr lang="zh-CN" altLang="en-US" smtClean="0"/>
              <a:pPr fontAlgn="base">
                <a:spcBef>
                  <a:spcPct val="0"/>
                </a:spcBef>
                <a:spcAft>
                  <a:spcPct val="0"/>
                </a:spcAft>
                <a:defRPr/>
              </a:pPr>
              <a:t>14</a:t>
            </a:fld>
            <a:endParaRPr lang="en-US" altLang="zh-CN"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25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3500"/>
                            </p:stCondLst>
                            <p:childTnLst>
                              <p:par>
                                <p:cTn id="27" presetID="42"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937041E-B8BA-4530-9B43-F13C9A95652A}" type="slidenum">
              <a:rPr lang="zh-CN" altLang="en-US" smtClean="0"/>
              <a:pPr fontAlgn="base">
                <a:spcBef>
                  <a:spcPct val="0"/>
                </a:spcBef>
                <a:spcAft>
                  <a:spcPct val="0"/>
                </a:spcAft>
                <a:defRPr/>
              </a:pPr>
              <a:t>15</a:t>
            </a:fld>
            <a:endParaRPr lang="en-US" altLang="zh-CN" smtClean="0"/>
          </a:p>
        </p:txBody>
      </p:sp>
      <p:grpSp>
        <p:nvGrpSpPr>
          <p:cNvPr id="21507" name="组合 54"/>
          <p:cNvGrpSpPr>
            <a:grpSpLocks/>
          </p:cNvGrpSpPr>
          <p:nvPr/>
        </p:nvGrpSpPr>
        <p:grpSpPr bwMode="auto">
          <a:xfrm>
            <a:off x="276225" y="260350"/>
            <a:ext cx="2208213" cy="1728788"/>
            <a:chOff x="251520" y="2204864"/>
            <a:chExt cx="2208245" cy="1728192"/>
          </a:xfrm>
        </p:grpSpPr>
        <p:sp>
          <p:nvSpPr>
            <p:cNvPr id="18" name="圆角矩形标注 17"/>
            <p:cNvSpPr/>
            <p:nvPr/>
          </p:nvSpPr>
          <p:spPr>
            <a:xfrm>
              <a:off x="251520" y="2204864"/>
              <a:ext cx="2208245" cy="1728192"/>
            </a:xfrm>
            <a:prstGeom prst="wedgeRoundRectCallout">
              <a:avLst>
                <a:gd name="adj1" fmla="val 58984"/>
                <a:gd name="adj2" fmla="val -33320"/>
                <a:gd name="adj3" fmla="val 16667"/>
              </a:avLst>
            </a:prstGeom>
            <a:gradFill flip="none" rotWithShape="1">
              <a:gsLst>
                <a:gs pos="0">
                  <a:schemeClr val="accent5"/>
                </a:gs>
                <a:gs pos="100000">
                  <a:schemeClr val="accent6"/>
                </a:gs>
              </a:gsLst>
              <a:lin ang="162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21534" name="同侧圆角矩形 19"/>
            <p:cNvGrpSpPr>
              <a:grpSpLocks/>
            </p:cNvGrpSpPr>
            <p:nvPr/>
          </p:nvGrpSpPr>
          <p:grpSpPr bwMode="auto">
            <a:xfrm>
              <a:off x="341757" y="2309976"/>
              <a:ext cx="2029968" cy="768096"/>
              <a:chOff x="365760" y="365760"/>
              <a:chExt cx="2029968" cy="768096"/>
            </a:xfrm>
          </p:grpSpPr>
          <p:pic>
            <p:nvPicPr>
              <p:cNvPr id="21536" name="同侧圆角矩形 19"/>
              <p:cNvPicPr>
                <a:picLocks noChangeArrowheads="1"/>
              </p:cNvPicPr>
              <p:nvPr/>
            </p:nvPicPr>
            <p:blipFill>
              <a:blip r:embed="rId2"/>
              <a:srcRect/>
              <a:stretch>
                <a:fillRect/>
              </a:stretch>
            </p:blipFill>
            <p:spPr bwMode="auto">
              <a:xfrm>
                <a:off x="365760" y="365760"/>
                <a:ext cx="2029968" cy="768096"/>
              </a:xfrm>
              <a:prstGeom prst="rect">
                <a:avLst/>
              </a:prstGeom>
              <a:noFill/>
              <a:ln w="9525">
                <a:noFill/>
                <a:miter lim="800000"/>
                <a:headEnd/>
                <a:tailEnd/>
              </a:ln>
            </p:spPr>
          </p:pic>
          <p:sp>
            <p:nvSpPr>
              <p:cNvPr id="21537" name="Text Box 32"/>
              <p:cNvSpPr txBox="1">
                <a:spLocks noChangeArrowheads="1"/>
              </p:cNvSpPr>
              <p:nvPr/>
            </p:nvSpPr>
            <p:spPr bwMode="auto">
              <a:xfrm>
                <a:off x="428520" y="424693"/>
                <a:ext cx="1905274" cy="705245"/>
              </a:xfrm>
              <a:prstGeom prst="rect">
                <a:avLst/>
              </a:prstGeom>
              <a:noFill/>
              <a:ln w="9525">
                <a:noFill/>
                <a:miter lim="800000"/>
                <a:headEnd/>
                <a:tailEnd/>
              </a:ln>
            </p:spPr>
            <p:txBody>
              <a:bodyPr anchor="ctr"/>
              <a:lstStyle/>
              <a:p>
                <a:pPr algn="ctr"/>
                <a:r>
                  <a:rPr lang="zh-CN" altLang="en-US" sz="4000" b="1">
                    <a:solidFill>
                      <a:srgbClr val="C00000"/>
                    </a:solidFill>
                    <a:latin typeface="Constantia" pitchFamily="18" charset="0"/>
                    <a:ea typeface="微软雅黑" pitchFamily="34" charset="-122"/>
                  </a:rPr>
                  <a:t>论 题</a:t>
                </a:r>
                <a:endParaRPr lang="zh-CN" altLang="en-US" sz="4000">
                  <a:solidFill>
                    <a:srgbClr val="C00000"/>
                  </a:solidFill>
                  <a:latin typeface="Constantia" pitchFamily="18" charset="0"/>
                  <a:ea typeface="微软雅黑" pitchFamily="34" charset="-122"/>
                </a:endParaRPr>
              </a:p>
            </p:txBody>
          </p:sp>
        </p:grpSp>
        <p:sp>
          <p:nvSpPr>
            <p:cNvPr id="21535" name="TextBox 20"/>
            <p:cNvSpPr txBox="1">
              <a:spLocks noChangeArrowheads="1"/>
            </p:cNvSpPr>
            <p:nvPr/>
          </p:nvSpPr>
          <p:spPr bwMode="auto">
            <a:xfrm>
              <a:off x="323528" y="3140968"/>
              <a:ext cx="2088232" cy="646331"/>
            </a:xfrm>
            <a:prstGeom prst="rect">
              <a:avLst/>
            </a:prstGeom>
            <a:noFill/>
            <a:ln w="9525">
              <a:noFill/>
              <a:miter lim="800000"/>
              <a:headEnd/>
              <a:tailEnd/>
            </a:ln>
          </p:spPr>
          <p:txBody>
            <a:bodyPr>
              <a:spAutoFit/>
            </a:bodyPr>
            <a:lstStyle/>
            <a:p>
              <a:pPr algn="dist"/>
              <a:r>
                <a:rPr lang="zh-CN" altLang="en-US" b="1">
                  <a:solidFill>
                    <a:schemeClr val="bg1"/>
                  </a:solidFill>
                  <a:latin typeface="Constantia" pitchFamily="18" charset="0"/>
                  <a:ea typeface="微软雅黑" pitchFamily="34" charset="-122"/>
                </a:rPr>
                <a:t>会话或讨论中出现的有争议的问题</a:t>
              </a:r>
            </a:p>
          </p:txBody>
        </p:sp>
      </p:grpSp>
      <p:grpSp>
        <p:nvGrpSpPr>
          <p:cNvPr id="21508" name="组合 45"/>
          <p:cNvGrpSpPr>
            <a:grpSpLocks/>
          </p:cNvGrpSpPr>
          <p:nvPr/>
        </p:nvGrpSpPr>
        <p:grpSpPr bwMode="auto">
          <a:xfrm>
            <a:off x="2627313" y="1773238"/>
            <a:ext cx="6178550" cy="1916112"/>
            <a:chOff x="2714194" y="995130"/>
            <a:chExt cx="6178286" cy="1915412"/>
          </a:xfrm>
        </p:grpSpPr>
        <p:sp>
          <p:nvSpPr>
            <p:cNvPr id="23" name="椭圆 22"/>
            <p:cNvSpPr/>
            <p:nvPr/>
          </p:nvSpPr>
          <p:spPr>
            <a:xfrm>
              <a:off x="2714194" y="995130"/>
              <a:ext cx="519090" cy="518922"/>
            </a:xfrm>
            <a:prstGeom prst="ellipse">
              <a:avLst/>
            </a:prstGeom>
            <a:solidFill>
              <a:schemeClr val="bg1"/>
            </a:solidFill>
            <a:ln w="285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1525" name="组合 7"/>
            <p:cNvGrpSpPr>
              <a:grpSpLocks/>
            </p:cNvGrpSpPr>
            <p:nvPr/>
          </p:nvGrpSpPr>
          <p:grpSpPr bwMode="auto">
            <a:xfrm>
              <a:off x="2843808" y="1038334"/>
              <a:ext cx="6048672" cy="1872208"/>
              <a:chOff x="251520" y="1916832"/>
              <a:chExt cx="8352928" cy="1440160"/>
            </a:xfrm>
          </p:grpSpPr>
          <p:sp>
            <p:nvSpPr>
              <p:cNvPr id="29" name="圆角矩形 28"/>
              <p:cNvSpPr/>
              <p:nvPr/>
            </p:nvSpPr>
            <p:spPr>
              <a:xfrm>
                <a:off x="252286" y="1916557"/>
                <a:ext cx="8352162" cy="1440435"/>
              </a:xfrm>
              <a:prstGeom prst="roundRect">
                <a:avLst>
                  <a:gd name="adj" fmla="val 7320"/>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1530" name="对角圆角矩形 29"/>
              <p:cNvGrpSpPr>
                <a:grpSpLocks/>
              </p:cNvGrpSpPr>
              <p:nvPr/>
            </p:nvGrpSpPr>
            <p:grpSpPr bwMode="auto">
              <a:xfrm>
                <a:off x="7791534" y="2548570"/>
                <a:ext cx="808155" cy="801858"/>
                <a:chOff x="8217408" y="2493264"/>
                <a:chExt cx="585216" cy="1042416"/>
              </a:xfrm>
            </p:grpSpPr>
            <p:pic>
              <p:nvPicPr>
                <p:cNvPr id="21531" name="对角圆角矩形 29"/>
                <p:cNvPicPr>
                  <a:picLocks noChangeArrowheads="1"/>
                </p:cNvPicPr>
                <p:nvPr/>
              </p:nvPicPr>
              <p:blipFill>
                <a:blip r:embed="rId3"/>
                <a:srcRect/>
                <a:stretch>
                  <a:fillRect/>
                </a:stretch>
              </p:blipFill>
              <p:spPr bwMode="auto">
                <a:xfrm>
                  <a:off x="8217408" y="2493264"/>
                  <a:ext cx="585216" cy="1042416"/>
                </a:xfrm>
                <a:prstGeom prst="rect">
                  <a:avLst/>
                </a:prstGeom>
                <a:noFill/>
                <a:ln w="9525">
                  <a:noFill/>
                  <a:miter lim="800000"/>
                  <a:headEnd/>
                  <a:tailEnd/>
                </a:ln>
              </p:spPr>
            </p:pic>
            <p:sp>
              <p:nvSpPr>
                <p:cNvPr id="21532" name="Text Box 28"/>
                <p:cNvSpPr txBox="1">
                  <a:spLocks noChangeArrowheads="1"/>
                </p:cNvSpPr>
                <p:nvPr/>
              </p:nvSpPr>
              <p:spPr bwMode="auto">
                <a:xfrm>
                  <a:off x="8252325" y="2528672"/>
                  <a:ext cx="515515" cy="971648"/>
                </a:xfrm>
                <a:prstGeom prst="rect">
                  <a:avLst/>
                </a:prstGeom>
                <a:noFill/>
                <a:ln w="9525">
                  <a:noFill/>
                  <a:miter lim="800000"/>
                  <a:headEnd/>
                  <a:tailEnd/>
                </a:ln>
              </p:spPr>
              <p:txBody>
                <a:bodyPr anchor="ctr"/>
                <a:lstStyle/>
                <a:p>
                  <a:pPr algn="ctr"/>
                  <a:endParaRPr lang="zh-CN" altLang="en-US">
                    <a:solidFill>
                      <a:srgbClr val="FFFFFF"/>
                    </a:solidFill>
                    <a:latin typeface="Constantia" pitchFamily="18" charset="0"/>
                    <a:ea typeface="微软雅黑" pitchFamily="34" charset="-122"/>
                  </a:endParaRPr>
                </a:p>
              </p:txBody>
            </p:sp>
          </p:grpSp>
        </p:grpSp>
        <p:sp>
          <p:nvSpPr>
            <p:cNvPr id="26" name="椭圆 25"/>
            <p:cNvSpPr/>
            <p:nvPr/>
          </p:nvSpPr>
          <p:spPr>
            <a:xfrm>
              <a:off x="2714194" y="995130"/>
              <a:ext cx="519090" cy="518922"/>
            </a:xfrm>
            <a:prstGeom prst="ellipse">
              <a:avLst/>
            </a:prstGeom>
            <a:solidFill>
              <a:schemeClr val="bg1"/>
            </a:solid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椭圆 26"/>
            <p:cNvSpPr/>
            <p:nvPr/>
          </p:nvSpPr>
          <p:spPr>
            <a:xfrm>
              <a:off x="2757054" y="1037976"/>
              <a:ext cx="431782" cy="43164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600" b="1" dirty="0">
                <a:latin typeface="+mn-ea"/>
              </a:endParaRPr>
            </a:p>
          </p:txBody>
        </p:sp>
        <p:cxnSp>
          <p:nvCxnSpPr>
            <p:cNvPr id="33" name="直接连接符 32"/>
            <p:cNvCxnSpPr/>
            <p:nvPr/>
          </p:nvCxnSpPr>
          <p:spPr>
            <a:xfrm rot="5400000">
              <a:off x="4724111" y="2039321"/>
              <a:ext cx="1410771" cy="1428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3189288" y="1974850"/>
            <a:ext cx="2016125" cy="1754188"/>
          </a:xfrm>
          <a:prstGeom prst="rect">
            <a:avLst/>
          </a:prstGeom>
          <a:noFill/>
        </p:spPr>
        <p:txBody>
          <a:bodyPr>
            <a:spAutoFit/>
          </a:bodyPr>
          <a:lstStyle/>
          <a:p>
            <a:pPr algn="just" fontAlgn="auto">
              <a:lnSpc>
                <a:spcPct val="150000"/>
              </a:lnSpc>
              <a:spcBef>
                <a:spcPts val="0"/>
              </a:spcBef>
              <a:spcAft>
                <a:spcPts val="0"/>
              </a:spcAft>
              <a:defRPr/>
            </a:pPr>
            <a:r>
              <a:rPr lang="zh-CN" altLang="en-US" sz="2000" b="1" dirty="0">
                <a:solidFill>
                  <a:schemeClr val="accent5"/>
                </a:solidFill>
                <a:latin typeface="Mistral" pitchFamily="66" charset="0"/>
                <a:ea typeface="微软雅黑" pitchFamily="34" charset="-122"/>
                <a:cs typeface="Microsoft Sans Serif" pitchFamily="34" charset="0"/>
              </a:rPr>
              <a:t>描述性论题：</a:t>
            </a:r>
          </a:p>
          <a:p>
            <a:pPr algn="just" fontAlgn="auto">
              <a:lnSpc>
                <a:spcPct val="150000"/>
              </a:lnSpc>
              <a:spcBef>
                <a:spcPts val="0"/>
              </a:spcBef>
              <a:spcAft>
                <a:spcPts val="0"/>
              </a:spcAft>
              <a:defRPr/>
            </a:pPr>
            <a:r>
              <a:rPr lang="zh-CN" altLang="en-US" sz="2000" b="1" dirty="0">
                <a:solidFill>
                  <a:schemeClr val="accent5"/>
                </a:solidFill>
                <a:latin typeface="Mistral" pitchFamily="66" charset="0"/>
                <a:ea typeface="微软雅黑" pitchFamily="34" charset="-122"/>
                <a:cs typeface="Microsoft Sans Serif" pitchFamily="34" charset="0"/>
              </a:rPr>
              <a:t>判断</a:t>
            </a:r>
            <a:r>
              <a:rPr lang="zh-CN" altLang="en-US" sz="1600" dirty="0">
                <a:solidFill>
                  <a:schemeClr val="tx1">
                    <a:lumMod val="85000"/>
                    <a:lumOff val="15000"/>
                  </a:schemeClr>
                </a:solidFill>
                <a:latin typeface="Mistral" pitchFamily="66" charset="0"/>
                <a:ea typeface="微软雅黑" pitchFamily="34" charset="-122"/>
                <a:cs typeface="Microsoft Sans Serif" pitchFamily="34" charset="0"/>
              </a:rPr>
              <a:t>：有关过去、现在、未来的描述是否正确提出的问题。</a:t>
            </a:r>
            <a:endParaRPr lang="zh-CN" altLang="en-US" sz="1600" dirty="0">
              <a:solidFill>
                <a:schemeClr val="tx1">
                  <a:lumMod val="85000"/>
                  <a:lumOff val="15000"/>
                </a:schemeClr>
              </a:solidFill>
              <a:latin typeface="+mj-ea"/>
              <a:ea typeface="+mj-ea"/>
              <a:cs typeface="Microsoft Sans Serif" pitchFamily="34" charset="0"/>
            </a:endParaRPr>
          </a:p>
        </p:txBody>
      </p:sp>
      <p:sp>
        <p:nvSpPr>
          <p:cNvPr id="31" name="TextBox 30"/>
          <p:cNvSpPr txBox="1"/>
          <p:nvPr/>
        </p:nvSpPr>
        <p:spPr>
          <a:xfrm>
            <a:off x="5421313" y="1974850"/>
            <a:ext cx="3254375" cy="1662113"/>
          </a:xfrm>
          <a:prstGeom prst="rect">
            <a:avLst/>
          </a:prstGeom>
          <a:noFill/>
        </p:spPr>
        <p:txBody>
          <a:bodyPr>
            <a:spAutoFit/>
          </a:bodyPr>
          <a:lstStyle/>
          <a:p>
            <a:pPr algn="just" fontAlgn="auto">
              <a:lnSpc>
                <a:spcPct val="150000"/>
              </a:lnSpc>
              <a:spcBef>
                <a:spcPts val="0"/>
              </a:spcBef>
              <a:spcAft>
                <a:spcPts val="0"/>
              </a:spcAft>
              <a:defRPr/>
            </a:pPr>
            <a:r>
              <a:rPr lang="zh-CN" altLang="en-US" sz="2000" b="1" dirty="0">
                <a:solidFill>
                  <a:schemeClr val="accent5"/>
                </a:solidFill>
                <a:latin typeface="Mistral" pitchFamily="66" charset="0"/>
                <a:ea typeface="微软雅黑" pitchFamily="34" charset="-122"/>
                <a:cs typeface="Microsoft Sans Serif" pitchFamily="34" charset="0"/>
              </a:rPr>
              <a:t>这是什么？</a:t>
            </a:r>
            <a:r>
              <a:rPr lang="en-US" altLang="zh-CN" sz="2000" b="1" dirty="0">
                <a:solidFill>
                  <a:schemeClr val="accent5"/>
                </a:solidFill>
                <a:latin typeface="Mistral" pitchFamily="66" charset="0"/>
                <a:ea typeface="微软雅黑" pitchFamily="34" charset="-122"/>
                <a:cs typeface="Microsoft Sans Serif" pitchFamily="34" charset="0"/>
              </a:rPr>
              <a:t>--</a:t>
            </a:r>
            <a:r>
              <a:rPr lang="zh-CN" altLang="en-US" sz="2000" b="1" dirty="0">
                <a:solidFill>
                  <a:schemeClr val="accent5"/>
                </a:solidFill>
                <a:latin typeface="Mistral" pitchFamily="66" charset="0"/>
                <a:ea typeface="微软雅黑" pitchFamily="34" charset="-122"/>
                <a:cs typeface="Microsoft Sans Serif" pitchFamily="34" charset="0"/>
              </a:rPr>
              <a:t>往往求精确</a:t>
            </a:r>
          </a:p>
          <a:p>
            <a:pPr marL="342900" indent="-342900" algn="just" fontAlgn="auto">
              <a:lnSpc>
                <a:spcPct val="150000"/>
              </a:lnSpc>
              <a:spcBef>
                <a:spcPts val="0"/>
              </a:spcBef>
              <a:spcAft>
                <a:spcPts val="0"/>
              </a:spcAft>
              <a:buFont typeface="+mj-ea"/>
              <a:buAutoNum type="circleNumDbPlain"/>
              <a:defRPr/>
            </a:pPr>
            <a:r>
              <a:rPr lang="zh-CN" altLang="en-US" sz="1600" dirty="0">
                <a:solidFill>
                  <a:schemeClr val="tx1">
                    <a:lumMod val="85000"/>
                    <a:lumOff val="15000"/>
                  </a:schemeClr>
                </a:solidFill>
                <a:latin typeface="Mistral" pitchFamily="66" charset="0"/>
                <a:ea typeface="微软雅黑" pitchFamily="34" charset="-122"/>
                <a:cs typeface="Microsoft Sans Serif" pitchFamily="34" charset="0"/>
              </a:rPr>
              <a:t>家庭暴力最常见诱因是什么？</a:t>
            </a:r>
          </a:p>
          <a:p>
            <a:pPr marL="342900" indent="-342900" algn="just" fontAlgn="auto">
              <a:lnSpc>
                <a:spcPct val="150000"/>
              </a:lnSpc>
              <a:spcBef>
                <a:spcPts val="0"/>
              </a:spcBef>
              <a:spcAft>
                <a:spcPts val="0"/>
              </a:spcAft>
              <a:buFont typeface="+mj-ea"/>
              <a:buAutoNum type="circleNumDbPlain"/>
              <a:defRPr/>
            </a:pPr>
            <a:r>
              <a:rPr lang="zh-CN" altLang="en-US" sz="1600" dirty="0">
                <a:solidFill>
                  <a:schemeClr val="tx1">
                    <a:lumMod val="85000"/>
                    <a:lumOff val="15000"/>
                  </a:schemeClr>
                </a:solidFill>
                <a:latin typeface="Mistral" pitchFamily="66" charset="0"/>
                <a:ea typeface="微软雅黑" pitchFamily="34" charset="-122"/>
                <a:cs typeface="Microsoft Sans Serif" pitchFamily="34" charset="0"/>
              </a:rPr>
              <a:t>明年初房价到底是涨还是跌？</a:t>
            </a:r>
          </a:p>
          <a:p>
            <a:pPr marL="342900" indent="-342900" algn="just" fontAlgn="auto">
              <a:lnSpc>
                <a:spcPct val="150000"/>
              </a:lnSpc>
              <a:spcBef>
                <a:spcPts val="0"/>
              </a:spcBef>
              <a:spcAft>
                <a:spcPts val="0"/>
              </a:spcAft>
              <a:buFont typeface="+mj-ea"/>
              <a:buAutoNum type="circleNumDbPlain"/>
              <a:defRPr/>
            </a:pPr>
            <a:r>
              <a:rPr lang="zh-CN" altLang="en-US" sz="1600" dirty="0">
                <a:solidFill>
                  <a:schemeClr val="tx1">
                    <a:lumMod val="85000"/>
                    <a:lumOff val="15000"/>
                  </a:schemeClr>
                </a:solidFill>
                <a:latin typeface="Mistral" pitchFamily="66" charset="0"/>
                <a:ea typeface="微软雅黑" pitchFamily="34" charset="-122"/>
                <a:cs typeface="Microsoft Sans Serif" pitchFamily="34" charset="0"/>
              </a:rPr>
              <a:t>征收房产税谁是最大受益者？</a:t>
            </a:r>
            <a:endParaRPr lang="zh-CN" altLang="en-US" sz="1600" dirty="0">
              <a:solidFill>
                <a:schemeClr val="tx1">
                  <a:lumMod val="85000"/>
                  <a:lumOff val="15000"/>
                </a:schemeClr>
              </a:solidFill>
              <a:latin typeface="+mj-ea"/>
              <a:ea typeface="+mj-ea"/>
              <a:cs typeface="Microsoft Sans Serif" pitchFamily="34" charset="0"/>
            </a:endParaRPr>
          </a:p>
        </p:txBody>
      </p:sp>
      <p:grpSp>
        <p:nvGrpSpPr>
          <p:cNvPr id="21511" name="组合 46"/>
          <p:cNvGrpSpPr>
            <a:grpSpLocks/>
          </p:cNvGrpSpPr>
          <p:nvPr/>
        </p:nvGrpSpPr>
        <p:grpSpPr bwMode="auto">
          <a:xfrm>
            <a:off x="2627313" y="3817938"/>
            <a:ext cx="6178550" cy="1916112"/>
            <a:chOff x="2714194" y="995130"/>
            <a:chExt cx="6178286" cy="1915412"/>
          </a:xfrm>
        </p:grpSpPr>
        <p:sp>
          <p:nvSpPr>
            <p:cNvPr id="48" name="椭圆 47"/>
            <p:cNvSpPr/>
            <p:nvPr/>
          </p:nvSpPr>
          <p:spPr>
            <a:xfrm>
              <a:off x="2714194" y="995130"/>
              <a:ext cx="519090" cy="518922"/>
            </a:xfrm>
            <a:prstGeom prst="ellipse">
              <a:avLst/>
            </a:prstGeom>
            <a:solidFill>
              <a:schemeClr val="bg1"/>
            </a:solidFill>
            <a:ln w="285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1516" name="组合 7"/>
            <p:cNvGrpSpPr>
              <a:grpSpLocks/>
            </p:cNvGrpSpPr>
            <p:nvPr/>
          </p:nvGrpSpPr>
          <p:grpSpPr bwMode="auto">
            <a:xfrm>
              <a:off x="2843808" y="1038334"/>
              <a:ext cx="6048672" cy="1872208"/>
              <a:chOff x="251520" y="1916832"/>
              <a:chExt cx="8352928" cy="1440160"/>
            </a:xfrm>
          </p:grpSpPr>
          <p:sp>
            <p:nvSpPr>
              <p:cNvPr id="53" name="圆角矩形 52"/>
              <p:cNvSpPr/>
              <p:nvPr/>
            </p:nvSpPr>
            <p:spPr>
              <a:xfrm>
                <a:off x="252286" y="1916557"/>
                <a:ext cx="8352162" cy="1440435"/>
              </a:xfrm>
              <a:prstGeom prst="roundRect">
                <a:avLst>
                  <a:gd name="adj" fmla="val 7320"/>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1521" name="对角圆角矩形 53"/>
              <p:cNvGrpSpPr>
                <a:grpSpLocks/>
              </p:cNvGrpSpPr>
              <p:nvPr/>
            </p:nvGrpSpPr>
            <p:grpSpPr bwMode="auto">
              <a:xfrm>
                <a:off x="7791534" y="2551054"/>
                <a:ext cx="808155" cy="797169"/>
                <a:chOff x="8217408" y="4541520"/>
                <a:chExt cx="585216" cy="1036320"/>
              </a:xfrm>
            </p:grpSpPr>
            <p:pic>
              <p:nvPicPr>
                <p:cNvPr id="21522" name="对角圆角矩形 53"/>
                <p:cNvPicPr>
                  <a:picLocks noChangeArrowheads="1"/>
                </p:cNvPicPr>
                <p:nvPr/>
              </p:nvPicPr>
              <p:blipFill>
                <a:blip r:embed="rId4"/>
                <a:srcRect/>
                <a:stretch>
                  <a:fillRect/>
                </a:stretch>
              </p:blipFill>
              <p:spPr bwMode="auto">
                <a:xfrm>
                  <a:off x="8217408" y="4541520"/>
                  <a:ext cx="585216" cy="1036320"/>
                </a:xfrm>
                <a:prstGeom prst="rect">
                  <a:avLst/>
                </a:prstGeom>
                <a:noFill/>
                <a:ln w="9525">
                  <a:noFill/>
                  <a:miter lim="800000"/>
                  <a:headEnd/>
                  <a:tailEnd/>
                </a:ln>
              </p:spPr>
            </p:pic>
            <p:sp>
              <p:nvSpPr>
                <p:cNvPr id="21523" name="Text Box 16"/>
                <p:cNvSpPr txBox="1">
                  <a:spLocks noChangeArrowheads="1"/>
                </p:cNvSpPr>
                <p:nvPr/>
              </p:nvSpPr>
              <p:spPr bwMode="auto">
                <a:xfrm>
                  <a:off x="8252325" y="4573700"/>
                  <a:ext cx="515515" cy="971648"/>
                </a:xfrm>
                <a:prstGeom prst="rect">
                  <a:avLst/>
                </a:prstGeom>
                <a:noFill/>
                <a:ln w="9525">
                  <a:noFill/>
                  <a:miter lim="800000"/>
                  <a:headEnd/>
                  <a:tailEnd/>
                </a:ln>
              </p:spPr>
              <p:txBody>
                <a:bodyPr anchor="ctr"/>
                <a:lstStyle/>
                <a:p>
                  <a:pPr algn="ctr"/>
                  <a:endParaRPr lang="zh-CN" altLang="en-US">
                    <a:solidFill>
                      <a:srgbClr val="FFFFFF"/>
                    </a:solidFill>
                    <a:latin typeface="Constantia" pitchFamily="18" charset="0"/>
                    <a:ea typeface="微软雅黑" pitchFamily="34" charset="-122"/>
                  </a:endParaRPr>
                </a:p>
              </p:txBody>
            </p:sp>
          </p:grpSp>
        </p:grpSp>
        <p:sp>
          <p:nvSpPr>
            <p:cNvPr id="50" name="椭圆 49"/>
            <p:cNvSpPr/>
            <p:nvPr/>
          </p:nvSpPr>
          <p:spPr>
            <a:xfrm>
              <a:off x="2714194" y="995130"/>
              <a:ext cx="519090" cy="518922"/>
            </a:xfrm>
            <a:prstGeom prst="ellipse">
              <a:avLst/>
            </a:prstGeom>
            <a:solidFill>
              <a:schemeClr val="bg1"/>
            </a:solid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1" name="椭圆 50"/>
            <p:cNvSpPr/>
            <p:nvPr/>
          </p:nvSpPr>
          <p:spPr>
            <a:xfrm>
              <a:off x="2757054" y="1037976"/>
              <a:ext cx="431782" cy="4316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600" b="1" dirty="0">
                <a:latin typeface="+mn-ea"/>
              </a:endParaRPr>
            </a:p>
          </p:txBody>
        </p:sp>
        <p:cxnSp>
          <p:nvCxnSpPr>
            <p:cNvPr id="52" name="直接连接符 51"/>
            <p:cNvCxnSpPr/>
            <p:nvPr/>
          </p:nvCxnSpPr>
          <p:spPr>
            <a:xfrm rot="5400000">
              <a:off x="4724111" y="2039321"/>
              <a:ext cx="1410771" cy="1428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3260725" y="3976688"/>
            <a:ext cx="2016125" cy="1754187"/>
          </a:xfrm>
          <a:prstGeom prst="rect">
            <a:avLst/>
          </a:prstGeom>
          <a:noFill/>
        </p:spPr>
        <p:txBody>
          <a:bodyPr>
            <a:spAutoFit/>
          </a:bodyPr>
          <a:lstStyle/>
          <a:p>
            <a:pPr algn="just" fontAlgn="auto">
              <a:lnSpc>
                <a:spcPct val="150000"/>
              </a:lnSpc>
              <a:spcBef>
                <a:spcPts val="0"/>
              </a:spcBef>
              <a:spcAft>
                <a:spcPts val="0"/>
              </a:spcAft>
              <a:defRPr/>
            </a:pPr>
            <a:r>
              <a:rPr lang="zh-CN" altLang="en-US" sz="2000" b="1" dirty="0" smtClean="0">
                <a:solidFill>
                  <a:schemeClr val="accent1"/>
                </a:solidFill>
                <a:latin typeface="Mistral" pitchFamily="66" charset="0"/>
                <a:ea typeface="微软雅黑" pitchFamily="34" charset="-122"/>
                <a:cs typeface="Microsoft Sans Serif" pitchFamily="34" charset="0"/>
              </a:rPr>
              <a:t>规定性</a:t>
            </a:r>
            <a:r>
              <a:rPr lang="zh-CN" altLang="en-US" sz="2000" b="1" dirty="0">
                <a:solidFill>
                  <a:schemeClr val="accent1"/>
                </a:solidFill>
                <a:latin typeface="Mistral" pitchFamily="66" charset="0"/>
                <a:ea typeface="微软雅黑" pitchFamily="34" charset="-122"/>
                <a:cs typeface="Microsoft Sans Serif" pitchFamily="34" charset="0"/>
              </a:rPr>
              <a:t>论题：</a:t>
            </a:r>
            <a:endParaRPr lang="en-US" altLang="zh-CN" sz="2000" b="1" dirty="0">
              <a:solidFill>
                <a:schemeClr val="accent1"/>
              </a:solidFill>
              <a:latin typeface="Mistral" pitchFamily="66" charset="0"/>
              <a:ea typeface="微软雅黑" pitchFamily="34" charset="-122"/>
              <a:cs typeface="Microsoft Sans Serif" pitchFamily="34" charset="0"/>
            </a:endParaRPr>
          </a:p>
          <a:p>
            <a:pPr algn="just" fontAlgn="auto">
              <a:lnSpc>
                <a:spcPct val="150000"/>
              </a:lnSpc>
              <a:spcBef>
                <a:spcPts val="0"/>
              </a:spcBef>
              <a:spcAft>
                <a:spcPts val="0"/>
              </a:spcAft>
              <a:defRPr/>
            </a:pPr>
            <a:r>
              <a:rPr lang="zh-CN" altLang="en-US" sz="2000" b="1" dirty="0">
                <a:solidFill>
                  <a:schemeClr val="accent1"/>
                </a:solidFill>
                <a:latin typeface="Mistral" pitchFamily="66" charset="0"/>
                <a:ea typeface="微软雅黑" pitchFamily="34" charset="-122"/>
                <a:cs typeface="Microsoft Sans Serif" pitchFamily="34" charset="0"/>
              </a:rPr>
              <a:t>评价</a:t>
            </a:r>
            <a:r>
              <a:rPr lang="zh-CN" altLang="en-US" sz="1600" dirty="0">
                <a:solidFill>
                  <a:schemeClr val="tx1">
                    <a:lumMod val="85000"/>
                    <a:lumOff val="15000"/>
                  </a:schemeClr>
                </a:solidFill>
                <a:latin typeface="Mistral" pitchFamily="66" charset="0"/>
                <a:ea typeface="微软雅黑" pitchFamily="34" charset="-122"/>
                <a:cs typeface="Microsoft Sans Serif" pitchFamily="34" charset="0"/>
              </a:rPr>
              <a:t>：我们应当怎样做及对与错、好与坏、提出的问题。</a:t>
            </a:r>
            <a:endParaRPr lang="zh-CN" altLang="en-US" sz="1600" dirty="0">
              <a:solidFill>
                <a:schemeClr val="tx1">
                  <a:lumMod val="85000"/>
                  <a:lumOff val="15000"/>
                </a:schemeClr>
              </a:solidFill>
              <a:latin typeface="+mj-ea"/>
              <a:ea typeface="+mj-ea"/>
              <a:cs typeface="Microsoft Sans Serif" pitchFamily="34" charset="0"/>
            </a:endParaRPr>
          </a:p>
        </p:txBody>
      </p:sp>
      <p:sp>
        <p:nvSpPr>
          <p:cNvPr id="42" name="TextBox 41"/>
          <p:cNvSpPr txBox="1"/>
          <p:nvPr/>
        </p:nvSpPr>
        <p:spPr>
          <a:xfrm>
            <a:off x="5421313" y="3976688"/>
            <a:ext cx="3327400" cy="1662112"/>
          </a:xfrm>
          <a:prstGeom prst="rect">
            <a:avLst/>
          </a:prstGeom>
          <a:noFill/>
        </p:spPr>
        <p:txBody>
          <a:bodyPr>
            <a:spAutoFit/>
          </a:bodyPr>
          <a:lstStyle/>
          <a:p>
            <a:pPr algn="just" fontAlgn="auto">
              <a:lnSpc>
                <a:spcPct val="150000"/>
              </a:lnSpc>
              <a:spcBef>
                <a:spcPts val="0"/>
              </a:spcBef>
              <a:spcAft>
                <a:spcPts val="0"/>
              </a:spcAft>
              <a:defRPr/>
            </a:pPr>
            <a:r>
              <a:rPr lang="zh-CN" altLang="en-US" sz="2000" b="1" dirty="0">
                <a:solidFill>
                  <a:schemeClr val="accent1"/>
                </a:solidFill>
                <a:latin typeface="Mistral" pitchFamily="66" charset="0"/>
                <a:ea typeface="微软雅黑" pitchFamily="34" charset="-122"/>
                <a:cs typeface="Microsoft Sans Serif" pitchFamily="34" charset="0"/>
              </a:rPr>
              <a:t>应该是什么？</a:t>
            </a:r>
            <a:r>
              <a:rPr lang="en-US" altLang="zh-CN" sz="2000" b="1" dirty="0">
                <a:solidFill>
                  <a:schemeClr val="accent1"/>
                </a:solidFill>
                <a:latin typeface="Mistral" pitchFamily="66" charset="0"/>
                <a:ea typeface="微软雅黑" pitchFamily="34" charset="-122"/>
                <a:cs typeface="Microsoft Sans Serif" pitchFamily="34" charset="0"/>
              </a:rPr>
              <a:t>--</a:t>
            </a:r>
            <a:r>
              <a:rPr lang="zh-CN" altLang="en-US" sz="2000" b="1" dirty="0">
                <a:solidFill>
                  <a:schemeClr val="accent1"/>
                </a:solidFill>
                <a:latin typeface="Mistral" pitchFamily="66" charset="0"/>
                <a:ea typeface="微软雅黑" pitchFamily="34" charset="-122"/>
                <a:cs typeface="Microsoft Sans Serif" pitchFamily="34" charset="0"/>
              </a:rPr>
              <a:t>见解会多元</a:t>
            </a:r>
          </a:p>
          <a:p>
            <a:pPr marL="342900" indent="-342900" algn="just" fontAlgn="auto">
              <a:lnSpc>
                <a:spcPct val="150000"/>
              </a:lnSpc>
              <a:spcBef>
                <a:spcPts val="0"/>
              </a:spcBef>
              <a:spcAft>
                <a:spcPts val="0"/>
              </a:spcAft>
              <a:buFont typeface="+mj-ea"/>
              <a:buAutoNum type="circleNumDbPlain"/>
              <a:defRPr/>
            </a:pPr>
            <a:r>
              <a:rPr lang="zh-CN" altLang="en-US" sz="1600" dirty="0">
                <a:solidFill>
                  <a:schemeClr val="tx1">
                    <a:lumMod val="85000"/>
                    <a:lumOff val="15000"/>
                  </a:schemeClr>
                </a:solidFill>
                <a:latin typeface="Mistral" pitchFamily="66" charset="0"/>
                <a:ea typeface="微软雅黑" pitchFamily="34" charset="-122"/>
                <a:cs typeface="Microsoft Sans Serif" pitchFamily="34" charset="0"/>
              </a:rPr>
              <a:t>我们需要方舟子式打假者吗？</a:t>
            </a:r>
          </a:p>
          <a:p>
            <a:pPr marL="342900" indent="-342900" algn="just" fontAlgn="auto">
              <a:lnSpc>
                <a:spcPct val="150000"/>
              </a:lnSpc>
              <a:spcBef>
                <a:spcPts val="0"/>
              </a:spcBef>
              <a:spcAft>
                <a:spcPts val="0"/>
              </a:spcAft>
              <a:buFont typeface="+mj-ea"/>
              <a:buAutoNum type="circleNumDbPlain"/>
              <a:defRPr/>
            </a:pPr>
            <a:r>
              <a:rPr lang="zh-CN" altLang="en-US" sz="1600" dirty="0">
                <a:solidFill>
                  <a:schemeClr val="tx1">
                    <a:lumMod val="85000"/>
                    <a:lumOff val="15000"/>
                  </a:schemeClr>
                </a:solidFill>
                <a:latin typeface="Mistral" pitchFamily="66" charset="0"/>
                <a:ea typeface="微软雅黑" pitchFamily="34" charset="-122"/>
                <a:cs typeface="Microsoft Sans Serif" pitchFamily="34" charset="0"/>
              </a:rPr>
              <a:t>面对体制性腐败应该怎样做？</a:t>
            </a:r>
          </a:p>
          <a:p>
            <a:pPr marL="342900" indent="-342900" algn="just" fontAlgn="auto">
              <a:lnSpc>
                <a:spcPct val="150000"/>
              </a:lnSpc>
              <a:spcBef>
                <a:spcPts val="0"/>
              </a:spcBef>
              <a:spcAft>
                <a:spcPts val="0"/>
              </a:spcAft>
              <a:buFont typeface="+mj-ea"/>
              <a:buAutoNum type="circleNumDbPlain"/>
              <a:defRPr/>
            </a:pPr>
            <a:r>
              <a:rPr lang="zh-CN" altLang="en-US" sz="1600" dirty="0">
                <a:solidFill>
                  <a:schemeClr val="tx1">
                    <a:lumMod val="85000"/>
                    <a:lumOff val="15000"/>
                  </a:schemeClr>
                </a:solidFill>
                <a:latin typeface="Mistral" pitchFamily="66" charset="0"/>
                <a:ea typeface="微软雅黑" pitchFamily="34" charset="-122"/>
                <a:cs typeface="Microsoft Sans Serif" pitchFamily="34" charset="0"/>
              </a:rPr>
              <a:t>我们真的有必要征收房产税？</a:t>
            </a:r>
            <a:endParaRPr lang="zh-CN" altLang="en-US" sz="1600" dirty="0">
              <a:solidFill>
                <a:schemeClr val="tx1">
                  <a:lumMod val="85000"/>
                  <a:lumOff val="15000"/>
                </a:schemeClr>
              </a:solidFill>
              <a:latin typeface="+mj-ea"/>
              <a:ea typeface="+mj-ea"/>
              <a:cs typeface="Microsoft Sans Serif" pitchFamily="34" charset="0"/>
            </a:endParaRPr>
          </a:p>
        </p:txBody>
      </p:sp>
      <p:sp>
        <p:nvSpPr>
          <p:cNvPr id="34" name="TextBox 33"/>
          <p:cNvSpPr txBox="1"/>
          <p:nvPr/>
        </p:nvSpPr>
        <p:spPr>
          <a:xfrm>
            <a:off x="2655888" y="296863"/>
            <a:ext cx="4724400" cy="554037"/>
          </a:xfrm>
          <a:prstGeom prst="rect">
            <a:avLst/>
          </a:prstGeom>
          <a:noFill/>
        </p:spPr>
        <p:txBody>
          <a:bodyPr>
            <a:spAutoFit/>
          </a:bodyPr>
          <a:lstStyle/>
          <a:p>
            <a:pPr algn="just" fontAlgn="auto">
              <a:lnSpc>
                <a:spcPct val="150000"/>
              </a:lnSpc>
              <a:spcBef>
                <a:spcPts val="0"/>
              </a:spcBef>
              <a:spcAft>
                <a:spcPts val="0"/>
              </a:spcAft>
              <a:defRPr/>
            </a:pPr>
            <a:r>
              <a:rPr lang="zh-CN" altLang="en-US" sz="2000" b="1" dirty="0">
                <a:solidFill>
                  <a:schemeClr val="accent5"/>
                </a:solidFill>
                <a:latin typeface="Mistral" pitchFamily="66" charset="0"/>
                <a:ea typeface="微软雅黑" pitchFamily="34" charset="-122"/>
                <a:cs typeface="Microsoft Sans Serif" pitchFamily="34" charset="0"/>
              </a:rPr>
              <a:t>也许我们根本就问错了问题。</a:t>
            </a:r>
            <a:endParaRPr lang="zh-CN" altLang="en-US" sz="1600" dirty="0">
              <a:solidFill>
                <a:schemeClr val="tx1">
                  <a:lumMod val="85000"/>
                  <a:lumOff val="15000"/>
                </a:schemeClr>
              </a:solidFill>
              <a:latin typeface="+mj-ea"/>
              <a:ea typeface="+mj-ea"/>
              <a:cs typeface="Microsoft Sans Serif" pitchFamily="34" charset="0"/>
            </a:endParaRPr>
          </a:p>
        </p:txBody>
      </p:sp>
    </p:spTree>
  </p:cSld>
  <p:clrMapOvr>
    <a:masterClrMapping/>
  </p:clrMapOvr>
  <p:transition>
    <p:pull dir="l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1C9DAB09-34B4-4890-87FD-04399442BFF4}" type="slidenum">
              <a:rPr lang="zh-CN" altLang="en-US" smtClean="0"/>
              <a:pPr fontAlgn="base">
                <a:spcBef>
                  <a:spcPct val="0"/>
                </a:spcBef>
                <a:spcAft>
                  <a:spcPct val="0"/>
                </a:spcAft>
                <a:defRPr/>
              </a:pPr>
              <a:t>16</a:t>
            </a:fld>
            <a:endParaRPr lang="en-US" altLang="zh-CN" smtClean="0"/>
          </a:p>
        </p:txBody>
      </p:sp>
      <p:sp>
        <p:nvSpPr>
          <p:cNvPr id="18" name="圆角矩形标注 17"/>
          <p:cNvSpPr/>
          <p:nvPr/>
        </p:nvSpPr>
        <p:spPr>
          <a:xfrm>
            <a:off x="395288" y="404813"/>
            <a:ext cx="2663825" cy="2087562"/>
          </a:xfrm>
          <a:prstGeom prst="wedgeRoundRectCallout">
            <a:avLst/>
          </a:prstGeom>
          <a:gradFill flip="none" rotWithShape="1">
            <a:gsLst>
              <a:gs pos="0">
                <a:srgbClr val="00B050"/>
              </a:gs>
              <a:gs pos="100000">
                <a:srgbClr val="92D050"/>
              </a:gs>
            </a:gsLst>
            <a:lin ang="162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22532" name="同侧圆角矩形 19"/>
          <p:cNvGrpSpPr>
            <a:grpSpLocks/>
          </p:cNvGrpSpPr>
          <p:nvPr/>
        </p:nvGrpSpPr>
        <p:grpSpPr bwMode="auto">
          <a:xfrm>
            <a:off x="496888" y="508000"/>
            <a:ext cx="2444750" cy="931863"/>
            <a:chOff x="334" y="338"/>
            <a:chExt cx="1540" cy="587"/>
          </a:xfrm>
        </p:grpSpPr>
        <p:pic>
          <p:nvPicPr>
            <p:cNvPr id="22545" name="同侧圆角矩形 19"/>
            <p:cNvPicPr>
              <a:picLocks noChangeArrowheads="1"/>
            </p:cNvPicPr>
            <p:nvPr/>
          </p:nvPicPr>
          <p:blipFill>
            <a:blip r:embed="rId2"/>
            <a:srcRect/>
            <a:stretch>
              <a:fillRect/>
            </a:stretch>
          </p:blipFill>
          <p:spPr bwMode="auto">
            <a:xfrm>
              <a:off x="334" y="338"/>
              <a:ext cx="1540" cy="587"/>
            </a:xfrm>
            <a:prstGeom prst="rect">
              <a:avLst/>
            </a:prstGeom>
            <a:noFill/>
            <a:ln w="9525">
              <a:noFill/>
              <a:miter lim="800000"/>
              <a:headEnd/>
              <a:tailEnd/>
            </a:ln>
          </p:spPr>
        </p:pic>
        <p:sp>
          <p:nvSpPr>
            <p:cNvPr id="22546" name="Text Box 5"/>
            <p:cNvSpPr txBox="1">
              <a:spLocks noChangeArrowheads="1"/>
            </p:cNvSpPr>
            <p:nvPr/>
          </p:nvSpPr>
          <p:spPr bwMode="auto">
            <a:xfrm>
              <a:off x="380" y="384"/>
              <a:ext cx="1448" cy="537"/>
            </a:xfrm>
            <a:prstGeom prst="rect">
              <a:avLst/>
            </a:prstGeom>
            <a:noFill/>
            <a:ln w="9525">
              <a:noFill/>
              <a:miter lim="800000"/>
              <a:headEnd/>
              <a:tailEnd/>
            </a:ln>
          </p:spPr>
          <p:txBody>
            <a:bodyPr anchor="ctr"/>
            <a:lstStyle/>
            <a:p>
              <a:pPr algn="ctr"/>
              <a:r>
                <a:rPr lang="zh-CN" altLang="en-US" sz="4800" b="1">
                  <a:solidFill>
                    <a:srgbClr val="00B050"/>
                  </a:solidFill>
                  <a:latin typeface="Constantia" pitchFamily="18" charset="0"/>
                  <a:ea typeface="微软雅黑" pitchFamily="34" charset="-122"/>
                </a:rPr>
                <a:t>结论</a:t>
              </a:r>
              <a:endParaRPr lang="zh-CN" altLang="en-US" sz="4800">
                <a:solidFill>
                  <a:srgbClr val="00B050"/>
                </a:solidFill>
                <a:latin typeface="Constantia" pitchFamily="18" charset="0"/>
                <a:ea typeface="微软雅黑" pitchFamily="34" charset="-122"/>
              </a:endParaRPr>
            </a:p>
          </p:txBody>
        </p:sp>
      </p:grpSp>
      <p:sp>
        <p:nvSpPr>
          <p:cNvPr id="22533" name="TextBox 20"/>
          <p:cNvSpPr txBox="1">
            <a:spLocks noChangeArrowheads="1"/>
          </p:cNvSpPr>
          <p:nvPr/>
        </p:nvSpPr>
        <p:spPr bwMode="auto">
          <a:xfrm>
            <a:off x="423863" y="1527175"/>
            <a:ext cx="2736850" cy="830263"/>
          </a:xfrm>
          <a:prstGeom prst="rect">
            <a:avLst/>
          </a:prstGeom>
          <a:noFill/>
          <a:ln w="9525">
            <a:noFill/>
            <a:miter lim="800000"/>
            <a:headEnd/>
            <a:tailEnd/>
          </a:ln>
        </p:spPr>
        <p:txBody>
          <a:bodyPr>
            <a:spAutoFit/>
          </a:bodyPr>
          <a:lstStyle/>
          <a:p>
            <a:r>
              <a:rPr lang="zh-CN" altLang="en-US" sz="2400" b="1">
                <a:solidFill>
                  <a:schemeClr val="bg1"/>
                </a:solidFill>
                <a:latin typeface="Constantia" pitchFamily="18" charset="0"/>
                <a:ea typeface="微软雅黑" pitchFamily="34" charset="-122"/>
              </a:rPr>
              <a:t>只有找到结论我们才能进行客观评价！</a:t>
            </a:r>
          </a:p>
        </p:txBody>
      </p:sp>
      <p:sp>
        <p:nvSpPr>
          <p:cNvPr id="34" name="Rectangle 19"/>
          <p:cNvSpPr>
            <a:spLocks noChangeArrowheads="1"/>
          </p:cNvSpPr>
          <p:nvPr/>
        </p:nvSpPr>
        <p:spPr bwMode="auto">
          <a:xfrm>
            <a:off x="323850" y="3716338"/>
            <a:ext cx="3959225" cy="1893887"/>
          </a:xfrm>
          <a:prstGeom prst="rect">
            <a:avLst/>
          </a:prstGeom>
          <a:noFill/>
          <a:ln w="3175" algn="ctr">
            <a:noFill/>
            <a:miter lim="800000"/>
            <a:headEnd/>
            <a:tailEnd/>
          </a:ln>
        </p:spPr>
        <p:txBody>
          <a:bodyPr>
            <a:spAutoFit/>
          </a:bodyPr>
          <a:lstStyle/>
          <a:p>
            <a:pPr fontAlgn="auto">
              <a:lnSpc>
                <a:spcPct val="130000"/>
              </a:lnSpc>
              <a:spcBef>
                <a:spcPts val="0"/>
              </a:spcBef>
              <a:spcAft>
                <a:spcPts val="0"/>
              </a:spcAft>
              <a:buClr>
                <a:schemeClr val="tx1"/>
              </a:buClr>
              <a:defRPr/>
            </a:pPr>
            <a:r>
              <a:rPr lang="zh-CN" altLang="en-US" b="1" dirty="0">
                <a:solidFill>
                  <a:srgbClr val="00B050"/>
                </a:solidFill>
                <a:latin typeface="+mn-ea"/>
                <a:ea typeface="+mn-ea"/>
              </a:rPr>
              <a:t>值得批判的：理性判断</a:t>
            </a:r>
            <a:endParaRPr lang="en-US" altLang="zh-CN" b="1" dirty="0">
              <a:solidFill>
                <a:srgbClr val="00B050"/>
              </a:solidFill>
              <a:latin typeface="+mn-ea"/>
              <a:ea typeface="+mn-ea"/>
            </a:endParaRPr>
          </a:p>
          <a:p>
            <a:pPr fontAlgn="auto">
              <a:lnSpc>
                <a:spcPct val="130000"/>
              </a:lnSpc>
              <a:spcBef>
                <a:spcPts val="0"/>
              </a:spcBef>
              <a:spcAft>
                <a:spcPts val="0"/>
              </a:spcAft>
              <a:buClr>
                <a:schemeClr val="tx1"/>
              </a:buClr>
              <a:defRPr/>
            </a:pPr>
            <a:r>
              <a:rPr lang="zh-CN" altLang="en-US" dirty="0">
                <a:latin typeface="+mn-ea"/>
                <a:ea typeface="+mn-ea"/>
              </a:rPr>
              <a:t>结论是由推理产生的，它起源于原因。</a:t>
            </a:r>
            <a:endParaRPr lang="en-US" altLang="zh-CN" dirty="0">
              <a:latin typeface="+mn-ea"/>
              <a:ea typeface="+mn-ea"/>
            </a:endParaRPr>
          </a:p>
          <a:p>
            <a:pPr fontAlgn="auto">
              <a:lnSpc>
                <a:spcPct val="130000"/>
              </a:lnSpc>
              <a:spcBef>
                <a:spcPts val="0"/>
              </a:spcBef>
              <a:spcAft>
                <a:spcPts val="0"/>
              </a:spcAft>
              <a:buClr>
                <a:schemeClr val="tx1"/>
              </a:buClr>
              <a:defRPr/>
            </a:pPr>
            <a:r>
              <a:rPr lang="zh-CN" altLang="en-US" b="1" dirty="0">
                <a:solidFill>
                  <a:srgbClr val="00B050"/>
                </a:solidFill>
                <a:latin typeface="+mn-ea"/>
                <a:ea typeface="+mn-ea"/>
              </a:rPr>
              <a:t>不值得批判：非理性判断</a:t>
            </a:r>
            <a:endParaRPr lang="en-US" altLang="zh-CN" b="1" dirty="0">
              <a:solidFill>
                <a:srgbClr val="00B050"/>
              </a:solidFill>
              <a:latin typeface="+mn-ea"/>
              <a:ea typeface="+mn-ea"/>
            </a:endParaRPr>
          </a:p>
          <a:p>
            <a:pPr fontAlgn="auto">
              <a:lnSpc>
                <a:spcPct val="130000"/>
              </a:lnSpc>
              <a:spcBef>
                <a:spcPts val="0"/>
              </a:spcBef>
              <a:spcAft>
                <a:spcPts val="0"/>
              </a:spcAft>
              <a:buClr>
                <a:schemeClr val="tx1"/>
              </a:buClr>
              <a:defRPr/>
            </a:pPr>
            <a:r>
              <a:rPr lang="zh-CN" altLang="en-US" dirty="0">
                <a:latin typeface="+mn-ea"/>
                <a:ea typeface="+mn-ea"/>
              </a:rPr>
              <a:t>观点仅仅是一些没有论据支持的言论。</a:t>
            </a:r>
            <a:endParaRPr lang="en-US" altLang="zh-CN" dirty="0">
              <a:latin typeface="+mn-ea"/>
              <a:ea typeface="+mn-ea"/>
            </a:endParaRPr>
          </a:p>
          <a:p>
            <a:pPr fontAlgn="auto">
              <a:lnSpc>
                <a:spcPct val="130000"/>
              </a:lnSpc>
              <a:spcBef>
                <a:spcPts val="0"/>
              </a:spcBef>
              <a:spcAft>
                <a:spcPts val="0"/>
              </a:spcAft>
              <a:buClr>
                <a:schemeClr val="tx1"/>
              </a:buClr>
              <a:defRPr/>
            </a:pPr>
            <a:r>
              <a:rPr lang="zh-CN" altLang="en-US" dirty="0">
                <a:latin typeface="+mn-ea"/>
                <a:ea typeface="+mn-ea"/>
              </a:rPr>
              <a:t>此处略过很多砖家的观点</a:t>
            </a:r>
            <a:r>
              <a:rPr lang="en-US" altLang="zh-CN" dirty="0">
                <a:latin typeface="+mn-ea"/>
                <a:ea typeface="+mn-ea"/>
              </a:rPr>
              <a:t>… …</a:t>
            </a:r>
            <a:endParaRPr lang="zh-CN" altLang="en-US" dirty="0">
              <a:latin typeface="+mn-ea"/>
              <a:ea typeface="+mn-ea"/>
            </a:endParaRPr>
          </a:p>
        </p:txBody>
      </p:sp>
      <p:grpSp>
        <p:nvGrpSpPr>
          <p:cNvPr id="22535" name="组合 11"/>
          <p:cNvGrpSpPr>
            <a:grpSpLocks/>
          </p:cNvGrpSpPr>
          <p:nvPr/>
        </p:nvGrpSpPr>
        <p:grpSpPr bwMode="auto">
          <a:xfrm>
            <a:off x="4572000" y="404813"/>
            <a:ext cx="3765550" cy="2376487"/>
            <a:chOff x="956102" y="1844825"/>
            <a:chExt cx="2800310" cy="2160239"/>
          </a:xfrm>
        </p:grpSpPr>
        <p:sp>
          <p:nvSpPr>
            <p:cNvPr id="38" name="椭圆形标注 37"/>
            <p:cNvSpPr/>
            <p:nvPr/>
          </p:nvSpPr>
          <p:spPr>
            <a:xfrm>
              <a:off x="956102" y="1844825"/>
              <a:ext cx="2800310"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椭圆形标注 39"/>
            <p:cNvSpPr/>
            <p:nvPr/>
          </p:nvSpPr>
          <p:spPr>
            <a:xfrm>
              <a:off x="1043464" y="1916977"/>
              <a:ext cx="2592530" cy="2000061"/>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37" name="TextBox 36"/>
          <p:cNvSpPr txBox="1"/>
          <p:nvPr/>
        </p:nvSpPr>
        <p:spPr>
          <a:xfrm>
            <a:off x="4859338" y="933450"/>
            <a:ext cx="3600450" cy="1311275"/>
          </a:xfrm>
          <a:prstGeom prst="rect">
            <a:avLst/>
          </a:prstGeom>
          <a:noFill/>
        </p:spPr>
        <p:txBody>
          <a:bodyPr>
            <a:spAutoFit/>
          </a:bodyPr>
          <a:lstStyle/>
          <a:p>
            <a:pPr fontAlgn="auto">
              <a:spcBef>
                <a:spcPts val="0"/>
              </a:spcBef>
              <a:defRPr/>
            </a:pPr>
            <a:r>
              <a:rPr lang="zh-CN" altLang="en-US" sz="2000" b="1" dirty="0">
                <a:solidFill>
                  <a:schemeClr val="tx1">
                    <a:lumMod val="85000"/>
                    <a:lumOff val="15000"/>
                  </a:schemeClr>
                </a:solidFill>
                <a:latin typeface="Mistral" pitchFamily="66" charset="0"/>
                <a:ea typeface="微软雅黑" pitchFamily="34" charset="-122"/>
                <a:cs typeface="Microsoft Sans Serif" pitchFamily="34" charset="0"/>
              </a:rPr>
              <a:t>这是</a:t>
            </a:r>
            <a:r>
              <a:rPr lang="zh-CN" altLang="en-US" sz="3600" b="1" dirty="0">
                <a:solidFill>
                  <a:srgbClr val="FF0000"/>
                </a:solidFill>
                <a:latin typeface="Mistral" pitchFamily="66" charset="0"/>
                <a:ea typeface="+mn-ea"/>
                <a:cs typeface="Microsoft Sans Serif" pitchFamily="34" charset="0"/>
              </a:rPr>
              <a:t>观点</a:t>
            </a:r>
            <a:r>
              <a:rPr lang="zh-CN" altLang="en-US" sz="2000" b="1" dirty="0">
                <a:solidFill>
                  <a:schemeClr val="tx1">
                    <a:lumMod val="85000"/>
                    <a:lumOff val="15000"/>
                  </a:schemeClr>
                </a:solidFill>
                <a:latin typeface="Mistral" pitchFamily="66" charset="0"/>
                <a:ea typeface="微软雅黑" pitchFamily="34" charset="-122"/>
                <a:cs typeface="Microsoft Sans Serif" pitchFamily="34" charset="0"/>
              </a:rPr>
              <a:t>：</a:t>
            </a:r>
            <a:endParaRPr lang="en-US" altLang="zh-CN" sz="2000" b="1" dirty="0">
              <a:solidFill>
                <a:schemeClr val="tx1">
                  <a:lumMod val="85000"/>
                  <a:lumOff val="15000"/>
                </a:schemeClr>
              </a:solidFill>
              <a:latin typeface="Mistral" pitchFamily="66" charset="0"/>
              <a:ea typeface="微软雅黑" pitchFamily="34" charset="-122"/>
              <a:cs typeface="Microsoft Sans Serif" pitchFamily="34" charset="0"/>
            </a:endParaRPr>
          </a:p>
          <a:p>
            <a:pPr fontAlgn="auto">
              <a:spcBef>
                <a:spcPts val="0"/>
              </a:spcBef>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房价当然会跌，不跌怎么行！</a:t>
            </a:r>
          </a:p>
          <a:p>
            <a:pPr fontAlgn="auto">
              <a:spcBef>
                <a:spcPts val="0"/>
              </a:spcBef>
              <a:spcAft>
                <a:spcPts val="0"/>
              </a:spcAft>
              <a:defRPr/>
            </a:pPr>
            <a:endParaRPr lang="zh-CN" altLang="en-US" sz="2400" b="1" dirty="0">
              <a:solidFill>
                <a:schemeClr val="accent6"/>
              </a:solidFill>
              <a:latin typeface="+mn-lt"/>
              <a:ea typeface="+mn-ea"/>
            </a:endParaRPr>
          </a:p>
        </p:txBody>
      </p:sp>
      <p:grpSp>
        <p:nvGrpSpPr>
          <p:cNvPr id="22537" name="组合 11"/>
          <p:cNvGrpSpPr>
            <a:grpSpLocks/>
          </p:cNvGrpSpPr>
          <p:nvPr/>
        </p:nvGrpSpPr>
        <p:grpSpPr bwMode="auto">
          <a:xfrm>
            <a:off x="4572000" y="3284538"/>
            <a:ext cx="3765550" cy="2376487"/>
            <a:chOff x="956102" y="1844825"/>
            <a:chExt cx="2800310" cy="2160239"/>
          </a:xfrm>
        </p:grpSpPr>
        <p:sp>
          <p:nvSpPr>
            <p:cNvPr id="43" name="椭圆形标注 42"/>
            <p:cNvSpPr/>
            <p:nvPr/>
          </p:nvSpPr>
          <p:spPr>
            <a:xfrm>
              <a:off x="956102" y="1844825"/>
              <a:ext cx="2800310" cy="2160239"/>
            </a:xfrm>
            <a:prstGeom prst="wedgeEllipseCallout">
              <a:avLst>
                <a:gd name="adj1" fmla="val -36207"/>
                <a:gd name="adj2" fmla="val 58514"/>
              </a:avLst>
            </a:prstGeom>
            <a:solidFill>
              <a:schemeClr val="bg1"/>
            </a:solidFill>
            <a:ln w="3175">
              <a:solidFill>
                <a:schemeClr val="bg1">
                  <a:lumMod val="75000"/>
                </a:schemeClr>
              </a:solidFill>
            </a:ln>
            <a:effectLst>
              <a:outerShdw blurRad="203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 name="椭圆形标注 43"/>
            <p:cNvSpPr/>
            <p:nvPr/>
          </p:nvSpPr>
          <p:spPr>
            <a:xfrm>
              <a:off x="1043464" y="1916977"/>
              <a:ext cx="2592530" cy="2000061"/>
            </a:xfrm>
            <a:prstGeom prst="wedgeEllipseCallout">
              <a:avLst>
                <a:gd name="adj1" fmla="val -36207"/>
                <a:gd name="adj2" fmla="val 58514"/>
              </a:avLst>
            </a:prstGeom>
            <a:solidFill>
              <a:schemeClr val="bg1"/>
            </a:solidFill>
            <a:ln w="317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45" name="TextBox 44"/>
          <p:cNvSpPr txBox="1"/>
          <p:nvPr/>
        </p:nvSpPr>
        <p:spPr>
          <a:xfrm>
            <a:off x="4932363" y="3722688"/>
            <a:ext cx="3240087" cy="1631950"/>
          </a:xfrm>
          <a:prstGeom prst="rect">
            <a:avLst/>
          </a:prstGeom>
          <a:noFill/>
        </p:spPr>
        <p:txBody>
          <a:bodyPr>
            <a:spAutoFit/>
          </a:bodyPr>
          <a:lstStyle/>
          <a:p>
            <a:pPr fontAlgn="auto">
              <a:spcBef>
                <a:spcPts val="0"/>
              </a:spcBef>
              <a:defRPr/>
            </a:pPr>
            <a:r>
              <a:rPr lang="zh-CN" altLang="en-US" sz="2000" b="1" dirty="0">
                <a:solidFill>
                  <a:schemeClr val="tx1">
                    <a:lumMod val="85000"/>
                    <a:lumOff val="15000"/>
                  </a:schemeClr>
                </a:solidFill>
                <a:latin typeface="Mistral" pitchFamily="66" charset="0"/>
                <a:ea typeface="微软雅黑" pitchFamily="34" charset="-122"/>
                <a:cs typeface="Microsoft Sans Serif" pitchFamily="34" charset="0"/>
              </a:rPr>
              <a:t>这是</a:t>
            </a:r>
            <a:r>
              <a:rPr lang="zh-CN" altLang="en-US" sz="3600" b="1" dirty="0">
                <a:solidFill>
                  <a:srgbClr val="FF0000"/>
                </a:solidFill>
                <a:latin typeface="Mistral" pitchFamily="66" charset="0"/>
                <a:ea typeface="+mn-ea"/>
                <a:cs typeface="Microsoft Sans Serif" pitchFamily="34" charset="0"/>
              </a:rPr>
              <a:t>结论</a:t>
            </a:r>
            <a:r>
              <a:rPr lang="zh-CN" altLang="en-US" sz="2000" b="1" dirty="0">
                <a:solidFill>
                  <a:schemeClr val="tx1">
                    <a:lumMod val="85000"/>
                    <a:lumOff val="15000"/>
                  </a:schemeClr>
                </a:solidFill>
                <a:latin typeface="Mistral" pitchFamily="66" charset="0"/>
                <a:ea typeface="微软雅黑" pitchFamily="34" charset="-122"/>
                <a:cs typeface="Microsoft Sans Serif" pitchFamily="34" charset="0"/>
              </a:rPr>
              <a:t>：</a:t>
            </a:r>
            <a:endParaRPr lang="en-US" altLang="zh-CN" sz="2000" b="1" dirty="0">
              <a:solidFill>
                <a:schemeClr val="tx1">
                  <a:lumMod val="85000"/>
                  <a:lumOff val="15000"/>
                </a:schemeClr>
              </a:solidFill>
              <a:latin typeface="Mistral" pitchFamily="66" charset="0"/>
              <a:ea typeface="微软雅黑" pitchFamily="34" charset="-122"/>
              <a:cs typeface="Microsoft Sans Serif" pitchFamily="34" charset="0"/>
            </a:endParaRPr>
          </a:p>
          <a:p>
            <a:pPr fontAlgn="auto">
              <a:spcBef>
                <a:spcPts val="0"/>
              </a:spcBef>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房价当然会跌，</a:t>
            </a:r>
            <a:endParaRPr lang="en-US" altLang="zh-CN" sz="2000" dirty="0">
              <a:solidFill>
                <a:schemeClr val="tx1">
                  <a:lumMod val="85000"/>
                  <a:lumOff val="15000"/>
                </a:schemeClr>
              </a:solidFill>
              <a:latin typeface="Mistral" pitchFamily="66" charset="0"/>
              <a:ea typeface="微软雅黑" pitchFamily="34" charset="-122"/>
              <a:cs typeface="Microsoft Sans Serif" pitchFamily="34" charset="0"/>
            </a:endParaRPr>
          </a:p>
          <a:p>
            <a:pPr fontAlgn="auto">
              <a:spcBef>
                <a:spcPts val="0"/>
              </a:spcBef>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不然中央会采取措施！</a:t>
            </a:r>
          </a:p>
          <a:p>
            <a:pPr fontAlgn="auto">
              <a:spcBef>
                <a:spcPts val="0"/>
              </a:spcBef>
              <a:spcAft>
                <a:spcPts val="0"/>
              </a:spcAft>
              <a:defRPr/>
            </a:pPr>
            <a:endParaRPr lang="zh-CN" altLang="en-US" sz="2400" b="1" dirty="0">
              <a:solidFill>
                <a:schemeClr val="accent6"/>
              </a:solidFill>
              <a:latin typeface="+mn-lt"/>
              <a:ea typeface="+mn-ea"/>
            </a:endParaRPr>
          </a:p>
        </p:txBody>
      </p:sp>
      <p:cxnSp>
        <p:nvCxnSpPr>
          <p:cNvPr id="49" name="直接连接符 48"/>
          <p:cNvCxnSpPr/>
          <p:nvPr/>
        </p:nvCxnSpPr>
        <p:spPr>
          <a:xfrm>
            <a:off x="5076825" y="5013325"/>
            <a:ext cx="2447925"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6484938" y="5065713"/>
            <a:ext cx="1082675" cy="307975"/>
          </a:xfrm>
          <a:prstGeom prst="rect">
            <a:avLst/>
          </a:prstGeom>
        </p:spPr>
        <p:txBody>
          <a:bodyPr wrap="none">
            <a:spAutoFit/>
          </a:bodyPr>
          <a:lstStyle/>
          <a:p>
            <a:pPr algn="r" eaLnBrk="0" hangingPunct="0">
              <a:defRPr/>
            </a:pPr>
            <a:r>
              <a:rPr lang="zh-CN" altLang="en-US" sz="1400" dirty="0">
                <a:solidFill>
                  <a:schemeClr val="accent6"/>
                </a:solidFill>
                <a:latin typeface="Mistral" pitchFamily="66" charset="0"/>
                <a:ea typeface="微软雅黑" pitchFamily="34" charset="-122"/>
                <a:cs typeface="Microsoft Sans Serif" pitchFamily="34" charset="0"/>
              </a:rPr>
              <a:t>这句是理由</a:t>
            </a:r>
          </a:p>
        </p:txBody>
      </p:sp>
    </p:spTree>
  </p:cSld>
  <p:clrMapOvr>
    <a:masterClrMapping/>
  </p:clrMapOvr>
  <p:transition>
    <p:pull dir="l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9"/>
          <p:cNvPicPr>
            <a:picLocks noChangeAspect="1" noChangeArrowheads="1"/>
          </p:cNvPicPr>
          <p:nvPr/>
        </p:nvPicPr>
        <p:blipFill>
          <a:blip r:embed="rId2"/>
          <a:srcRect/>
          <a:stretch>
            <a:fillRect/>
          </a:stretch>
        </p:blipFill>
        <p:spPr bwMode="auto">
          <a:xfrm>
            <a:off x="714375" y="3429000"/>
            <a:ext cx="1000125" cy="1162050"/>
          </a:xfrm>
          <a:prstGeom prst="rect">
            <a:avLst/>
          </a:prstGeom>
          <a:noFill/>
          <a:ln w="9525">
            <a:noFill/>
            <a:miter lim="800000"/>
            <a:headEnd/>
            <a:tailEnd/>
          </a:ln>
        </p:spPr>
      </p:pic>
      <p:sp>
        <p:nvSpPr>
          <p:cNvPr id="2" name="标题 1"/>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理由是什么？</a:t>
            </a:r>
            <a:r>
              <a:rPr lang="en-US" altLang="zh-CN" dirty="0" smtClean="0"/>
              <a:t>--</a:t>
            </a:r>
            <a:r>
              <a:rPr lang="zh-CN" altLang="en-US" dirty="0" smtClean="0"/>
              <a:t>一个人有没有头脑要看能否提供充分的证据</a:t>
            </a:r>
            <a:endParaRPr lang="zh-CN" altLang="en-US" dirty="0"/>
          </a:p>
        </p:txBody>
      </p:sp>
      <p:sp>
        <p:nvSpPr>
          <p:cNvPr id="22532"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D2B7E4-68CA-4BB5-B9DB-F2C849F83A8F}" type="slidenum">
              <a:rPr lang="zh-CN" altLang="en-US" smtClean="0"/>
              <a:pPr fontAlgn="base">
                <a:spcBef>
                  <a:spcPct val="0"/>
                </a:spcBef>
                <a:spcAft>
                  <a:spcPct val="0"/>
                </a:spcAft>
                <a:defRPr/>
              </a:pPr>
              <a:t>17</a:t>
            </a:fld>
            <a:endParaRPr lang="en-US" altLang="zh-CN" smtClean="0"/>
          </a:p>
        </p:txBody>
      </p:sp>
      <p:grpSp>
        <p:nvGrpSpPr>
          <p:cNvPr id="3" name="组合 26"/>
          <p:cNvGrpSpPr>
            <a:grpSpLocks/>
          </p:cNvGrpSpPr>
          <p:nvPr/>
        </p:nvGrpSpPr>
        <p:grpSpPr bwMode="auto">
          <a:xfrm>
            <a:off x="1403350" y="2138363"/>
            <a:ext cx="1728788" cy="1368425"/>
            <a:chOff x="1403648" y="2137792"/>
            <a:chExt cx="1728192" cy="1368598"/>
          </a:xfrm>
        </p:grpSpPr>
        <p:sp>
          <p:nvSpPr>
            <p:cNvPr id="15" name="椭圆形标注 14"/>
            <p:cNvSpPr/>
            <p:nvPr/>
          </p:nvSpPr>
          <p:spPr>
            <a:xfrm>
              <a:off x="1403648" y="2137792"/>
              <a:ext cx="1728192" cy="1368598"/>
            </a:xfrm>
            <a:prstGeom prst="wedgeEllipseCallout">
              <a:avLst>
                <a:gd name="adj1" fmla="val -31217"/>
                <a:gd name="adj2" fmla="val 60820"/>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ltLang="zh-CN" sz="2000" dirty="0">
                <a:solidFill>
                  <a:schemeClr val="tx1">
                    <a:lumMod val="85000"/>
                    <a:lumOff val="15000"/>
                  </a:schemeClr>
                </a:solidFill>
                <a:latin typeface="Mistral" pitchFamily="66" charset="0"/>
                <a:cs typeface="Microsoft Sans Serif" pitchFamily="34" charset="0"/>
              </a:endParaRPr>
            </a:p>
          </p:txBody>
        </p:sp>
        <p:sp>
          <p:nvSpPr>
            <p:cNvPr id="16" name="矩形 15"/>
            <p:cNvSpPr/>
            <p:nvPr/>
          </p:nvSpPr>
          <p:spPr>
            <a:xfrm>
              <a:off x="1619474" y="2437867"/>
              <a:ext cx="1440953" cy="924042"/>
            </a:xfrm>
            <a:prstGeom prst="rect">
              <a:avLst/>
            </a:prstGeom>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Mistral" pitchFamily="66" charset="0"/>
                  <a:ea typeface="+mn-ea"/>
                  <a:cs typeface="Microsoft Sans Serif" pitchFamily="34" charset="0"/>
                </a:rPr>
                <a:t>微信营销是微博营销后的最新趋势！</a:t>
              </a:r>
              <a:endParaRPr lang="en-US" altLang="zh-CN" dirty="0">
                <a:solidFill>
                  <a:schemeClr val="tx1">
                    <a:lumMod val="85000"/>
                    <a:lumOff val="15000"/>
                  </a:schemeClr>
                </a:solidFill>
                <a:latin typeface="Mistral" pitchFamily="66" charset="0"/>
                <a:ea typeface="+mn-ea"/>
                <a:cs typeface="Microsoft Sans Serif" pitchFamily="34" charset="0"/>
              </a:endParaRPr>
            </a:p>
          </p:txBody>
        </p:sp>
      </p:grpSp>
      <p:grpSp>
        <p:nvGrpSpPr>
          <p:cNvPr id="4" name="组合 27"/>
          <p:cNvGrpSpPr>
            <a:grpSpLocks/>
          </p:cNvGrpSpPr>
          <p:nvPr/>
        </p:nvGrpSpPr>
        <p:grpSpPr bwMode="auto">
          <a:xfrm>
            <a:off x="3995738" y="2138363"/>
            <a:ext cx="1728787" cy="1368425"/>
            <a:chOff x="3995936" y="2137792"/>
            <a:chExt cx="1728192" cy="1368598"/>
          </a:xfrm>
        </p:grpSpPr>
        <p:sp>
          <p:nvSpPr>
            <p:cNvPr id="18" name="椭圆形标注 17"/>
            <p:cNvSpPr/>
            <p:nvPr/>
          </p:nvSpPr>
          <p:spPr>
            <a:xfrm>
              <a:off x="3995936" y="2137792"/>
              <a:ext cx="1728192" cy="1368598"/>
            </a:xfrm>
            <a:prstGeom prst="wedgeEllipseCallout">
              <a:avLst>
                <a:gd name="adj1" fmla="val -31217"/>
                <a:gd name="adj2" fmla="val 60820"/>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ltLang="zh-CN" sz="2000" dirty="0">
                <a:solidFill>
                  <a:schemeClr val="tx1">
                    <a:lumMod val="85000"/>
                    <a:lumOff val="15000"/>
                  </a:schemeClr>
                </a:solidFill>
                <a:latin typeface="Mistral" pitchFamily="66" charset="0"/>
                <a:cs typeface="Microsoft Sans Serif" pitchFamily="34" charset="0"/>
              </a:endParaRPr>
            </a:p>
          </p:txBody>
        </p:sp>
        <p:sp>
          <p:nvSpPr>
            <p:cNvPr id="19" name="矩形 18"/>
            <p:cNvSpPr/>
            <p:nvPr/>
          </p:nvSpPr>
          <p:spPr>
            <a:xfrm>
              <a:off x="4140348" y="2437867"/>
              <a:ext cx="1583780" cy="924042"/>
            </a:xfrm>
            <a:prstGeom prst="rect">
              <a:avLst/>
            </a:prstGeom>
          </p:spPr>
          <p:txBody>
            <a:bodyPr>
              <a:spAutoFit/>
            </a:bodyPr>
            <a:lstStyle/>
            <a:p>
              <a:pPr fontAlgn="auto">
                <a:spcBef>
                  <a:spcPts val="1200"/>
                </a:spcBef>
                <a:defRPr/>
              </a:pPr>
              <a:r>
                <a:rPr lang="zh-CN" altLang="en-US" dirty="0">
                  <a:solidFill>
                    <a:schemeClr val="tx1">
                      <a:lumMod val="85000"/>
                      <a:lumOff val="15000"/>
                    </a:schemeClr>
                  </a:solidFill>
                  <a:latin typeface="Mistral" pitchFamily="66" charset="0"/>
                  <a:ea typeface="微软雅黑" pitchFamily="34" charset="-122"/>
                  <a:cs typeface="Microsoft Sans Serif" pitchFamily="34" charset="0"/>
                </a:rPr>
                <a:t>异地考生参加本地高考挤占本地资源！</a:t>
              </a:r>
              <a:endParaRPr lang="en-US" altLang="zh-CN" dirty="0">
                <a:solidFill>
                  <a:schemeClr val="tx1">
                    <a:lumMod val="85000"/>
                    <a:lumOff val="15000"/>
                  </a:schemeClr>
                </a:solidFill>
                <a:latin typeface="Mistral" pitchFamily="66" charset="0"/>
                <a:ea typeface="微软雅黑" pitchFamily="34" charset="-122"/>
                <a:cs typeface="Microsoft Sans Serif" pitchFamily="34" charset="0"/>
              </a:endParaRPr>
            </a:p>
          </p:txBody>
        </p:sp>
      </p:grpSp>
      <p:grpSp>
        <p:nvGrpSpPr>
          <p:cNvPr id="5" name="组合 28"/>
          <p:cNvGrpSpPr>
            <a:grpSpLocks/>
          </p:cNvGrpSpPr>
          <p:nvPr/>
        </p:nvGrpSpPr>
        <p:grpSpPr bwMode="auto">
          <a:xfrm>
            <a:off x="6588125" y="2138363"/>
            <a:ext cx="1728788" cy="1368425"/>
            <a:chOff x="6588224" y="2137792"/>
            <a:chExt cx="1728192" cy="1368598"/>
          </a:xfrm>
        </p:grpSpPr>
        <p:sp>
          <p:nvSpPr>
            <p:cNvPr id="21" name="椭圆形标注 20"/>
            <p:cNvSpPr/>
            <p:nvPr/>
          </p:nvSpPr>
          <p:spPr>
            <a:xfrm>
              <a:off x="6588224" y="2137792"/>
              <a:ext cx="1728192" cy="1368598"/>
            </a:xfrm>
            <a:prstGeom prst="wedgeEllipseCallout">
              <a:avLst>
                <a:gd name="adj1" fmla="val -31217"/>
                <a:gd name="adj2" fmla="val 60820"/>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ltLang="zh-CN" sz="2000" dirty="0">
                <a:solidFill>
                  <a:schemeClr val="tx1">
                    <a:lumMod val="85000"/>
                    <a:lumOff val="15000"/>
                  </a:schemeClr>
                </a:solidFill>
                <a:latin typeface="Mistral" pitchFamily="66" charset="0"/>
                <a:cs typeface="Microsoft Sans Serif" pitchFamily="34" charset="0"/>
              </a:endParaRPr>
            </a:p>
          </p:txBody>
        </p:sp>
        <p:sp>
          <p:nvSpPr>
            <p:cNvPr id="22" name="矩形 21"/>
            <p:cNvSpPr/>
            <p:nvPr/>
          </p:nvSpPr>
          <p:spPr>
            <a:xfrm>
              <a:off x="6804050" y="2437867"/>
              <a:ext cx="1440953" cy="924042"/>
            </a:xfrm>
            <a:prstGeom prst="rect">
              <a:avLst/>
            </a:prstGeom>
          </p:spPr>
          <p:txBody>
            <a:bodyPr>
              <a:spAutoFit/>
            </a:bodyPr>
            <a:lstStyle/>
            <a:p>
              <a:pPr fontAlgn="auto">
                <a:spcBef>
                  <a:spcPts val="1200"/>
                </a:spcBef>
                <a:defRPr/>
              </a:pPr>
              <a:r>
                <a:rPr lang="zh-CN" altLang="en-US" dirty="0">
                  <a:solidFill>
                    <a:schemeClr val="tx1">
                      <a:lumMod val="85000"/>
                      <a:lumOff val="15000"/>
                    </a:schemeClr>
                  </a:solidFill>
                  <a:latin typeface="Mistral" pitchFamily="66" charset="0"/>
                  <a:ea typeface="微软雅黑" pitchFamily="34" charset="-122"/>
                  <a:cs typeface="Microsoft Sans Serif" pitchFamily="34" charset="0"/>
                </a:rPr>
                <a:t>劳动法规定最低工资增加企业成本</a:t>
              </a:r>
            </a:p>
          </p:txBody>
        </p:sp>
      </p:grpSp>
      <p:sp>
        <p:nvSpPr>
          <p:cNvPr id="24" name="矩形 23"/>
          <p:cNvSpPr>
            <a:spLocks noChangeArrowheads="1"/>
          </p:cNvSpPr>
          <p:nvPr/>
        </p:nvSpPr>
        <p:spPr bwMode="auto">
          <a:xfrm>
            <a:off x="468313" y="1268413"/>
            <a:ext cx="8064500" cy="523875"/>
          </a:xfrm>
          <a:prstGeom prst="rect">
            <a:avLst/>
          </a:prstGeom>
          <a:noFill/>
          <a:ln w="9525">
            <a:noFill/>
            <a:miter lim="800000"/>
            <a:headEnd/>
            <a:tailEnd/>
          </a:ln>
        </p:spPr>
        <p:txBody>
          <a:bodyPr>
            <a:spAutoFit/>
          </a:bodyPr>
          <a:lstStyle/>
          <a:p>
            <a:r>
              <a:rPr lang="zh-CN" altLang="en-US" sz="2800" b="1">
                <a:solidFill>
                  <a:schemeClr val="accent1"/>
                </a:solidFill>
                <a:latin typeface="Constantia" pitchFamily="18" charset="0"/>
                <a:ea typeface="微软雅黑" pitchFamily="34" charset="-122"/>
              </a:rPr>
              <a:t>这些都是话题（断言），你可以相信也可以不相信：</a:t>
            </a:r>
          </a:p>
        </p:txBody>
      </p:sp>
      <p:sp>
        <p:nvSpPr>
          <p:cNvPr id="25" name="Rectangle 19"/>
          <p:cNvSpPr>
            <a:spLocks noChangeArrowheads="1"/>
          </p:cNvSpPr>
          <p:nvPr/>
        </p:nvSpPr>
        <p:spPr bwMode="auto">
          <a:xfrm>
            <a:off x="1214438" y="5157788"/>
            <a:ext cx="4797425" cy="573087"/>
          </a:xfrm>
          <a:prstGeom prst="rect">
            <a:avLst/>
          </a:prstGeom>
          <a:noFill/>
          <a:ln w="3175" algn="ctr">
            <a:noFill/>
            <a:miter lim="800000"/>
            <a:headEnd/>
            <a:tailEnd/>
          </a:ln>
        </p:spPr>
        <p:txBody>
          <a:bodyPr>
            <a:spAutoFit/>
          </a:bodyPr>
          <a:lstStyle/>
          <a:p>
            <a:pPr marL="182563" indent="-182563" algn="r">
              <a:lnSpc>
                <a:spcPct val="130000"/>
              </a:lnSpc>
              <a:buClr>
                <a:schemeClr val="tx1"/>
              </a:buClr>
            </a:pPr>
            <a:r>
              <a:rPr lang="zh-CN" altLang="en-US" sz="2400">
                <a:latin typeface="Constantia" pitchFamily="18" charset="0"/>
                <a:ea typeface="微软雅黑" pitchFamily="34" charset="-122"/>
              </a:rPr>
              <a:t>结论不是证据，因为它们都缺乏</a:t>
            </a:r>
            <a:endParaRPr lang="zh-CN" altLang="en-US" sz="6000" b="1">
              <a:solidFill>
                <a:srgbClr val="FF0000"/>
              </a:solidFill>
              <a:latin typeface="Constantia" pitchFamily="18" charset="0"/>
              <a:ea typeface="微软雅黑" pitchFamily="34" charset="-122"/>
            </a:endParaRPr>
          </a:p>
        </p:txBody>
      </p:sp>
      <p:pic>
        <p:nvPicPr>
          <p:cNvPr id="31" name="图片 30" descr="图片1.png"/>
          <p:cNvPicPr>
            <a:picLocks noChangeAspect="1"/>
          </p:cNvPicPr>
          <p:nvPr/>
        </p:nvPicPr>
        <p:blipFill>
          <a:blip r:embed="rId3"/>
          <a:srcRect/>
          <a:stretch>
            <a:fillRect/>
          </a:stretch>
        </p:blipFill>
        <p:spPr bwMode="auto">
          <a:xfrm>
            <a:off x="5608638" y="4508500"/>
            <a:ext cx="3535362" cy="1328738"/>
          </a:xfrm>
          <a:prstGeom prst="rect">
            <a:avLst/>
          </a:prstGeom>
          <a:noFill/>
          <a:ln w="9525">
            <a:noFill/>
            <a:miter lim="800000"/>
            <a:headEnd/>
            <a:tailEnd/>
          </a:ln>
        </p:spPr>
      </p:pic>
      <p:pic>
        <p:nvPicPr>
          <p:cNvPr id="23563" name="Picture 9"/>
          <p:cNvPicPr>
            <a:picLocks noChangeAspect="1" noChangeArrowheads="1"/>
          </p:cNvPicPr>
          <p:nvPr/>
        </p:nvPicPr>
        <p:blipFill>
          <a:blip r:embed="rId2"/>
          <a:srcRect/>
          <a:stretch>
            <a:fillRect/>
          </a:stretch>
        </p:blipFill>
        <p:spPr bwMode="auto">
          <a:xfrm>
            <a:off x="3286125" y="3429000"/>
            <a:ext cx="1000125" cy="1162050"/>
          </a:xfrm>
          <a:prstGeom prst="rect">
            <a:avLst/>
          </a:prstGeom>
          <a:noFill/>
          <a:ln w="9525">
            <a:noFill/>
            <a:miter lim="800000"/>
            <a:headEnd/>
            <a:tailEnd/>
          </a:ln>
        </p:spPr>
      </p:pic>
      <p:pic>
        <p:nvPicPr>
          <p:cNvPr id="23564" name="Picture 9"/>
          <p:cNvPicPr>
            <a:picLocks noChangeAspect="1" noChangeArrowheads="1"/>
          </p:cNvPicPr>
          <p:nvPr/>
        </p:nvPicPr>
        <p:blipFill>
          <a:blip r:embed="rId2"/>
          <a:srcRect/>
          <a:stretch>
            <a:fillRect/>
          </a:stretch>
        </p:blipFill>
        <p:spPr bwMode="auto">
          <a:xfrm>
            <a:off x="5857875" y="3429000"/>
            <a:ext cx="1000125" cy="1162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25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nodeType="afterGroup">
                            <p:stCondLst>
                              <p:cond delay="4000"/>
                            </p:stCondLst>
                            <p:childTnLst>
                              <p:par>
                                <p:cTn id="31" presetID="58" presetClass="entr" presetSubtype="0" accel="10000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strVal val="#ppt_w*2.5"/>
                                          </p:val>
                                        </p:tav>
                                        <p:tav tm="100000">
                                          <p:val>
                                            <p:strVal val="#ppt_w"/>
                                          </p:val>
                                        </p:tav>
                                      </p:tavLst>
                                    </p:anim>
                                    <p:anim calcmode="lin" valueType="num">
                                      <p:cBhvr>
                                        <p:cTn id="34" dur="500" fill="hold"/>
                                        <p:tgtEl>
                                          <p:spTgt spid="31"/>
                                        </p:tgtEl>
                                        <p:attrNameLst>
                                          <p:attrName>ppt_h</p:attrName>
                                        </p:attrNameLst>
                                      </p:cBhvr>
                                      <p:tavLst>
                                        <p:tav tm="0">
                                          <p:val>
                                            <p:strVal val="#ppt_h*0.01"/>
                                          </p:val>
                                        </p:tav>
                                        <p:tav tm="100000">
                                          <p:val>
                                            <p:strVal val="#ppt_h"/>
                                          </p:val>
                                        </p:tav>
                                      </p:tavLst>
                                    </p:anim>
                                    <p:anim calcmode="lin" valueType="num">
                                      <p:cBhvr>
                                        <p:cTn id="35" dur="500" fill="hold"/>
                                        <p:tgtEl>
                                          <p:spTgt spid="31"/>
                                        </p:tgtEl>
                                        <p:attrNameLst>
                                          <p:attrName>ppt_x</p:attrName>
                                        </p:attrNameLst>
                                      </p:cBhvr>
                                      <p:tavLst>
                                        <p:tav tm="0">
                                          <p:val>
                                            <p:strVal val="#ppt_x"/>
                                          </p:val>
                                        </p:tav>
                                        <p:tav tm="100000">
                                          <p:val>
                                            <p:strVal val="#ppt_x"/>
                                          </p:val>
                                        </p:tav>
                                      </p:tavLst>
                                    </p:anim>
                                    <p:anim calcmode="lin" valueType="num">
                                      <p:cBhvr>
                                        <p:cTn id="36" dur="500" fill="hold"/>
                                        <p:tgtEl>
                                          <p:spTgt spid="31"/>
                                        </p:tgtEl>
                                        <p:attrNameLst>
                                          <p:attrName>ppt_y</p:attrName>
                                        </p:attrNameLst>
                                      </p:cBhvr>
                                      <p:tavLst>
                                        <p:tav tm="0">
                                          <p:val>
                                            <p:strVal val="#ppt_h+1"/>
                                          </p:val>
                                        </p:tav>
                                        <p:tav tm="100000">
                                          <p:val>
                                            <p:strVal val="#ppt_y"/>
                                          </p:val>
                                        </p:tav>
                                      </p:tavLst>
                                    </p:anim>
                                    <p:animEffect transition="in" filter="fade">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F8383B-5591-470B-B151-817A96227106}" type="slidenum">
              <a:rPr lang="zh-CN" altLang="en-US" smtClean="0"/>
              <a:pPr fontAlgn="base">
                <a:spcBef>
                  <a:spcPct val="0"/>
                </a:spcBef>
                <a:spcAft>
                  <a:spcPct val="0"/>
                </a:spcAft>
                <a:defRPr/>
              </a:pPr>
              <a:t>18</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确定理由前你不能对一个结论的价值作出判断</a:t>
            </a:r>
            <a:endParaRPr lang="zh-CN" altLang="en-US" dirty="0"/>
          </a:p>
        </p:txBody>
      </p:sp>
      <p:grpSp>
        <p:nvGrpSpPr>
          <p:cNvPr id="2" name="组合 25"/>
          <p:cNvGrpSpPr>
            <a:grpSpLocks/>
          </p:cNvGrpSpPr>
          <p:nvPr/>
        </p:nvGrpSpPr>
        <p:grpSpPr bwMode="auto">
          <a:xfrm>
            <a:off x="468313" y="2781300"/>
            <a:ext cx="3311525" cy="2663825"/>
            <a:chOff x="467544" y="3284538"/>
            <a:chExt cx="3312368" cy="2664296"/>
          </a:xfrm>
        </p:grpSpPr>
        <p:sp>
          <p:nvSpPr>
            <p:cNvPr id="6" name="圆角矩形 5"/>
            <p:cNvSpPr/>
            <p:nvPr/>
          </p:nvSpPr>
          <p:spPr>
            <a:xfrm>
              <a:off x="467544" y="3284538"/>
              <a:ext cx="3312368" cy="2664296"/>
            </a:xfrm>
            <a:prstGeom prst="roundRect">
              <a:avLst>
                <a:gd name="adj" fmla="val 7094"/>
              </a:avLst>
            </a:prstGeom>
            <a:solidFill>
              <a:schemeClr val="accent4">
                <a:lumMod val="20000"/>
                <a:lumOff val="80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fontAlgn="auto">
                <a:spcBef>
                  <a:spcPts val="0"/>
                </a:spcBef>
                <a:spcAft>
                  <a:spcPts val="0"/>
                </a:spcAft>
                <a:defRPr/>
              </a:pPr>
              <a:r>
                <a:rPr lang="zh-CN" altLang="en-US" sz="2000" dirty="0">
                  <a:solidFill>
                    <a:schemeClr val="tx1"/>
                  </a:solidFill>
                </a:rPr>
                <a:t>你为什么爱我？</a:t>
              </a:r>
              <a:endParaRPr lang="en-US" altLang="zh-CN" sz="2000" dirty="0">
                <a:solidFill>
                  <a:schemeClr val="tx1"/>
                </a:solidFill>
              </a:endParaRPr>
            </a:p>
            <a:p>
              <a:pPr fontAlgn="auto">
                <a:spcBef>
                  <a:spcPts val="0"/>
                </a:spcBef>
                <a:spcAft>
                  <a:spcPts val="0"/>
                </a:spcAft>
                <a:defRPr/>
              </a:pPr>
              <a:r>
                <a:rPr lang="zh-CN" altLang="en-US" sz="2000" dirty="0">
                  <a:solidFill>
                    <a:schemeClr val="tx1"/>
                  </a:solidFill>
                </a:rPr>
                <a:t>需要理由吗？</a:t>
              </a:r>
              <a:endParaRPr lang="en-US" altLang="zh-CN" sz="2000" dirty="0">
                <a:solidFill>
                  <a:schemeClr val="tx1"/>
                </a:solidFill>
              </a:endParaRPr>
            </a:p>
            <a:p>
              <a:pPr marL="87313" indent="-87313" fontAlgn="auto">
                <a:spcBef>
                  <a:spcPts val="0"/>
                </a:spcBef>
                <a:spcAft>
                  <a:spcPts val="0"/>
                </a:spcAft>
                <a:defRPr/>
              </a:pPr>
              <a:r>
                <a:rPr lang="zh-CN" altLang="en-US" sz="2000" dirty="0">
                  <a:solidFill>
                    <a:schemeClr val="tx1"/>
                  </a:solidFill>
                </a:rPr>
                <a:t>不需要吗？</a:t>
              </a:r>
              <a:endParaRPr lang="en-US" altLang="zh-CN" sz="2000" dirty="0">
                <a:solidFill>
                  <a:schemeClr val="tx1"/>
                </a:solidFill>
              </a:endParaRPr>
            </a:p>
            <a:p>
              <a:pPr fontAlgn="auto">
                <a:spcBef>
                  <a:spcPts val="0"/>
                </a:spcBef>
                <a:spcAft>
                  <a:spcPts val="0"/>
                </a:spcAft>
                <a:defRPr/>
              </a:pPr>
              <a:r>
                <a:rPr lang="zh-CN" altLang="en-US" sz="2000" dirty="0">
                  <a:solidFill>
                    <a:schemeClr val="tx1"/>
                  </a:solidFill>
                </a:rPr>
                <a:t>需要理由吗？</a:t>
              </a:r>
              <a:endParaRPr lang="en-US" altLang="zh-CN" sz="2000" dirty="0">
                <a:solidFill>
                  <a:schemeClr val="tx1"/>
                </a:solidFill>
              </a:endParaRPr>
            </a:p>
            <a:p>
              <a:pPr fontAlgn="auto">
                <a:spcBef>
                  <a:spcPts val="0"/>
                </a:spcBef>
                <a:spcAft>
                  <a:spcPts val="0"/>
                </a:spcAft>
                <a:defRPr/>
              </a:pPr>
              <a:r>
                <a:rPr lang="zh-CN" altLang="en-US" sz="2000" dirty="0">
                  <a:solidFill>
                    <a:schemeClr val="tx1"/>
                  </a:solidFill>
                </a:rPr>
                <a:t>不需要吗？</a:t>
              </a:r>
              <a:endParaRPr lang="en-US" altLang="zh-CN" sz="2000" dirty="0">
                <a:solidFill>
                  <a:schemeClr val="tx1"/>
                </a:solidFill>
              </a:endParaRPr>
            </a:p>
            <a:p>
              <a:pPr fontAlgn="auto">
                <a:spcBef>
                  <a:spcPts val="0"/>
                </a:spcBef>
                <a:spcAft>
                  <a:spcPts val="0"/>
                </a:spcAft>
                <a:defRPr/>
              </a:pPr>
              <a:r>
                <a:rPr lang="en-US" altLang="zh-CN" sz="2000" dirty="0">
                  <a:solidFill>
                    <a:schemeClr val="tx1"/>
                  </a:solidFill>
                </a:rPr>
                <a:t>… …</a:t>
              </a:r>
            </a:p>
            <a:p>
              <a:pPr fontAlgn="auto">
                <a:spcBef>
                  <a:spcPts val="0"/>
                </a:spcBef>
                <a:spcAft>
                  <a:spcPts val="0"/>
                </a:spcAft>
                <a:defRPr/>
              </a:pPr>
              <a:r>
                <a:rPr lang="zh-CN" altLang="en-US" sz="2000" dirty="0">
                  <a:solidFill>
                    <a:schemeClr val="tx1"/>
                  </a:solidFill>
                </a:rPr>
                <a:t>崩溃中</a:t>
              </a:r>
              <a:r>
                <a:rPr lang="en-US" altLang="zh-CN" sz="2000" dirty="0">
                  <a:solidFill>
                    <a:schemeClr val="tx1"/>
                  </a:solidFill>
                </a:rPr>
                <a:t>~~</a:t>
              </a:r>
              <a:endParaRPr lang="zh-CN" altLang="en-US" sz="2000" dirty="0">
                <a:solidFill>
                  <a:schemeClr val="tx1"/>
                </a:solidFill>
              </a:endParaRPr>
            </a:p>
            <a:p>
              <a:pPr fontAlgn="auto">
                <a:spcBef>
                  <a:spcPts val="0"/>
                </a:spcBef>
                <a:spcAft>
                  <a:spcPts val="0"/>
                </a:spcAft>
                <a:defRPr/>
              </a:pPr>
              <a:endParaRPr lang="zh-CN" altLang="en-US" sz="2000" dirty="0">
                <a:solidFill>
                  <a:schemeClr val="tx1"/>
                </a:solidFill>
              </a:endParaRPr>
            </a:p>
          </p:txBody>
        </p:sp>
        <p:sp>
          <p:nvSpPr>
            <p:cNvPr id="25" name="对角圆角矩形 24"/>
            <p:cNvSpPr/>
            <p:nvPr/>
          </p:nvSpPr>
          <p:spPr>
            <a:xfrm>
              <a:off x="2973310" y="4739658"/>
              <a:ext cx="764775" cy="1188132"/>
            </a:xfrm>
            <a:prstGeom prst="round2DiagRect">
              <a:avLst>
                <a:gd name="adj1" fmla="val 17282"/>
                <a:gd name="adj2" fmla="val 0"/>
              </a:avLst>
            </a:prstGeom>
            <a:gradFill flip="none" rotWithShape="1">
              <a:gsLst>
                <a:gs pos="51000">
                  <a:schemeClr val="accent5">
                    <a:alpha val="0"/>
                  </a:schemeClr>
                </a:gs>
                <a:gs pos="100000">
                  <a:schemeClr val="accent5">
                    <a:alpha val="29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algn="ctr" fontAlgn="auto">
                <a:spcBef>
                  <a:spcPts val="0"/>
                </a:spcBef>
                <a:spcAft>
                  <a:spcPts val="0"/>
                </a:spcAft>
                <a:defRPr/>
              </a:pPr>
              <a:endParaRPr lang="zh-CN" altLang="en-US"/>
            </a:p>
          </p:txBody>
        </p:sp>
      </p:grpSp>
      <p:grpSp>
        <p:nvGrpSpPr>
          <p:cNvPr id="3" name="组合 26"/>
          <p:cNvGrpSpPr>
            <a:grpSpLocks/>
          </p:cNvGrpSpPr>
          <p:nvPr/>
        </p:nvGrpSpPr>
        <p:grpSpPr bwMode="auto">
          <a:xfrm>
            <a:off x="4814888" y="2781300"/>
            <a:ext cx="3311525" cy="2663825"/>
            <a:chOff x="467544" y="3284538"/>
            <a:chExt cx="3312368" cy="2664296"/>
          </a:xfrm>
        </p:grpSpPr>
        <p:sp>
          <p:nvSpPr>
            <p:cNvPr id="28" name="圆角矩形 27"/>
            <p:cNvSpPr/>
            <p:nvPr/>
          </p:nvSpPr>
          <p:spPr>
            <a:xfrm>
              <a:off x="467544" y="3284538"/>
              <a:ext cx="3312368" cy="2664296"/>
            </a:xfrm>
            <a:prstGeom prst="roundRect">
              <a:avLst>
                <a:gd name="adj" fmla="val 7094"/>
              </a:avLst>
            </a:prstGeom>
            <a:solidFill>
              <a:schemeClr val="accent4">
                <a:lumMod val="20000"/>
                <a:lumOff val="80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fontAlgn="auto">
                <a:spcBef>
                  <a:spcPts val="0"/>
                </a:spcBef>
                <a:spcAft>
                  <a:spcPts val="0"/>
                </a:spcAft>
                <a:defRPr/>
              </a:pPr>
              <a:r>
                <a:rPr lang="zh-CN" altLang="en-US" sz="2000" dirty="0">
                  <a:solidFill>
                    <a:schemeClr val="tx1"/>
                  </a:solidFill>
                </a:rPr>
                <a:t>楼主是脑残！</a:t>
              </a:r>
              <a:endParaRPr lang="en-US" altLang="zh-CN" sz="2000" dirty="0">
                <a:solidFill>
                  <a:schemeClr val="tx1"/>
                </a:solidFill>
              </a:endParaRPr>
            </a:p>
            <a:p>
              <a:pPr fontAlgn="auto">
                <a:spcBef>
                  <a:spcPts val="0"/>
                </a:spcBef>
                <a:spcAft>
                  <a:spcPts val="0"/>
                </a:spcAft>
                <a:defRPr/>
              </a:pPr>
              <a:r>
                <a:rPr lang="zh-CN" altLang="en-US" sz="2000" dirty="0">
                  <a:solidFill>
                    <a:schemeClr val="tx1"/>
                  </a:solidFill>
                </a:rPr>
                <a:t>楼主是五毛！</a:t>
              </a:r>
              <a:endParaRPr lang="en-US" altLang="zh-CN" sz="2000" dirty="0">
                <a:solidFill>
                  <a:schemeClr val="tx1"/>
                </a:solidFill>
              </a:endParaRPr>
            </a:p>
            <a:p>
              <a:pPr fontAlgn="auto">
                <a:spcBef>
                  <a:spcPts val="0"/>
                </a:spcBef>
                <a:spcAft>
                  <a:spcPts val="0"/>
                </a:spcAft>
                <a:defRPr/>
              </a:pPr>
              <a:r>
                <a:rPr lang="zh-CN" altLang="en-US" sz="2000" dirty="0">
                  <a:solidFill>
                    <a:schemeClr val="tx1"/>
                  </a:solidFill>
                </a:rPr>
                <a:t>此人在装</a:t>
              </a:r>
              <a:r>
                <a:rPr lang="en-US" altLang="zh-CN" sz="2000" dirty="0">
                  <a:solidFill>
                    <a:schemeClr val="tx1"/>
                  </a:solidFill>
                </a:rPr>
                <a:t>B!</a:t>
              </a:r>
            </a:p>
            <a:p>
              <a:pPr fontAlgn="auto">
                <a:spcBef>
                  <a:spcPts val="0"/>
                </a:spcBef>
                <a:spcAft>
                  <a:spcPts val="0"/>
                </a:spcAft>
                <a:defRPr/>
              </a:pPr>
              <a:r>
                <a:rPr lang="zh-CN" altLang="en-US" sz="2000" dirty="0">
                  <a:solidFill>
                    <a:schemeClr val="tx1"/>
                  </a:solidFill>
                </a:rPr>
                <a:t>楼上是人渣，人渣啊</a:t>
              </a:r>
              <a:endParaRPr lang="en-US" altLang="zh-CN" sz="2000" dirty="0">
                <a:solidFill>
                  <a:schemeClr val="tx1"/>
                </a:solidFill>
              </a:endParaRPr>
            </a:p>
            <a:p>
              <a:pPr fontAlgn="auto">
                <a:spcBef>
                  <a:spcPts val="0"/>
                </a:spcBef>
                <a:spcAft>
                  <a:spcPts val="0"/>
                </a:spcAft>
                <a:defRPr/>
              </a:pPr>
              <a:r>
                <a:rPr lang="zh-CN" altLang="en-US" sz="2000" dirty="0">
                  <a:solidFill>
                    <a:schemeClr val="tx1"/>
                  </a:solidFill>
                </a:rPr>
                <a:t>楼主，你是中国人吗？</a:t>
              </a:r>
              <a:endParaRPr lang="en-US" altLang="zh-CN" sz="2000" dirty="0">
                <a:solidFill>
                  <a:schemeClr val="tx1"/>
                </a:solidFill>
              </a:endParaRPr>
            </a:p>
            <a:p>
              <a:pPr fontAlgn="auto">
                <a:spcBef>
                  <a:spcPts val="0"/>
                </a:spcBef>
                <a:spcAft>
                  <a:spcPts val="0"/>
                </a:spcAft>
                <a:defRPr/>
              </a:pPr>
              <a:r>
                <a:rPr lang="en-US" altLang="zh-CN" sz="2000" dirty="0">
                  <a:solidFill>
                    <a:schemeClr val="tx1"/>
                  </a:solidFill>
                </a:rPr>
                <a:t>… …</a:t>
              </a:r>
            </a:p>
            <a:p>
              <a:pPr fontAlgn="auto">
                <a:spcBef>
                  <a:spcPts val="0"/>
                </a:spcBef>
                <a:spcAft>
                  <a:spcPts val="0"/>
                </a:spcAft>
                <a:defRPr/>
              </a:pPr>
              <a:r>
                <a:rPr lang="zh-CN" altLang="en-US" sz="2000" dirty="0">
                  <a:solidFill>
                    <a:schemeClr val="tx1"/>
                  </a:solidFill>
                </a:rPr>
                <a:t>崩溃中</a:t>
              </a:r>
              <a:r>
                <a:rPr lang="en-US" altLang="zh-CN" sz="2000" dirty="0">
                  <a:solidFill>
                    <a:schemeClr val="tx1"/>
                  </a:solidFill>
                </a:rPr>
                <a:t>~~</a:t>
              </a:r>
              <a:endParaRPr lang="zh-CN" altLang="en-US" sz="2000" dirty="0">
                <a:solidFill>
                  <a:schemeClr val="tx1"/>
                </a:solidFill>
              </a:endParaRPr>
            </a:p>
          </p:txBody>
        </p:sp>
        <p:sp>
          <p:nvSpPr>
            <p:cNvPr id="29" name="对角圆角矩形 28"/>
            <p:cNvSpPr/>
            <p:nvPr/>
          </p:nvSpPr>
          <p:spPr>
            <a:xfrm>
              <a:off x="2987824" y="4739658"/>
              <a:ext cx="764775" cy="1188132"/>
            </a:xfrm>
            <a:prstGeom prst="round2DiagRect">
              <a:avLst>
                <a:gd name="adj1" fmla="val 17282"/>
                <a:gd name="adj2" fmla="val 0"/>
              </a:avLst>
            </a:prstGeom>
            <a:gradFill flip="none" rotWithShape="1">
              <a:gsLst>
                <a:gs pos="51000">
                  <a:schemeClr val="accent5">
                    <a:alpha val="0"/>
                  </a:schemeClr>
                </a:gs>
                <a:gs pos="100000">
                  <a:schemeClr val="accent5">
                    <a:alpha val="29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algn="ctr" fontAlgn="auto">
                <a:spcBef>
                  <a:spcPts val="0"/>
                </a:spcBef>
                <a:spcAft>
                  <a:spcPts val="0"/>
                </a:spcAft>
                <a:defRPr/>
              </a:pPr>
              <a:endParaRPr lang="zh-CN" altLang="en-US"/>
            </a:p>
          </p:txBody>
        </p:sp>
      </p:grpSp>
      <p:sp>
        <p:nvSpPr>
          <p:cNvPr id="33" name="矩形 32"/>
          <p:cNvSpPr>
            <a:spLocks noChangeArrowheads="1"/>
          </p:cNvSpPr>
          <p:nvPr/>
        </p:nvSpPr>
        <p:spPr bwMode="auto">
          <a:xfrm rot="-1925853">
            <a:off x="6215063" y="4841875"/>
            <a:ext cx="2500312" cy="571500"/>
          </a:xfrm>
          <a:prstGeom prst="rect">
            <a:avLst/>
          </a:prstGeom>
          <a:solidFill>
            <a:srgbClr val="FFC000">
              <a:alpha val="70195"/>
            </a:srgbClr>
          </a:solidFill>
          <a:ln w="3175" algn="ctr">
            <a:noFill/>
            <a:round/>
            <a:headEnd/>
            <a:tailEnd/>
          </a:ln>
        </p:spPr>
        <p:txBody>
          <a:bodyPr anchor="ctr"/>
          <a:lstStyle/>
          <a:p>
            <a:pPr algn="ctr" eaLnBrk="0" hangingPunct="0"/>
            <a:r>
              <a:rPr lang="zh-CN" altLang="en-US">
                <a:latin typeface="Mistral" pitchFamily="66" charset="0"/>
                <a:ea typeface="微软雅黑" pitchFamily="34" charset="-122"/>
                <a:cs typeface="Microsoft Sans Serif" pitchFamily="34" charset="0"/>
              </a:rPr>
              <a:t>很多网民是非理性的！</a:t>
            </a:r>
          </a:p>
        </p:txBody>
      </p:sp>
      <p:sp>
        <p:nvSpPr>
          <p:cNvPr id="34" name="矩形 33"/>
          <p:cNvSpPr>
            <a:spLocks noChangeArrowheads="1"/>
          </p:cNvSpPr>
          <p:nvPr/>
        </p:nvSpPr>
        <p:spPr bwMode="auto">
          <a:xfrm rot="-1925853">
            <a:off x="1724025" y="4770438"/>
            <a:ext cx="2500313" cy="571500"/>
          </a:xfrm>
          <a:prstGeom prst="rect">
            <a:avLst/>
          </a:prstGeom>
          <a:solidFill>
            <a:srgbClr val="FFC000">
              <a:alpha val="70195"/>
            </a:srgbClr>
          </a:solidFill>
          <a:ln w="3175" algn="ctr">
            <a:noFill/>
            <a:round/>
            <a:headEnd/>
            <a:tailEnd/>
          </a:ln>
        </p:spPr>
        <p:txBody>
          <a:bodyPr anchor="ctr"/>
          <a:lstStyle/>
          <a:p>
            <a:pPr algn="ctr" eaLnBrk="0" hangingPunct="0"/>
            <a:r>
              <a:rPr lang="zh-CN" altLang="en-US">
                <a:latin typeface="Mistral" pitchFamily="66" charset="0"/>
                <a:ea typeface="微软雅黑" pitchFamily="34" charset="-122"/>
                <a:cs typeface="Microsoft Sans Serif" pitchFamily="34" charset="0"/>
              </a:rPr>
              <a:t>很多爱是非理性的！</a:t>
            </a:r>
          </a:p>
        </p:txBody>
      </p:sp>
      <p:sp>
        <p:nvSpPr>
          <p:cNvPr id="42" name="矩形 41"/>
          <p:cNvSpPr/>
          <p:nvPr/>
        </p:nvSpPr>
        <p:spPr>
          <a:xfrm>
            <a:off x="285750" y="1508125"/>
            <a:ext cx="8748713" cy="984250"/>
          </a:xfrm>
          <a:prstGeom prst="rect">
            <a:avLst/>
          </a:prstGeom>
        </p:spPr>
        <p:txBody>
          <a:bodyPr>
            <a:spAutoFit/>
          </a:bodyPr>
          <a:lstStyle/>
          <a:p>
            <a:pPr fontAlgn="auto">
              <a:spcBef>
                <a:spcPts val="1200"/>
              </a:spcBef>
              <a:defRPr/>
            </a:pPr>
            <a:r>
              <a:rPr lang="zh-CN" altLang="en-US" sz="2400" b="1" dirty="0">
                <a:solidFill>
                  <a:schemeClr val="accent1"/>
                </a:solidFill>
                <a:latin typeface="+mn-ea"/>
                <a:ea typeface="+mn-ea"/>
                <a:cs typeface="Microsoft Sans Serif" pitchFamily="34" charset="0"/>
              </a:rPr>
              <a:t>理性思考者：</a:t>
            </a:r>
            <a:r>
              <a:rPr lang="zh-CN" altLang="en-US" sz="2400" dirty="0">
                <a:solidFill>
                  <a:schemeClr val="tx1">
                    <a:lumMod val="85000"/>
                    <a:lumOff val="15000"/>
                  </a:schemeClr>
                </a:solidFill>
                <a:latin typeface="+mn-ea"/>
                <a:ea typeface="+mn-ea"/>
                <a:cs typeface="Microsoft Sans Serif" pitchFamily="34" charset="0"/>
              </a:rPr>
              <a:t>用充分恰当证据来支持自己的信念（对事不对人）</a:t>
            </a:r>
            <a:endParaRPr lang="en-US" altLang="zh-CN" sz="2400" dirty="0">
              <a:solidFill>
                <a:schemeClr val="tx1">
                  <a:lumMod val="85000"/>
                  <a:lumOff val="15000"/>
                </a:schemeClr>
              </a:solidFill>
              <a:latin typeface="+mn-ea"/>
              <a:ea typeface="+mn-ea"/>
              <a:cs typeface="Microsoft Sans Serif" pitchFamily="34" charset="0"/>
            </a:endParaRPr>
          </a:p>
          <a:p>
            <a:pPr fontAlgn="auto">
              <a:spcBef>
                <a:spcPts val="1200"/>
              </a:spcBef>
              <a:defRPr/>
            </a:pPr>
            <a:r>
              <a:rPr lang="zh-CN" altLang="en-US" sz="2400" b="1" dirty="0">
                <a:solidFill>
                  <a:schemeClr val="accent5"/>
                </a:solidFill>
                <a:latin typeface="+mn-ea"/>
                <a:ea typeface="+mn-ea"/>
                <a:cs typeface="Microsoft Sans Serif" pitchFamily="34" charset="0"/>
              </a:rPr>
              <a:t>非理性的人：</a:t>
            </a:r>
            <a:r>
              <a:rPr lang="zh-CN" altLang="en-US" sz="2400" dirty="0">
                <a:solidFill>
                  <a:schemeClr val="tx1">
                    <a:lumMod val="85000"/>
                    <a:lumOff val="15000"/>
                  </a:schemeClr>
                </a:solidFill>
                <a:latin typeface="+mn-ea"/>
                <a:ea typeface="+mn-ea"/>
                <a:cs typeface="Microsoft Sans Serif" pitchFamily="34" charset="0"/>
              </a:rPr>
              <a:t>用猜疑假设污蔑来证明别人的无理（对人不对事）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42"/>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nodeType="afterEffect">
                                  <p:stCondLst>
                                    <p:cond delay="50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nodeType="afterGroup">
                            <p:stCondLst>
                              <p:cond delay="1500"/>
                            </p:stCondLst>
                            <p:childTnLst>
                              <p:par>
                                <p:cTn id="11" presetID="1" presetClass="entr" presetSubtype="0" fill="hold" grpId="0" nodeType="afterEffect">
                                  <p:stCondLst>
                                    <p:cond delay="1500"/>
                                  </p:stCondLst>
                                  <p:childTnLst>
                                    <p:set>
                                      <p:cBhvr>
                                        <p:cTn id="12" dur="1" fill="hold">
                                          <p:stCondLst>
                                            <p:cond delay="0"/>
                                          </p:stCondLst>
                                        </p:cTn>
                                        <p:tgtEl>
                                          <p:spTgt spid="34"/>
                                        </p:tgtEl>
                                        <p:attrNameLst>
                                          <p:attrName>style.visibility</p:attrName>
                                        </p:attrNameLst>
                                      </p:cBhvr>
                                      <p:to>
                                        <p:strVal val="visible"/>
                                      </p:to>
                                    </p:set>
                                  </p:childTnLst>
                                </p:cTn>
                              </p:par>
                            </p:childTnLst>
                          </p:cTn>
                        </p:par>
                        <p:par>
                          <p:cTn id="13" fill="hold" nodeType="afterGroup">
                            <p:stCondLst>
                              <p:cond delay="3000"/>
                            </p:stCondLst>
                            <p:childTnLst>
                              <p:par>
                                <p:cTn id="14" presetID="1" presetClass="entr" presetSubtype="0" fill="hold" nodeType="afterEffect">
                                  <p:stCondLst>
                                    <p:cond delay="500"/>
                                  </p:stCondLst>
                                  <p:childTnLst>
                                    <p:set>
                                      <p:cBhvr>
                                        <p:cTn id="15" dur="1" fill="hold">
                                          <p:stCondLst>
                                            <p:cond delay="0"/>
                                          </p:stCondLst>
                                        </p:cTn>
                                        <p:tgtEl>
                                          <p:spTgt spid="3"/>
                                        </p:tgtEl>
                                        <p:attrNameLst>
                                          <p:attrName>style.visibility</p:attrName>
                                        </p:attrNameLst>
                                      </p:cBhvr>
                                      <p:to>
                                        <p:strVal val="visible"/>
                                      </p:to>
                                    </p:set>
                                  </p:childTnLst>
                                </p:cTn>
                              </p:par>
                            </p:childTnLst>
                          </p:cTn>
                        </p:par>
                        <p:par>
                          <p:cTn id="16" fill="hold" nodeType="afterGroup">
                            <p:stCondLst>
                              <p:cond delay="3500"/>
                            </p:stCondLst>
                            <p:childTnLst>
                              <p:par>
                                <p:cTn id="17" presetID="1" presetClass="entr" presetSubtype="0" fill="hold" grpId="0" nodeType="afterEffect">
                                  <p:stCondLst>
                                    <p:cond delay="150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0" y="5373688"/>
            <a:ext cx="9144000" cy="431800"/>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15"/>
          <p:cNvSpPr/>
          <p:nvPr/>
        </p:nvSpPr>
        <p:spPr>
          <a:xfrm>
            <a:off x="579438" y="2924175"/>
            <a:ext cx="7921625" cy="259238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580"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548B96-08B3-4539-9C41-7E5BD75B937C}" type="slidenum">
              <a:rPr lang="zh-CN" altLang="en-US" smtClean="0"/>
              <a:pPr fontAlgn="base">
                <a:spcBef>
                  <a:spcPct val="0"/>
                </a:spcBef>
                <a:spcAft>
                  <a:spcPct val="0"/>
                </a:spcAft>
                <a:defRPr/>
              </a:pPr>
              <a:t>19</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哪些词或短语意思不明确？</a:t>
            </a:r>
            <a:endParaRPr lang="zh-CN" altLang="en-US" dirty="0"/>
          </a:p>
        </p:txBody>
      </p:sp>
      <p:sp>
        <p:nvSpPr>
          <p:cNvPr id="13" name="矩形 12"/>
          <p:cNvSpPr/>
          <p:nvPr/>
        </p:nvSpPr>
        <p:spPr>
          <a:xfrm>
            <a:off x="468313" y="1268413"/>
            <a:ext cx="8207375" cy="954087"/>
          </a:xfrm>
          <a:prstGeom prst="rect">
            <a:avLst/>
          </a:prstGeom>
        </p:spPr>
        <p:txBody>
          <a:bodyPr>
            <a:spAutoFit/>
          </a:bodyPr>
          <a:lstStyle/>
          <a:p>
            <a:pPr fontAlgn="auto">
              <a:spcBef>
                <a:spcPts val="0"/>
              </a:spcBef>
              <a:spcAft>
                <a:spcPts val="0"/>
              </a:spcAft>
              <a:defRPr/>
            </a:pPr>
            <a:r>
              <a:rPr lang="zh-CN" altLang="en-US" sz="2800" b="1" dirty="0">
                <a:solidFill>
                  <a:schemeClr val="accent1"/>
                </a:solidFill>
                <a:latin typeface="+mn-ea"/>
                <a:ea typeface="+mn-ea"/>
                <a:cs typeface="Microsoft Sans Serif" pitchFamily="34" charset="0"/>
              </a:rPr>
              <a:t>在你准备评价别人论点、论证或论据恰当性之前，</a:t>
            </a:r>
            <a:endParaRPr lang="en-US" altLang="zh-CN" sz="2800" b="1" dirty="0">
              <a:solidFill>
                <a:schemeClr val="accent1"/>
              </a:solidFill>
              <a:latin typeface="+mn-ea"/>
              <a:ea typeface="+mn-ea"/>
              <a:cs typeface="Microsoft Sans Serif" pitchFamily="34" charset="0"/>
            </a:endParaRPr>
          </a:p>
          <a:p>
            <a:pPr fontAlgn="auto">
              <a:spcBef>
                <a:spcPts val="0"/>
              </a:spcBef>
              <a:spcAft>
                <a:spcPts val="0"/>
              </a:spcAft>
              <a:defRPr/>
            </a:pPr>
            <a:r>
              <a:rPr lang="zh-CN" altLang="en-US" sz="2800" b="1" dirty="0">
                <a:solidFill>
                  <a:schemeClr val="accent1"/>
                </a:solidFill>
                <a:latin typeface="+mn-ea"/>
                <a:ea typeface="+mn-ea"/>
                <a:cs typeface="Microsoft Sans Serif" pitchFamily="34" charset="0"/>
              </a:rPr>
              <a:t>先要弄清楚有歧义的词在上下文中具体含义！</a:t>
            </a:r>
            <a:endParaRPr lang="zh-CN" altLang="en-US" sz="2800" b="1" dirty="0">
              <a:solidFill>
                <a:schemeClr val="accent1"/>
              </a:solidFill>
              <a:latin typeface="+mn-ea"/>
              <a:ea typeface="+mn-ea"/>
            </a:endParaRPr>
          </a:p>
        </p:txBody>
      </p:sp>
      <p:graphicFrame>
        <p:nvGraphicFramePr>
          <p:cNvPr id="14" name="表格 13"/>
          <p:cNvGraphicFramePr>
            <a:graphicFrameLocks noGrp="1"/>
          </p:cNvGraphicFramePr>
          <p:nvPr/>
        </p:nvGraphicFramePr>
        <p:xfrm>
          <a:off x="652463" y="2978150"/>
          <a:ext cx="7777162" cy="2486136"/>
        </p:xfrm>
        <a:graphic>
          <a:graphicData uri="http://schemas.openxmlformats.org/drawingml/2006/table">
            <a:tbl>
              <a:tblPr firstRow="1" bandRow="1">
                <a:tableStyleId>{5C22544A-7EE6-4342-B048-85BDC9FD1C3A}</a:tableStyleId>
              </a:tblPr>
              <a:tblGrid>
                <a:gridCol w="3168473"/>
                <a:gridCol w="4608689"/>
              </a:tblGrid>
              <a:tr h="518024">
                <a:tc>
                  <a:txBody>
                    <a:bodyPr/>
                    <a:lstStyle/>
                    <a:p>
                      <a:pPr marL="0" algn="ctr" defTabSz="914400" rtl="0" eaLnBrk="1" latinLnBrk="0" hangingPunct="1"/>
                      <a:r>
                        <a:rPr lang="zh-CN" altLang="en-US" sz="2800" kern="1200" dirty="0" smtClean="0"/>
                        <a:t>观点</a:t>
                      </a:r>
                      <a:endParaRPr lang="zh-CN" altLang="en-US" sz="2800" b="1" kern="1200" dirty="0">
                        <a:solidFill>
                          <a:srgbClr val="FF9900"/>
                        </a:solidFill>
                        <a:latin typeface="+mn-lt"/>
                        <a:ea typeface="+mn-ea"/>
                        <a:cs typeface="+mn-cs"/>
                      </a:endParaRPr>
                    </a:p>
                  </a:txBody>
                  <a:tcPr marL="91444" marR="91444" marT="45708" marB="45708" anchor="ctr"/>
                </a:tc>
                <a:tc>
                  <a:txBody>
                    <a:bodyPr/>
                    <a:lstStyle/>
                    <a:p>
                      <a:pPr marL="0" algn="ctr" defTabSz="914400" rtl="0" eaLnBrk="1" latinLnBrk="0" hangingPunct="1"/>
                      <a:r>
                        <a:rPr lang="zh-CN" altLang="en-US" sz="2800" kern="1200" dirty="0" smtClean="0"/>
                        <a:t>歧义在哪里？</a:t>
                      </a:r>
                      <a:endParaRPr lang="zh-CN" altLang="en-US" sz="2800" b="1" kern="1200" dirty="0">
                        <a:solidFill>
                          <a:srgbClr val="FF9900"/>
                        </a:solidFill>
                        <a:latin typeface="+mn-lt"/>
                        <a:ea typeface="+mn-ea"/>
                        <a:cs typeface="+mn-cs"/>
                      </a:endParaRPr>
                    </a:p>
                  </a:txBody>
                  <a:tcPr marL="91444" marR="91444" marT="45708" marB="45708" anchor="ctr"/>
                </a:tc>
              </a:tr>
              <a:tr h="656000">
                <a:tc>
                  <a:txBody>
                    <a:bodyPr/>
                    <a:lstStyle/>
                    <a:p>
                      <a:pPr algn="l">
                        <a:buFont typeface="Arial" pitchFamily="34" charset="0"/>
                        <a:buNone/>
                      </a:pPr>
                      <a:r>
                        <a:rPr lang="zh-CN" altLang="en-US" sz="1800" dirty="0" smtClean="0"/>
                        <a:t>网络公知都非常无聊</a:t>
                      </a:r>
                      <a:endParaRPr lang="zh-CN" altLang="en-US" sz="1800" dirty="0">
                        <a:solidFill>
                          <a:schemeClr val="tx1"/>
                        </a:solidFill>
                      </a:endParaRPr>
                    </a:p>
                  </a:txBody>
                  <a:tcPr marL="91444" marR="91444" marT="45708" marB="45708" anchor="ctr"/>
                </a:tc>
                <a:tc>
                  <a:txBody>
                    <a:bodyPr/>
                    <a:lstStyle/>
                    <a:p>
                      <a:pPr algn="l">
                        <a:buFont typeface="Arial" pitchFamily="34" charset="0"/>
                        <a:buNone/>
                      </a:pPr>
                      <a:r>
                        <a:rPr lang="zh-CN" altLang="en-US" sz="1800" dirty="0" smtClean="0"/>
                        <a:t>“公知”的定义是什么？</a:t>
                      </a:r>
                      <a:endParaRPr lang="zh-CN" altLang="en-US" sz="1800" dirty="0">
                        <a:solidFill>
                          <a:schemeClr val="tx1"/>
                        </a:solidFill>
                      </a:endParaRPr>
                    </a:p>
                  </a:txBody>
                  <a:tcPr marL="91444" marR="91444" marT="45708" marB="45708" anchor="ctr"/>
                </a:tc>
              </a:tr>
              <a:tr h="656000">
                <a:tc>
                  <a:txBody>
                    <a:bodyPr/>
                    <a:lstStyle/>
                    <a:p>
                      <a:pPr algn="l">
                        <a:spcBef>
                          <a:spcPts val="1200"/>
                        </a:spcBef>
                        <a:buFont typeface="Arial" pitchFamily="34" charset="0"/>
                        <a:buNone/>
                      </a:pPr>
                      <a:r>
                        <a:rPr lang="zh-CN" altLang="en-US" sz="1800" dirty="0" smtClean="0"/>
                        <a:t>没有所谓的普世价值观</a:t>
                      </a:r>
                      <a:endParaRPr lang="zh-CN" altLang="en-US" sz="1800" dirty="0">
                        <a:solidFill>
                          <a:schemeClr val="tx1"/>
                        </a:solidFill>
                      </a:endParaRPr>
                    </a:p>
                  </a:txBody>
                  <a:tcPr marL="91444" marR="91444" marT="45708" marB="45708" anchor="ctr"/>
                </a:tc>
                <a:tc>
                  <a:txBody>
                    <a:bodyPr/>
                    <a:lstStyle/>
                    <a:p>
                      <a:pPr algn="l">
                        <a:buFont typeface="Arial" pitchFamily="34" charset="0"/>
                        <a:buNone/>
                      </a:pPr>
                      <a:r>
                        <a:rPr lang="zh-CN" altLang="en-US" sz="1800" dirty="0" smtClean="0"/>
                        <a:t>“普世价值观”的定义是什么？</a:t>
                      </a:r>
                      <a:endParaRPr lang="zh-CN" altLang="en-US" sz="1800" dirty="0">
                        <a:solidFill>
                          <a:schemeClr val="tx1"/>
                        </a:solidFill>
                      </a:endParaRPr>
                    </a:p>
                  </a:txBody>
                  <a:tcPr marL="91444" marR="91444" marT="45708" marB="45708" anchor="ctr"/>
                </a:tc>
              </a:tr>
              <a:tr h="656000">
                <a:tc>
                  <a:txBody>
                    <a:bodyPr/>
                    <a:lstStyle/>
                    <a:p>
                      <a:pPr algn="l">
                        <a:buFont typeface="Arial" pitchFamily="34" charset="0"/>
                        <a:buNone/>
                      </a:pPr>
                      <a:r>
                        <a:rPr lang="zh-CN" altLang="en-US" sz="1800" dirty="0" smtClean="0"/>
                        <a:t>大学教育质量普遍下滑</a:t>
                      </a:r>
                      <a:endParaRPr lang="zh-CN" altLang="en-US" sz="1800" dirty="0">
                        <a:solidFill>
                          <a:schemeClr val="tx1"/>
                        </a:solidFill>
                      </a:endParaRPr>
                    </a:p>
                  </a:txBody>
                  <a:tcPr marL="91444" marR="91444" marT="45708" marB="45708" anchor="ctr"/>
                </a:tc>
                <a:tc>
                  <a:txBody>
                    <a:bodyPr/>
                    <a:lstStyle/>
                    <a:p>
                      <a:pPr algn="l">
                        <a:buFont typeface="Arial" pitchFamily="34" charset="0"/>
                        <a:buNone/>
                      </a:pPr>
                      <a:r>
                        <a:rPr lang="zh-CN" altLang="en-US" sz="1800" dirty="0" smtClean="0"/>
                        <a:t>“教育质量”的定义是什么？</a:t>
                      </a:r>
                      <a:endParaRPr lang="zh-CN" altLang="en-US" sz="1800" dirty="0">
                        <a:solidFill>
                          <a:schemeClr val="tx1"/>
                        </a:solidFill>
                      </a:endParaRPr>
                    </a:p>
                  </a:txBody>
                  <a:tcPr marL="91444" marR="91444" marT="45708" marB="45708" anchor="ct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0" y="5589588"/>
            <a:ext cx="9144000" cy="431800"/>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15"/>
          <p:cNvSpPr/>
          <p:nvPr/>
        </p:nvSpPr>
        <p:spPr>
          <a:xfrm>
            <a:off x="611188" y="3141663"/>
            <a:ext cx="7921625" cy="25908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604"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07D1C8-A609-414F-90AA-A1CBD05E9876}" type="slidenum">
              <a:rPr lang="zh-CN" altLang="en-US" smtClean="0"/>
              <a:pPr fontAlgn="base">
                <a:spcBef>
                  <a:spcPct val="0"/>
                </a:spcBef>
                <a:spcAft>
                  <a:spcPct val="0"/>
                </a:spcAft>
                <a:defRPr/>
              </a:pPr>
              <a:t>20</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在没弄明白歧义词句前别信任任何说法</a:t>
            </a:r>
            <a:endParaRPr lang="zh-CN" altLang="en-US" dirty="0"/>
          </a:p>
        </p:txBody>
      </p:sp>
      <p:sp>
        <p:nvSpPr>
          <p:cNvPr id="9" name="椭圆 8"/>
          <p:cNvSpPr/>
          <p:nvPr/>
        </p:nvSpPr>
        <p:spPr>
          <a:xfrm>
            <a:off x="827088" y="2551113"/>
            <a:ext cx="7489825" cy="431800"/>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611188" y="1268413"/>
            <a:ext cx="7921625" cy="1439862"/>
          </a:xfrm>
          <a:prstGeom prst="rect">
            <a:avLst/>
          </a:prstGeom>
          <a:gradFill flip="none" rotWithShape="1">
            <a:gsLst>
              <a:gs pos="86000">
                <a:schemeClr val="accent1">
                  <a:lumMod val="75000"/>
                </a:schemeClr>
              </a:gs>
              <a:gs pos="100000">
                <a:schemeClr val="accent1">
                  <a:lumMod val="60000"/>
                  <a:lumOff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180000" rIns="288000" bIns="180000" anchor="ctr"/>
          <a:lstStyle/>
          <a:p>
            <a:pPr fontAlgn="auto">
              <a:lnSpc>
                <a:spcPct val="150000"/>
              </a:lnSpc>
              <a:spcBef>
                <a:spcPts val="0"/>
              </a:spcBef>
              <a:defRPr/>
            </a:pPr>
            <a:r>
              <a:rPr lang="zh-CN" altLang="en-US" sz="2000" dirty="0">
                <a:solidFill>
                  <a:schemeClr val="bg1"/>
                </a:solidFill>
                <a:latin typeface="Mistral" pitchFamily="66" charset="0"/>
                <a:cs typeface="Microsoft Sans Serif" pitchFamily="34" charset="0"/>
              </a:rPr>
              <a:t>一个词越</a:t>
            </a:r>
            <a:r>
              <a:rPr lang="zh-CN" altLang="en-US" sz="3200" b="1" dirty="0">
                <a:solidFill>
                  <a:srgbClr val="FFFF00"/>
                </a:solidFill>
                <a:latin typeface="Mistral" pitchFamily="66" charset="0"/>
                <a:cs typeface="Microsoft Sans Serif" pitchFamily="34" charset="0"/>
              </a:rPr>
              <a:t>抽象</a:t>
            </a:r>
            <a:r>
              <a:rPr lang="zh-CN" altLang="en-US" sz="2000" dirty="0">
                <a:solidFill>
                  <a:schemeClr val="bg1"/>
                </a:solidFill>
                <a:latin typeface="Mistral" pitchFamily="66" charset="0"/>
                <a:cs typeface="Microsoft Sans Serif" pitchFamily="34" charset="0"/>
              </a:rPr>
              <a:t>，就越可能有</a:t>
            </a:r>
            <a:r>
              <a:rPr lang="zh-CN" altLang="en-US" sz="3200" b="1" dirty="0">
                <a:solidFill>
                  <a:srgbClr val="FFFF00"/>
                </a:solidFill>
                <a:latin typeface="Mistral" pitchFamily="66" charset="0"/>
                <a:cs typeface="Microsoft Sans Serif" pitchFamily="34" charset="0"/>
              </a:rPr>
              <a:t>歧义</a:t>
            </a:r>
            <a:endParaRPr lang="en-US" altLang="zh-CN" sz="2000" dirty="0">
              <a:solidFill>
                <a:schemeClr val="bg1"/>
              </a:solidFill>
              <a:latin typeface="Mistral" pitchFamily="66" charset="0"/>
              <a:cs typeface="Microsoft Sans Serif" pitchFamily="34" charset="0"/>
            </a:endParaRPr>
          </a:p>
          <a:p>
            <a:pPr algn="r" fontAlgn="auto">
              <a:lnSpc>
                <a:spcPct val="150000"/>
              </a:lnSpc>
              <a:spcBef>
                <a:spcPts val="0"/>
              </a:spcBef>
              <a:defRPr/>
            </a:pPr>
            <a:r>
              <a:rPr lang="zh-CN" altLang="en-US" sz="2000" dirty="0">
                <a:solidFill>
                  <a:schemeClr val="bg1"/>
                </a:solidFill>
                <a:latin typeface="Mistral" pitchFamily="66" charset="0"/>
                <a:cs typeface="Microsoft Sans Serif" pitchFamily="34" charset="0"/>
              </a:rPr>
              <a:t>民主、自由、爱国、科学发展观、城镇化，你幸福吗？</a:t>
            </a:r>
            <a:r>
              <a:rPr lang="en-US" altLang="zh-CN" sz="2000" dirty="0">
                <a:solidFill>
                  <a:schemeClr val="bg1"/>
                </a:solidFill>
                <a:latin typeface="Mistral" pitchFamily="66" charset="0"/>
                <a:cs typeface="Microsoft Sans Serif" pitchFamily="34" charset="0"/>
              </a:rPr>
              <a:t>… …</a:t>
            </a:r>
            <a:endParaRPr lang="zh-CN" altLang="en-US" sz="2000" dirty="0">
              <a:solidFill>
                <a:schemeClr val="bg1"/>
              </a:solidFill>
              <a:latin typeface="Mistral" pitchFamily="66" charset="0"/>
              <a:cs typeface="Microsoft Sans Serif" pitchFamily="34" charset="0"/>
            </a:endParaRPr>
          </a:p>
        </p:txBody>
      </p:sp>
      <p:graphicFrame>
        <p:nvGraphicFramePr>
          <p:cNvPr id="11" name="表格 10"/>
          <p:cNvGraphicFramePr>
            <a:graphicFrameLocks noGrp="1"/>
          </p:cNvGraphicFramePr>
          <p:nvPr/>
        </p:nvGraphicFramePr>
        <p:xfrm>
          <a:off x="682625" y="3211513"/>
          <a:ext cx="7777162" cy="2449511"/>
        </p:xfrm>
        <a:graphic>
          <a:graphicData uri="http://schemas.openxmlformats.org/drawingml/2006/table">
            <a:tbl>
              <a:tblPr firstRow="1" bandRow="1">
                <a:tableStyleId>{5C22544A-7EE6-4342-B048-85BDC9FD1C3A}</a:tableStyleId>
              </a:tblPr>
              <a:tblGrid>
                <a:gridCol w="1599882"/>
                <a:gridCol w="2877221"/>
                <a:gridCol w="3300059"/>
              </a:tblGrid>
              <a:tr h="432231">
                <a:tc>
                  <a:txBody>
                    <a:bodyPr/>
                    <a:lstStyle/>
                    <a:p>
                      <a:pPr algn="ctr"/>
                      <a:r>
                        <a:rPr lang="zh-CN" altLang="en-US" sz="1800" dirty="0" smtClean="0"/>
                        <a:t>歧义词</a:t>
                      </a:r>
                      <a:endParaRPr lang="zh-CN" altLang="en-US" sz="1800" b="1" dirty="0">
                        <a:solidFill>
                          <a:srgbClr val="FF9900"/>
                        </a:solidFill>
                      </a:endParaRPr>
                    </a:p>
                  </a:txBody>
                  <a:tcPr marL="91432" marR="91432" marT="45724" marB="45724" anchor="ctr"/>
                </a:tc>
                <a:tc>
                  <a:txBody>
                    <a:bodyPr/>
                    <a:lstStyle/>
                    <a:p>
                      <a:pPr algn="ctr"/>
                      <a:r>
                        <a:rPr lang="zh-CN" altLang="en-US" sz="1800" dirty="0" smtClean="0"/>
                        <a:t>一种可能理解</a:t>
                      </a:r>
                      <a:endParaRPr lang="zh-CN" altLang="en-US" sz="1800" b="1" dirty="0">
                        <a:solidFill>
                          <a:srgbClr val="FF9900"/>
                        </a:solidFill>
                      </a:endParaRPr>
                    </a:p>
                  </a:txBody>
                  <a:tcPr marL="91432" marR="91432" marT="45724" marB="45724" anchor="ctr"/>
                </a:tc>
                <a:tc>
                  <a:txBody>
                    <a:bodyPr/>
                    <a:lstStyle/>
                    <a:p>
                      <a:pPr algn="ctr"/>
                      <a:r>
                        <a:rPr lang="zh-CN" altLang="en-US" sz="1800" dirty="0" smtClean="0"/>
                        <a:t>另外的理解</a:t>
                      </a:r>
                      <a:endParaRPr lang="zh-CN" altLang="en-US" sz="1800" b="1" dirty="0">
                        <a:solidFill>
                          <a:srgbClr val="FF9900"/>
                        </a:solidFill>
                      </a:endParaRPr>
                    </a:p>
                  </a:txBody>
                  <a:tcPr marL="91432" marR="91432" marT="45724" marB="45724" anchor="ctr"/>
                </a:tc>
              </a:tr>
              <a:tr h="504320">
                <a:tc>
                  <a:txBody>
                    <a:bodyPr/>
                    <a:lstStyle/>
                    <a:p>
                      <a:pPr algn="ctr"/>
                      <a:r>
                        <a:rPr lang="zh-CN" altLang="en-US" sz="1800" dirty="0" smtClean="0"/>
                        <a:t>人权</a:t>
                      </a:r>
                      <a:endParaRPr lang="zh-CN" altLang="en-US" sz="1800" dirty="0"/>
                    </a:p>
                  </a:txBody>
                  <a:tcPr marL="91432" marR="91432" marT="45724" marB="45724" anchor="ctr"/>
                </a:tc>
                <a:tc>
                  <a:txBody>
                    <a:bodyPr/>
                    <a:lstStyle/>
                    <a:p>
                      <a:pPr algn="l">
                        <a:buFont typeface="Arial" pitchFamily="34" charset="0"/>
                        <a:buNone/>
                      </a:pPr>
                      <a:r>
                        <a:rPr lang="zh-CN" altLang="en-US" sz="1800" dirty="0" smtClean="0"/>
                        <a:t>生存权是最大的人权</a:t>
                      </a:r>
                      <a:endParaRPr lang="zh-CN" altLang="en-US" sz="1800" dirty="0">
                        <a:solidFill>
                          <a:schemeClr val="tx1"/>
                        </a:solidFill>
                      </a:endParaRPr>
                    </a:p>
                  </a:txBody>
                  <a:tcPr marL="91432" marR="91432" marT="45724" marB="45724" anchor="ctr"/>
                </a:tc>
                <a:tc>
                  <a:txBody>
                    <a:bodyPr/>
                    <a:lstStyle/>
                    <a:p>
                      <a:pPr algn="l">
                        <a:buFont typeface="Arial" pitchFamily="34" charset="0"/>
                        <a:buNone/>
                      </a:pPr>
                      <a:r>
                        <a:rPr lang="zh-CN" altLang="en-US" sz="1800" dirty="0" smtClean="0"/>
                        <a:t>新闻自由，言论自由</a:t>
                      </a:r>
                      <a:endParaRPr lang="zh-CN" altLang="en-US" sz="1800" dirty="0">
                        <a:solidFill>
                          <a:schemeClr val="tx1"/>
                        </a:solidFill>
                      </a:endParaRPr>
                    </a:p>
                  </a:txBody>
                  <a:tcPr marL="91432" marR="91432" marT="45724" marB="45724" anchor="ctr"/>
                </a:tc>
              </a:tr>
              <a:tr h="504320">
                <a:tc>
                  <a:txBody>
                    <a:bodyPr/>
                    <a:lstStyle/>
                    <a:p>
                      <a:pPr algn="ctr"/>
                      <a:r>
                        <a:rPr lang="zh-CN" altLang="en-US" sz="1800" dirty="0" smtClean="0"/>
                        <a:t>责任</a:t>
                      </a:r>
                      <a:endParaRPr lang="zh-CN" altLang="en-US" sz="1800" dirty="0"/>
                    </a:p>
                  </a:txBody>
                  <a:tcPr marL="91432" marR="91432" marT="45724" marB="45724" anchor="ctr"/>
                </a:tc>
                <a:tc>
                  <a:txBody>
                    <a:bodyPr/>
                    <a:lstStyle/>
                    <a:p>
                      <a:pPr algn="l">
                        <a:buFont typeface="Arial" pitchFamily="34" charset="0"/>
                        <a:buNone/>
                      </a:pPr>
                      <a:r>
                        <a:rPr lang="zh-CN" altLang="en-US" sz="1800" dirty="0" smtClean="0"/>
                        <a:t>维护稳定，发展经济</a:t>
                      </a:r>
                      <a:endParaRPr lang="zh-CN" altLang="en-US" sz="1800" dirty="0">
                        <a:solidFill>
                          <a:schemeClr val="tx1"/>
                        </a:solidFill>
                      </a:endParaRPr>
                    </a:p>
                  </a:txBody>
                  <a:tcPr marL="91432" marR="91432" marT="45724" marB="45724" anchor="ctr"/>
                </a:tc>
                <a:tc>
                  <a:txBody>
                    <a:bodyPr/>
                    <a:lstStyle/>
                    <a:p>
                      <a:pPr algn="l">
                        <a:buFont typeface="Arial" pitchFamily="34" charset="0"/>
                        <a:buNone/>
                      </a:pPr>
                      <a:r>
                        <a:rPr lang="zh-CN" altLang="en-US" sz="1800" dirty="0" smtClean="0"/>
                        <a:t>创造公平，扶助弱势</a:t>
                      </a:r>
                      <a:endParaRPr lang="zh-CN" altLang="en-US" sz="1800" dirty="0">
                        <a:solidFill>
                          <a:schemeClr val="tx1"/>
                        </a:solidFill>
                      </a:endParaRPr>
                    </a:p>
                  </a:txBody>
                  <a:tcPr marL="91432" marR="91432" marT="45724" marB="45724" anchor="ctr"/>
                </a:tc>
              </a:tr>
              <a:tr h="504320">
                <a:tc>
                  <a:txBody>
                    <a:bodyPr/>
                    <a:lstStyle/>
                    <a:p>
                      <a:pPr algn="ctr"/>
                      <a:r>
                        <a:rPr lang="zh-CN" altLang="en-US" sz="1800" dirty="0" smtClean="0"/>
                        <a:t>传统价值观</a:t>
                      </a:r>
                      <a:endParaRPr lang="zh-CN" altLang="en-US" sz="1800" dirty="0"/>
                    </a:p>
                  </a:txBody>
                  <a:tcPr marL="91432" marR="91432" marT="45724" marB="45724" anchor="ctr"/>
                </a:tc>
                <a:tc>
                  <a:txBody>
                    <a:bodyPr/>
                    <a:lstStyle/>
                    <a:p>
                      <a:pPr algn="l">
                        <a:buFont typeface="Arial" pitchFamily="34" charset="0"/>
                        <a:buNone/>
                      </a:pPr>
                      <a:r>
                        <a:rPr lang="zh-CN" altLang="en-US" sz="1800" dirty="0" smtClean="0"/>
                        <a:t>自力更生，人定胜天</a:t>
                      </a:r>
                      <a:endParaRPr lang="zh-CN" altLang="en-US" sz="1800" dirty="0">
                        <a:solidFill>
                          <a:schemeClr val="tx1"/>
                        </a:solidFill>
                      </a:endParaRPr>
                    </a:p>
                  </a:txBody>
                  <a:tcPr marL="91432" marR="91432" marT="45724" marB="45724" anchor="ctr"/>
                </a:tc>
                <a:tc>
                  <a:txBody>
                    <a:bodyPr/>
                    <a:lstStyle/>
                    <a:p>
                      <a:pPr algn="l">
                        <a:buFont typeface="Arial" pitchFamily="34" charset="0"/>
                        <a:buNone/>
                      </a:pPr>
                      <a:r>
                        <a:rPr lang="zh-CN" altLang="en-US" sz="1800" dirty="0" smtClean="0"/>
                        <a:t>天人合一，逆天天谴</a:t>
                      </a:r>
                      <a:endParaRPr lang="zh-CN" altLang="en-US" sz="1800" dirty="0">
                        <a:solidFill>
                          <a:schemeClr val="tx1"/>
                        </a:solidFill>
                      </a:endParaRPr>
                    </a:p>
                  </a:txBody>
                  <a:tcPr marL="91432" marR="91432" marT="45724" marB="45724" anchor="ctr"/>
                </a:tc>
              </a:tr>
              <a:tr h="504320">
                <a:tc>
                  <a:txBody>
                    <a:bodyPr/>
                    <a:lstStyle/>
                    <a:p>
                      <a:pPr algn="ctr"/>
                      <a:r>
                        <a:rPr lang="zh-CN" altLang="en-US" sz="1800" dirty="0" smtClean="0"/>
                        <a:t>经济繁荣</a:t>
                      </a:r>
                      <a:endParaRPr lang="zh-CN" altLang="en-US" sz="1800" dirty="0"/>
                    </a:p>
                  </a:txBody>
                  <a:tcPr marL="91432" marR="91432" marT="45724" marB="45724" anchor="ctr"/>
                </a:tc>
                <a:tc>
                  <a:txBody>
                    <a:bodyPr/>
                    <a:lstStyle/>
                    <a:p>
                      <a:pPr algn="l">
                        <a:buFont typeface="Arial" pitchFamily="34" charset="0"/>
                        <a:buNone/>
                      </a:pPr>
                      <a:r>
                        <a:rPr lang="en-US" altLang="zh-CN" sz="1800" dirty="0" smtClean="0"/>
                        <a:t>GDP</a:t>
                      </a:r>
                      <a:r>
                        <a:rPr lang="zh-CN" altLang="en-US" sz="1800" dirty="0" smtClean="0"/>
                        <a:t>保持一定的增长速度</a:t>
                      </a:r>
                      <a:endParaRPr lang="zh-CN" altLang="en-US" sz="1800" dirty="0">
                        <a:solidFill>
                          <a:schemeClr val="tx1"/>
                        </a:solidFill>
                      </a:endParaRPr>
                    </a:p>
                  </a:txBody>
                  <a:tcPr marL="91432" marR="91432" marT="45724" marB="45724" anchor="ctr"/>
                </a:tc>
                <a:tc>
                  <a:txBody>
                    <a:bodyPr/>
                    <a:lstStyle/>
                    <a:p>
                      <a:pPr algn="l">
                        <a:buFont typeface="Arial" pitchFamily="34" charset="0"/>
                        <a:buNone/>
                      </a:pPr>
                      <a:r>
                        <a:rPr lang="zh-CN" altLang="en-US" sz="1800" dirty="0" smtClean="0"/>
                        <a:t>居民生活质量持续提高</a:t>
                      </a:r>
                      <a:endParaRPr lang="zh-CN" altLang="en-US" sz="1800" dirty="0">
                        <a:solidFill>
                          <a:schemeClr val="tx1"/>
                        </a:solidFill>
                      </a:endParaRPr>
                    </a:p>
                  </a:txBody>
                  <a:tcPr marL="91432" marR="91432" marT="45724" marB="45724" anchor="ct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4E93CA-9D3E-4391-A78E-C20C389A402C}" type="slidenum">
              <a:rPr lang="zh-CN" altLang="en-US" smtClean="0"/>
              <a:pPr fontAlgn="base">
                <a:spcBef>
                  <a:spcPct val="0"/>
                </a:spcBef>
                <a:spcAft>
                  <a:spcPct val="0"/>
                </a:spcAft>
                <a:defRPr/>
              </a:pPr>
              <a:t>21</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时刻留意歧义的影响</a:t>
            </a:r>
            <a:r>
              <a:rPr lang="en-US" altLang="zh-CN" dirty="0" smtClean="0"/>
              <a:t>—</a:t>
            </a:r>
            <a:r>
              <a:rPr lang="zh-CN" altLang="en-US" dirty="0"/>
              <a:t>养成三个新的习惯</a:t>
            </a:r>
          </a:p>
        </p:txBody>
      </p:sp>
      <p:grpSp>
        <p:nvGrpSpPr>
          <p:cNvPr id="27652" name="组合 26"/>
          <p:cNvGrpSpPr>
            <a:grpSpLocks/>
          </p:cNvGrpSpPr>
          <p:nvPr/>
        </p:nvGrpSpPr>
        <p:grpSpPr bwMode="auto">
          <a:xfrm>
            <a:off x="0" y="1052513"/>
            <a:ext cx="9144000" cy="1439862"/>
            <a:chOff x="0" y="1700808"/>
            <a:chExt cx="9144000" cy="1439714"/>
          </a:xfrm>
        </p:grpSpPr>
        <p:sp>
          <p:nvSpPr>
            <p:cNvPr id="18" name="椭圆 17"/>
            <p:cNvSpPr/>
            <p:nvPr/>
          </p:nvSpPr>
          <p:spPr>
            <a:xfrm>
              <a:off x="0" y="2853215"/>
              <a:ext cx="9144000" cy="287307"/>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7674" name="组合 7"/>
            <p:cNvGrpSpPr>
              <a:grpSpLocks/>
            </p:cNvGrpSpPr>
            <p:nvPr/>
          </p:nvGrpSpPr>
          <p:grpSpPr bwMode="auto">
            <a:xfrm>
              <a:off x="539552" y="1700808"/>
              <a:ext cx="8064896" cy="1224136"/>
              <a:chOff x="467544" y="1412776"/>
              <a:chExt cx="8064896" cy="1224136"/>
            </a:xfrm>
          </p:grpSpPr>
          <p:grpSp>
            <p:nvGrpSpPr>
              <p:cNvPr id="27675" name="组合 8"/>
              <p:cNvGrpSpPr>
                <a:grpSpLocks/>
              </p:cNvGrpSpPr>
              <p:nvPr/>
            </p:nvGrpSpPr>
            <p:grpSpPr bwMode="auto">
              <a:xfrm>
                <a:off x="467544" y="1412776"/>
                <a:ext cx="8064896" cy="1224136"/>
                <a:chOff x="251520" y="1916832"/>
                <a:chExt cx="8352928" cy="1440160"/>
              </a:xfrm>
            </p:grpSpPr>
            <p:sp>
              <p:nvSpPr>
                <p:cNvPr id="12" name="圆角矩形 11"/>
                <p:cNvSpPr/>
                <p:nvPr/>
              </p:nvSpPr>
              <p:spPr>
                <a:xfrm>
                  <a:off x="251725" y="1916832"/>
                  <a:ext cx="8352518" cy="1439807"/>
                </a:xfrm>
                <a:prstGeom prst="roundRect">
                  <a:avLst>
                    <a:gd name="adj" fmla="val 7320"/>
                  </a:avLst>
                </a:prstGeom>
                <a:solidFill>
                  <a:schemeClr val="bg1"/>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对角圆角矩形 16"/>
                <p:cNvSpPr/>
                <p:nvPr/>
              </p:nvSpPr>
              <p:spPr>
                <a:xfrm>
                  <a:off x="7799660" y="2543314"/>
                  <a:ext cx="792088" cy="792088"/>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0" name="TextBox 9"/>
              <p:cNvSpPr txBox="1"/>
              <p:nvPr/>
            </p:nvSpPr>
            <p:spPr>
              <a:xfrm>
                <a:off x="612205" y="1412776"/>
                <a:ext cx="2663825" cy="598425"/>
              </a:xfrm>
              <a:prstGeom prst="rect">
                <a:avLst/>
              </a:prstGeom>
              <a:noFill/>
            </p:spPr>
            <p:txBody>
              <a:bodyPr>
                <a:spAutoFit/>
              </a:bodyPr>
              <a:lstStyle/>
              <a:p>
                <a:pPr fontAlgn="auto">
                  <a:lnSpc>
                    <a:spcPct val="150000"/>
                  </a:lnSpc>
                  <a:spcBef>
                    <a:spcPts val="0"/>
                  </a:spcBef>
                  <a:spcAft>
                    <a:spcPts val="0"/>
                  </a:spcAft>
                  <a:defRPr/>
                </a:pPr>
                <a:r>
                  <a:rPr lang="zh-CN" altLang="en-US" sz="2400" dirty="0">
                    <a:solidFill>
                      <a:schemeClr val="tx1">
                        <a:lumMod val="85000"/>
                        <a:lumOff val="15000"/>
                      </a:schemeClr>
                    </a:solidFill>
                    <a:latin typeface="Mistral" pitchFamily="66" charset="0"/>
                    <a:ea typeface="+mn-ea"/>
                    <a:cs typeface="Microsoft Sans Serif" pitchFamily="34" charset="0"/>
                  </a:rPr>
                  <a:t>避免</a:t>
                </a:r>
                <a:r>
                  <a:rPr lang="zh-CN" altLang="en-US" sz="2400" b="1" dirty="0">
                    <a:solidFill>
                      <a:srgbClr val="FF0000"/>
                    </a:solidFill>
                    <a:latin typeface="Mistral" pitchFamily="66" charset="0"/>
                    <a:ea typeface="+mn-ea"/>
                    <a:cs typeface="Microsoft Sans Serif" pitchFamily="34" charset="0"/>
                  </a:rPr>
                  <a:t>心电感应</a:t>
                </a:r>
                <a:r>
                  <a:rPr lang="zh-CN" altLang="en-US" sz="2400" dirty="0">
                    <a:solidFill>
                      <a:schemeClr val="tx1">
                        <a:lumMod val="85000"/>
                        <a:lumOff val="15000"/>
                      </a:schemeClr>
                    </a:solidFill>
                    <a:latin typeface="Mistral" pitchFamily="66" charset="0"/>
                    <a:ea typeface="+mn-ea"/>
                    <a:cs typeface="Microsoft Sans Serif" pitchFamily="34" charset="0"/>
                  </a:rPr>
                  <a:t>：</a:t>
                </a:r>
                <a:endParaRPr lang="en-US" altLang="zh-CN" sz="2400" b="1" dirty="0">
                  <a:solidFill>
                    <a:schemeClr val="accent1"/>
                  </a:solidFill>
                  <a:latin typeface="Mistral" pitchFamily="66" charset="0"/>
                  <a:ea typeface="微软雅黑" pitchFamily="34" charset="-122"/>
                  <a:cs typeface="Microsoft Sans Serif" pitchFamily="34" charset="0"/>
                </a:endParaRPr>
              </a:p>
            </p:txBody>
          </p:sp>
          <p:sp>
            <p:nvSpPr>
              <p:cNvPr id="11" name="矩形 10"/>
              <p:cNvSpPr/>
              <p:nvPr/>
            </p:nvSpPr>
            <p:spPr>
              <a:xfrm>
                <a:off x="3033142" y="1500079"/>
                <a:ext cx="5472113" cy="1015558"/>
              </a:xfrm>
              <a:prstGeom prst="rect">
                <a:avLst/>
              </a:prstGeom>
            </p:spPr>
            <p:txBody>
              <a:bodyPr>
                <a:spAutoFit/>
              </a:bodyPr>
              <a:lstStyle/>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养成“你这么说是什么意思？”的提问习惯</a:t>
                </a:r>
              </a:p>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不是“我知道你是什么</a:t>
                </a:r>
                <a:r>
                  <a:rPr lang="zh-CN" altLang="en-US" sz="2000" dirty="0" smtClean="0">
                    <a:solidFill>
                      <a:schemeClr val="tx1">
                        <a:lumMod val="85000"/>
                        <a:lumOff val="15000"/>
                      </a:schemeClr>
                    </a:solidFill>
                    <a:latin typeface="Mistral" pitchFamily="66" charset="0"/>
                    <a:ea typeface="微软雅黑" pitchFamily="34" charset="-122"/>
                    <a:cs typeface="Microsoft Sans Serif" pitchFamily="34" charset="0"/>
                  </a:rPr>
                  <a:t>意思。”的思考习惯</a:t>
                </a:r>
                <a:endParaRPr lang="zh-CN" altLang="en-US" sz="2000" dirty="0">
                  <a:solidFill>
                    <a:schemeClr val="tx1">
                      <a:lumMod val="85000"/>
                      <a:lumOff val="15000"/>
                    </a:schemeClr>
                  </a:solidFill>
                  <a:latin typeface="Mistral" pitchFamily="66" charset="0"/>
                  <a:ea typeface="微软雅黑" pitchFamily="34" charset="-122"/>
                  <a:cs typeface="Microsoft Sans Serif" pitchFamily="34" charset="0"/>
                </a:endParaRPr>
              </a:p>
            </p:txBody>
          </p:sp>
        </p:grpSp>
      </p:grpSp>
      <p:grpSp>
        <p:nvGrpSpPr>
          <p:cNvPr id="27653" name="组合 25"/>
          <p:cNvGrpSpPr>
            <a:grpSpLocks/>
          </p:cNvGrpSpPr>
          <p:nvPr/>
        </p:nvGrpSpPr>
        <p:grpSpPr bwMode="auto">
          <a:xfrm>
            <a:off x="0" y="2816225"/>
            <a:ext cx="9144000" cy="1439863"/>
            <a:chOff x="0" y="3573016"/>
            <a:chExt cx="9144000" cy="1439714"/>
          </a:xfrm>
        </p:grpSpPr>
        <p:sp>
          <p:nvSpPr>
            <p:cNvPr id="19" name="椭圆 18"/>
            <p:cNvSpPr/>
            <p:nvPr/>
          </p:nvSpPr>
          <p:spPr>
            <a:xfrm>
              <a:off x="0" y="4725422"/>
              <a:ext cx="9144000" cy="287308"/>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7665" name="组合 19"/>
            <p:cNvGrpSpPr>
              <a:grpSpLocks/>
            </p:cNvGrpSpPr>
            <p:nvPr/>
          </p:nvGrpSpPr>
          <p:grpSpPr bwMode="auto">
            <a:xfrm>
              <a:off x="539552" y="3573016"/>
              <a:ext cx="8064896" cy="1224136"/>
              <a:chOff x="467544" y="1412776"/>
              <a:chExt cx="8064896" cy="1224136"/>
            </a:xfrm>
          </p:grpSpPr>
          <p:grpSp>
            <p:nvGrpSpPr>
              <p:cNvPr id="27666" name="组合 20"/>
              <p:cNvGrpSpPr>
                <a:grpSpLocks/>
              </p:cNvGrpSpPr>
              <p:nvPr/>
            </p:nvGrpSpPr>
            <p:grpSpPr bwMode="auto">
              <a:xfrm>
                <a:off x="467544" y="1412776"/>
                <a:ext cx="8064896" cy="1224136"/>
                <a:chOff x="251520" y="1916832"/>
                <a:chExt cx="8352928" cy="1440160"/>
              </a:xfrm>
            </p:grpSpPr>
            <p:sp>
              <p:nvSpPr>
                <p:cNvPr id="24" name="圆角矩形 23"/>
                <p:cNvSpPr/>
                <p:nvPr/>
              </p:nvSpPr>
              <p:spPr>
                <a:xfrm>
                  <a:off x="251725" y="1916832"/>
                  <a:ext cx="8352518" cy="1439807"/>
                </a:xfrm>
                <a:prstGeom prst="roundRect">
                  <a:avLst>
                    <a:gd name="adj" fmla="val 7320"/>
                  </a:avLst>
                </a:prstGeom>
                <a:solidFill>
                  <a:schemeClr val="bg1"/>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对角圆角矩形 24"/>
                <p:cNvSpPr/>
                <p:nvPr/>
              </p:nvSpPr>
              <p:spPr>
                <a:xfrm>
                  <a:off x="7799660" y="2543314"/>
                  <a:ext cx="792088" cy="792088"/>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2" name="TextBox 21"/>
              <p:cNvSpPr txBox="1"/>
              <p:nvPr/>
            </p:nvSpPr>
            <p:spPr>
              <a:xfrm>
                <a:off x="612205" y="1412776"/>
                <a:ext cx="2663825" cy="598426"/>
              </a:xfrm>
              <a:prstGeom prst="rect">
                <a:avLst/>
              </a:prstGeom>
              <a:noFill/>
            </p:spPr>
            <p:txBody>
              <a:bodyPr>
                <a:spAutoFit/>
              </a:bodyPr>
              <a:lstStyle/>
              <a:p>
                <a:pPr fontAlgn="auto">
                  <a:lnSpc>
                    <a:spcPct val="150000"/>
                  </a:lnSpc>
                  <a:spcBef>
                    <a:spcPts val="0"/>
                  </a:spcBef>
                  <a:spcAft>
                    <a:spcPts val="0"/>
                  </a:spcAft>
                  <a:defRPr/>
                </a:pPr>
                <a:r>
                  <a:rPr lang="zh-CN" altLang="en-US" sz="2400" dirty="0">
                    <a:solidFill>
                      <a:schemeClr val="tx1">
                        <a:lumMod val="85000"/>
                        <a:lumOff val="15000"/>
                      </a:schemeClr>
                    </a:solidFill>
                    <a:latin typeface="Mistral" pitchFamily="66" charset="0"/>
                    <a:ea typeface="+mn-ea"/>
                    <a:cs typeface="Microsoft Sans Serif" pitchFamily="34" charset="0"/>
                  </a:rPr>
                  <a:t>避免</a:t>
                </a:r>
                <a:r>
                  <a:rPr lang="zh-CN" altLang="en-US" sz="2400" b="1" dirty="0">
                    <a:solidFill>
                      <a:srgbClr val="FF0000"/>
                    </a:solidFill>
                    <a:latin typeface="Mistral" pitchFamily="66" charset="0"/>
                    <a:ea typeface="+mn-ea"/>
                    <a:cs typeface="Microsoft Sans Serif" pitchFamily="34" charset="0"/>
                  </a:rPr>
                  <a:t>自我假定</a:t>
                </a:r>
                <a:r>
                  <a:rPr lang="zh-CN" altLang="en-US" sz="2400" dirty="0">
                    <a:solidFill>
                      <a:schemeClr val="tx1">
                        <a:lumMod val="85000"/>
                        <a:lumOff val="15000"/>
                      </a:schemeClr>
                    </a:solidFill>
                    <a:latin typeface="Mistral" pitchFamily="66" charset="0"/>
                    <a:ea typeface="+mn-ea"/>
                    <a:cs typeface="Microsoft Sans Serif" pitchFamily="34" charset="0"/>
                  </a:rPr>
                  <a:t>：</a:t>
                </a:r>
                <a:endParaRPr lang="en-US" altLang="zh-CN" sz="2400" b="1" dirty="0">
                  <a:solidFill>
                    <a:schemeClr val="accent1"/>
                  </a:solidFill>
                  <a:latin typeface="Mistral" pitchFamily="66" charset="0"/>
                  <a:ea typeface="微软雅黑" pitchFamily="34" charset="-122"/>
                  <a:cs typeface="Microsoft Sans Serif" pitchFamily="34" charset="0"/>
                </a:endParaRPr>
              </a:p>
            </p:txBody>
          </p:sp>
          <p:sp>
            <p:nvSpPr>
              <p:cNvPr id="23" name="矩形 22"/>
              <p:cNvSpPr/>
              <p:nvPr/>
            </p:nvSpPr>
            <p:spPr>
              <a:xfrm>
                <a:off x="3033142" y="1500080"/>
                <a:ext cx="5472113" cy="976211"/>
              </a:xfrm>
              <a:prstGeom prst="rect">
                <a:avLst/>
              </a:prstGeom>
            </p:spPr>
            <p:txBody>
              <a:bodyPr>
                <a:spAutoFit/>
              </a:bodyPr>
              <a:lstStyle/>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坚持思考这些词语或句子是否有不同的含义</a:t>
                </a:r>
              </a:p>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难道这个词语或句子还会有其他的含义吗？</a:t>
                </a:r>
              </a:p>
            </p:txBody>
          </p:sp>
        </p:grpSp>
      </p:grpSp>
      <p:grpSp>
        <p:nvGrpSpPr>
          <p:cNvPr id="27654" name="组合 25"/>
          <p:cNvGrpSpPr>
            <a:grpSpLocks/>
          </p:cNvGrpSpPr>
          <p:nvPr/>
        </p:nvGrpSpPr>
        <p:grpSpPr bwMode="auto">
          <a:xfrm>
            <a:off x="0" y="4581525"/>
            <a:ext cx="9144000" cy="1439863"/>
            <a:chOff x="0" y="3573016"/>
            <a:chExt cx="9144000" cy="1439714"/>
          </a:xfrm>
        </p:grpSpPr>
        <p:sp>
          <p:nvSpPr>
            <p:cNvPr id="21" name="椭圆 20"/>
            <p:cNvSpPr/>
            <p:nvPr/>
          </p:nvSpPr>
          <p:spPr>
            <a:xfrm>
              <a:off x="0" y="4725422"/>
              <a:ext cx="9144000" cy="287308"/>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7656" name="组合 19"/>
            <p:cNvGrpSpPr>
              <a:grpSpLocks/>
            </p:cNvGrpSpPr>
            <p:nvPr/>
          </p:nvGrpSpPr>
          <p:grpSpPr bwMode="auto">
            <a:xfrm>
              <a:off x="539552" y="3573016"/>
              <a:ext cx="8064896" cy="1224136"/>
              <a:chOff x="467544" y="1412776"/>
              <a:chExt cx="8064896" cy="1224136"/>
            </a:xfrm>
          </p:grpSpPr>
          <p:grpSp>
            <p:nvGrpSpPr>
              <p:cNvPr id="27657" name="组合 20"/>
              <p:cNvGrpSpPr>
                <a:grpSpLocks/>
              </p:cNvGrpSpPr>
              <p:nvPr/>
            </p:nvGrpSpPr>
            <p:grpSpPr bwMode="auto">
              <a:xfrm>
                <a:off x="467544" y="1412776"/>
                <a:ext cx="8064896" cy="1224136"/>
                <a:chOff x="251520" y="1916832"/>
                <a:chExt cx="8352928" cy="1440160"/>
              </a:xfrm>
            </p:grpSpPr>
            <p:sp>
              <p:nvSpPr>
                <p:cNvPr id="30" name="圆角矩形 29"/>
                <p:cNvSpPr/>
                <p:nvPr/>
              </p:nvSpPr>
              <p:spPr>
                <a:xfrm>
                  <a:off x="251725" y="1916832"/>
                  <a:ext cx="8352518" cy="1439807"/>
                </a:xfrm>
                <a:prstGeom prst="roundRect">
                  <a:avLst>
                    <a:gd name="adj" fmla="val 7320"/>
                  </a:avLst>
                </a:prstGeom>
                <a:solidFill>
                  <a:schemeClr val="bg1"/>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对角圆角矩形 30"/>
                <p:cNvSpPr/>
                <p:nvPr/>
              </p:nvSpPr>
              <p:spPr>
                <a:xfrm>
                  <a:off x="7799660" y="2543314"/>
                  <a:ext cx="792088" cy="792088"/>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8" name="TextBox 27"/>
              <p:cNvSpPr txBox="1"/>
              <p:nvPr/>
            </p:nvSpPr>
            <p:spPr>
              <a:xfrm>
                <a:off x="612205" y="1412776"/>
                <a:ext cx="2663825" cy="646046"/>
              </a:xfrm>
              <a:prstGeom prst="rect">
                <a:avLst/>
              </a:prstGeom>
              <a:noFill/>
            </p:spPr>
            <p:txBody>
              <a:bodyPr>
                <a:spAutoFit/>
              </a:bodyPr>
              <a:lstStyle/>
              <a:p>
                <a:pPr fontAlgn="auto">
                  <a:lnSpc>
                    <a:spcPct val="150000"/>
                  </a:lnSpc>
                  <a:spcBef>
                    <a:spcPts val="0"/>
                  </a:spcBef>
                  <a:spcAft>
                    <a:spcPts val="0"/>
                  </a:spcAft>
                  <a:defRPr/>
                </a:pPr>
                <a:r>
                  <a:rPr lang="zh-CN" altLang="en-US" sz="2400" dirty="0">
                    <a:solidFill>
                      <a:schemeClr val="tx1">
                        <a:lumMod val="85000"/>
                        <a:lumOff val="15000"/>
                      </a:schemeClr>
                    </a:solidFill>
                    <a:latin typeface="Mistral" pitchFamily="66" charset="0"/>
                    <a:ea typeface="+mn-ea"/>
                    <a:cs typeface="Microsoft Sans Serif" pitchFamily="34" charset="0"/>
                  </a:rPr>
                  <a:t>避免</a:t>
                </a:r>
                <a:r>
                  <a:rPr lang="zh-CN" altLang="en-US" sz="2400" b="1" dirty="0">
                    <a:solidFill>
                      <a:srgbClr val="FF0000"/>
                    </a:solidFill>
                    <a:latin typeface="Mistral" pitchFamily="66" charset="0"/>
                    <a:ea typeface="+mn-ea"/>
                    <a:cs typeface="Microsoft Sans Serif" pitchFamily="34" charset="0"/>
                  </a:rPr>
                  <a:t>激发感情</a:t>
                </a:r>
                <a:r>
                  <a:rPr lang="zh-CN" altLang="en-US" sz="2400" dirty="0">
                    <a:solidFill>
                      <a:schemeClr val="tx1">
                        <a:lumMod val="85000"/>
                        <a:lumOff val="15000"/>
                      </a:schemeClr>
                    </a:solidFill>
                    <a:latin typeface="Mistral" pitchFamily="66" charset="0"/>
                    <a:ea typeface="+mn-ea"/>
                    <a:cs typeface="Microsoft Sans Serif" pitchFamily="34" charset="0"/>
                  </a:rPr>
                  <a:t>：</a:t>
                </a:r>
                <a:endParaRPr lang="en-US" altLang="zh-CN" sz="2400" b="1" dirty="0">
                  <a:solidFill>
                    <a:schemeClr val="accent1"/>
                  </a:solidFill>
                  <a:latin typeface="Mistral" pitchFamily="66" charset="0"/>
                  <a:ea typeface="微软雅黑" pitchFamily="34" charset="-122"/>
                  <a:cs typeface="Microsoft Sans Serif" pitchFamily="34" charset="0"/>
                </a:endParaRPr>
              </a:p>
            </p:txBody>
          </p:sp>
          <p:sp>
            <p:nvSpPr>
              <p:cNvPr id="29" name="矩形 28"/>
              <p:cNvSpPr/>
              <p:nvPr/>
            </p:nvSpPr>
            <p:spPr>
              <a:xfrm>
                <a:off x="3033142" y="1500080"/>
                <a:ext cx="5472113" cy="1015895"/>
              </a:xfrm>
              <a:prstGeom prst="rect">
                <a:avLst/>
              </a:prstGeom>
            </p:spPr>
            <p:txBody>
              <a:bodyPr>
                <a:spAutoFit/>
              </a:bodyPr>
              <a:lstStyle/>
              <a:p>
                <a:pPr fontAlgn="auto">
                  <a:lnSpc>
                    <a:spcPct val="150000"/>
                  </a:lnSpc>
                  <a:spcBef>
                    <a:spcPts val="0"/>
                  </a:spcBef>
                  <a:spcAft>
                    <a:spcPts val="0"/>
                  </a:spcAft>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讨论严肃问题时避免使用激发强烈情感反应的词，这些词利用情感绕过准确的含义来欺骗人。</a:t>
                </a:r>
              </a:p>
            </p:txBody>
          </p:sp>
        </p:gr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1ED1B9-895E-46BC-8215-16B7C6F04AAA}" type="slidenum">
              <a:rPr lang="zh-CN" altLang="en-US" smtClean="0"/>
              <a:pPr fontAlgn="base">
                <a:spcBef>
                  <a:spcPct val="0"/>
                </a:spcBef>
                <a:spcAft>
                  <a:spcPct val="0"/>
                </a:spcAft>
                <a:defRPr/>
              </a:pPr>
              <a:t>22</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谁在利用歧义？</a:t>
            </a:r>
            <a:endParaRPr lang="zh-CN" altLang="en-US" dirty="0"/>
          </a:p>
        </p:txBody>
      </p:sp>
      <p:grpSp>
        <p:nvGrpSpPr>
          <p:cNvPr id="28676" name="组合 19"/>
          <p:cNvGrpSpPr>
            <a:grpSpLocks/>
          </p:cNvGrpSpPr>
          <p:nvPr/>
        </p:nvGrpSpPr>
        <p:grpSpPr bwMode="auto">
          <a:xfrm>
            <a:off x="827088" y="1557338"/>
            <a:ext cx="3744912" cy="4319587"/>
            <a:chOff x="467544" y="3284538"/>
            <a:chExt cx="3312368" cy="2664296"/>
          </a:xfrm>
        </p:grpSpPr>
        <p:sp>
          <p:nvSpPr>
            <p:cNvPr id="21" name="圆角矩形 20"/>
            <p:cNvSpPr/>
            <p:nvPr/>
          </p:nvSpPr>
          <p:spPr>
            <a:xfrm>
              <a:off x="467544" y="3284538"/>
              <a:ext cx="3312368" cy="2664296"/>
            </a:xfrm>
            <a:prstGeom prst="roundRect">
              <a:avLst>
                <a:gd name="adj" fmla="val 7094"/>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32000" tIns="252000" anchor="ctr"/>
            <a:lstStyle/>
            <a:p>
              <a:pPr fontAlgn="auto">
                <a:lnSpc>
                  <a:spcPct val="150000"/>
                </a:lnSpc>
                <a:spcBef>
                  <a:spcPts val="0"/>
                </a:spcBef>
                <a:spcAft>
                  <a:spcPts val="0"/>
                </a:spcAft>
                <a:defRPr/>
              </a:pPr>
              <a:r>
                <a:rPr lang="zh-CN" altLang="en-US" sz="2400" b="1" dirty="0">
                  <a:solidFill>
                    <a:schemeClr val="accent1"/>
                  </a:solidFill>
                </a:rPr>
                <a:t>利用歧义让你误会</a:t>
              </a:r>
              <a:endParaRPr lang="en-US" altLang="zh-CN" sz="2400" b="1" dirty="0">
                <a:solidFill>
                  <a:schemeClr val="accent1"/>
                </a:solidFill>
              </a:endParaRPr>
            </a:p>
            <a:p>
              <a:pPr fontAlgn="auto">
                <a:lnSpc>
                  <a:spcPct val="150000"/>
                </a:lnSpc>
                <a:spcBef>
                  <a:spcPts val="0"/>
                </a:spcBef>
                <a:spcAft>
                  <a:spcPts val="0"/>
                </a:spcAft>
                <a:defRPr/>
              </a:pPr>
              <a:r>
                <a:rPr lang="zh-CN" altLang="en-US" sz="2000" dirty="0">
                  <a:solidFill>
                    <a:schemeClr val="tx1"/>
                  </a:solidFill>
                </a:rPr>
                <a:t>雀巢咖啡：味道好极了</a:t>
              </a:r>
            </a:p>
            <a:p>
              <a:pPr fontAlgn="auto">
                <a:lnSpc>
                  <a:spcPct val="150000"/>
                </a:lnSpc>
                <a:spcBef>
                  <a:spcPts val="0"/>
                </a:spcBef>
                <a:spcAft>
                  <a:spcPts val="0"/>
                </a:spcAft>
                <a:defRPr/>
              </a:pPr>
              <a:r>
                <a:rPr lang="zh-CN" altLang="en-US" sz="2000" dirty="0">
                  <a:solidFill>
                    <a:schemeClr val="tx1"/>
                  </a:solidFill>
                </a:rPr>
                <a:t>百事可乐：新一代的选择</a:t>
              </a:r>
            </a:p>
            <a:p>
              <a:pPr fontAlgn="auto">
                <a:lnSpc>
                  <a:spcPct val="150000"/>
                </a:lnSpc>
                <a:spcBef>
                  <a:spcPts val="0"/>
                </a:spcBef>
                <a:spcAft>
                  <a:spcPts val="0"/>
                </a:spcAft>
                <a:defRPr/>
              </a:pPr>
              <a:r>
                <a:rPr lang="zh-CN" altLang="en-US" sz="2000" dirty="0">
                  <a:solidFill>
                    <a:schemeClr val="tx1"/>
                  </a:solidFill>
                </a:rPr>
                <a:t>学琴的孩子不会变坏</a:t>
              </a:r>
            </a:p>
            <a:p>
              <a:pPr fontAlgn="auto">
                <a:lnSpc>
                  <a:spcPct val="150000"/>
                </a:lnSpc>
                <a:spcBef>
                  <a:spcPts val="0"/>
                </a:spcBef>
                <a:spcAft>
                  <a:spcPts val="0"/>
                </a:spcAft>
                <a:defRPr/>
              </a:pPr>
              <a:r>
                <a:rPr lang="zh-CN" altLang="en-US" sz="2000" dirty="0">
                  <a:solidFill>
                    <a:schemeClr val="tx1"/>
                  </a:solidFill>
                </a:rPr>
                <a:t>人头马一开，好事自然来</a:t>
              </a:r>
            </a:p>
            <a:p>
              <a:pPr fontAlgn="auto">
                <a:lnSpc>
                  <a:spcPct val="150000"/>
                </a:lnSpc>
                <a:spcBef>
                  <a:spcPts val="0"/>
                </a:spcBef>
                <a:spcAft>
                  <a:spcPts val="0"/>
                </a:spcAft>
                <a:defRPr/>
              </a:pPr>
              <a:r>
                <a:rPr lang="zh-CN" altLang="en-US" sz="2000" dirty="0">
                  <a:solidFill>
                    <a:schemeClr val="tx1"/>
                  </a:solidFill>
                </a:rPr>
                <a:t>自在，则无所不在</a:t>
              </a:r>
            </a:p>
            <a:p>
              <a:pPr fontAlgn="auto">
                <a:lnSpc>
                  <a:spcPct val="150000"/>
                </a:lnSpc>
                <a:spcBef>
                  <a:spcPts val="0"/>
                </a:spcBef>
                <a:spcAft>
                  <a:spcPts val="0"/>
                </a:spcAft>
                <a:defRPr/>
              </a:pPr>
              <a:r>
                <a:rPr lang="zh-CN" altLang="en-US" sz="2000" dirty="0">
                  <a:solidFill>
                    <a:schemeClr val="tx1"/>
                  </a:solidFill>
                </a:rPr>
                <a:t>牛奶香浓，丝般感受</a:t>
              </a:r>
              <a:endParaRPr lang="en-US" altLang="zh-CN" sz="2000" dirty="0">
                <a:solidFill>
                  <a:schemeClr val="tx1"/>
                </a:solidFill>
              </a:endParaRPr>
            </a:p>
            <a:p>
              <a:pPr fontAlgn="auto">
                <a:lnSpc>
                  <a:spcPct val="150000"/>
                </a:lnSpc>
                <a:spcBef>
                  <a:spcPts val="0"/>
                </a:spcBef>
                <a:spcAft>
                  <a:spcPts val="0"/>
                </a:spcAft>
                <a:defRPr/>
              </a:pPr>
              <a:r>
                <a:rPr lang="en-US" altLang="zh-CN" sz="2000" dirty="0">
                  <a:solidFill>
                    <a:schemeClr val="tx1"/>
                  </a:solidFill>
                </a:rPr>
                <a:t>… …</a:t>
              </a:r>
            </a:p>
            <a:p>
              <a:pPr fontAlgn="auto">
                <a:spcBef>
                  <a:spcPts val="0"/>
                </a:spcBef>
                <a:spcAft>
                  <a:spcPts val="0"/>
                </a:spcAft>
                <a:defRPr/>
              </a:pPr>
              <a:endParaRPr lang="zh-CN" altLang="en-US" sz="2000" dirty="0">
                <a:solidFill>
                  <a:schemeClr val="tx1"/>
                </a:solidFill>
              </a:endParaRPr>
            </a:p>
          </p:txBody>
        </p:sp>
        <p:sp>
          <p:nvSpPr>
            <p:cNvPr id="26" name="对角圆角矩形 25"/>
            <p:cNvSpPr/>
            <p:nvPr/>
          </p:nvSpPr>
          <p:spPr>
            <a:xfrm>
              <a:off x="2973310" y="5424925"/>
              <a:ext cx="764775" cy="511815"/>
            </a:xfrm>
            <a:prstGeom prst="round2DiagRect">
              <a:avLst>
                <a:gd name="adj1" fmla="val 26026"/>
                <a:gd name="adj2" fmla="val 0"/>
              </a:avLst>
            </a:prstGeom>
            <a:gradFill flip="none" rotWithShape="1">
              <a:gsLst>
                <a:gs pos="51000">
                  <a:schemeClr val="bg1">
                    <a:lumMod val="75000"/>
                    <a:alpha val="0"/>
                  </a:schemeClr>
                </a:gs>
                <a:gs pos="100000">
                  <a:schemeClr val="bg1">
                    <a:lumMod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algn="ctr" fontAlgn="auto">
                <a:spcBef>
                  <a:spcPts val="0"/>
                </a:spcBef>
                <a:spcAft>
                  <a:spcPts val="0"/>
                </a:spcAft>
                <a:defRPr/>
              </a:pPr>
              <a:endParaRPr lang="zh-CN" altLang="en-US"/>
            </a:p>
          </p:txBody>
        </p:sp>
      </p:grpSp>
      <p:sp>
        <p:nvSpPr>
          <p:cNvPr id="28677" name="矩形 29"/>
          <p:cNvSpPr>
            <a:spLocks noChangeArrowheads="1"/>
          </p:cNvSpPr>
          <p:nvPr/>
        </p:nvSpPr>
        <p:spPr bwMode="auto">
          <a:xfrm rot="-1925853">
            <a:off x="254000" y="1385888"/>
            <a:ext cx="1960563" cy="571500"/>
          </a:xfrm>
          <a:prstGeom prst="rect">
            <a:avLst/>
          </a:prstGeom>
          <a:solidFill>
            <a:srgbClr val="FFC000">
              <a:alpha val="70195"/>
            </a:srgbClr>
          </a:solidFill>
          <a:ln w="3175" algn="ctr">
            <a:noFill/>
            <a:round/>
            <a:headEnd/>
            <a:tailEnd/>
          </a:ln>
        </p:spPr>
        <p:txBody>
          <a:bodyPr anchor="ctr"/>
          <a:lstStyle/>
          <a:p>
            <a:pPr algn="ctr" eaLnBrk="0" hangingPunct="0"/>
            <a:r>
              <a:rPr lang="zh-CN" altLang="en-US">
                <a:latin typeface="Mistral" pitchFamily="66" charset="0"/>
                <a:ea typeface="微软雅黑" pitchFamily="34" charset="-122"/>
                <a:cs typeface="Microsoft Sans Serif" pitchFamily="34" charset="0"/>
              </a:rPr>
              <a:t>广告商</a:t>
            </a:r>
          </a:p>
        </p:txBody>
      </p:sp>
      <p:grpSp>
        <p:nvGrpSpPr>
          <p:cNvPr id="28678" name="组合 30"/>
          <p:cNvGrpSpPr>
            <a:grpSpLocks/>
          </p:cNvGrpSpPr>
          <p:nvPr/>
        </p:nvGrpSpPr>
        <p:grpSpPr bwMode="auto">
          <a:xfrm>
            <a:off x="4932363" y="1557338"/>
            <a:ext cx="3743325" cy="4319587"/>
            <a:chOff x="467544" y="3284538"/>
            <a:chExt cx="3312368" cy="2664296"/>
          </a:xfrm>
        </p:grpSpPr>
        <p:sp>
          <p:nvSpPr>
            <p:cNvPr id="32" name="圆角矩形 31"/>
            <p:cNvSpPr/>
            <p:nvPr/>
          </p:nvSpPr>
          <p:spPr>
            <a:xfrm>
              <a:off x="467544" y="3284538"/>
              <a:ext cx="3312368" cy="2664296"/>
            </a:xfrm>
            <a:prstGeom prst="roundRect">
              <a:avLst>
                <a:gd name="adj" fmla="val 7094"/>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32000" tIns="252000" anchor="ctr"/>
            <a:lstStyle/>
            <a:p>
              <a:pPr fontAlgn="auto">
                <a:lnSpc>
                  <a:spcPct val="150000"/>
                </a:lnSpc>
                <a:spcBef>
                  <a:spcPts val="0"/>
                </a:spcBef>
                <a:spcAft>
                  <a:spcPts val="0"/>
                </a:spcAft>
                <a:defRPr/>
              </a:pPr>
              <a:r>
                <a:rPr lang="zh-CN" altLang="en-US" sz="2400" b="1" dirty="0">
                  <a:solidFill>
                    <a:schemeClr val="accent1"/>
                  </a:solidFill>
                </a:rPr>
                <a:t>利用歧义诱发情感</a:t>
              </a:r>
              <a:endParaRPr lang="en-US" altLang="zh-CN" sz="2400" b="1" dirty="0">
                <a:solidFill>
                  <a:schemeClr val="accent1"/>
                </a:solidFill>
              </a:endParaRPr>
            </a:p>
            <a:p>
              <a:pPr fontAlgn="auto">
                <a:lnSpc>
                  <a:spcPct val="150000"/>
                </a:lnSpc>
                <a:spcBef>
                  <a:spcPts val="0"/>
                </a:spcBef>
                <a:spcAft>
                  <a:spcPts val="0"/>
                </a:spcAft>
                <a:defRPr/>
              </a:pPr>
              <a:r>
                <a:rPr lang="zh-CN" altLang="en-US" sz="2000" dirty="0">
                  <a:solidFill>
                    <a:schemeClr val="tx1"/>
                  </a:solidFill>
                </a:rPr>
                <a:t>坚持主流价值观</a:t>
              </a:r>
            </a:p>
            <a:p>
              <a:pPr fontAlgn="auto">
                <a:lnSpc>
                  <a:spcPct val="150000"/>
                </a:lnSpc>
                <a:spcBef>
                  <a:spcPts val="0"/>
                </a:spcBef>
                <a:spcAft>
                  <a:spcPts val="0"/>
                </a:spcAft>
                <a:defRPr/>
              </a:pPr>
              <a:r>
                <a:rPr lang="zh-CN" altLang="en-US" sz="2000" dirty="0">
                  <a:solidFill>
                    <a:schemeClr val="tx1"/>
                  </a:solidFill>
                </a:rPr>
                <a:t>忽视公正的市场经济体系</a:t>
              </a:r>
            </a:p>
            <a:p>
              <a:pPr fontAlgn="auto">
                <a:lnSpc>
                  <a:spcPct val="150000"/>
                </a:lnSpc>
                <a:spcBef>
                  <a:spcPts val="0"/>
                </a:spcBef>
                <a:spcAft>
                  <a:spcPts val="0"/>
                </a:spcAft>
                <a:defRPr/>
              </a:pPr>
              <a:r>
                <a:rPr lang="zh-CN" altLang="en-US" sz="2000" dirty="0">
                  <a:solidFill>
                    <a:schemeClr val="tx1"/>
                  </a:solidFill>
                </a:rPr>
                <a:t>重视弱势群体医疗服务机制</a:t>
              </a:r>
            </a:p>
            <a:p>
              <a:pPr fontAlgn="auto">
                <a:lnSpc>
                  <a:spcPct val="150000"/>
                </a:lnSpc>
                <a:spcBef>
                  <a:spcPts val="0"/>
                </a:spcBef>
                <a:spcAft>
                  <a:spcPts val="0"/>
                </a:spcAft>
                <a:defRPr/>
              </a:pPr>
              <a:r>
                <a:rPr lang="zh-CN" altLang="en-US" sz="2000" dirty="0">
                  <a:solidFill>
                    <a:schemeClr val="tx1"/>
                  </a:solidFill>
                </a:rPr>
                <a:t>严打涉黑社会犯罪分子</a:t>
              </a:r>
            </a:p>
            <a:p>
              <a:pPr fontAlgn="auto">
                <a:lnSpc>
                  <a:spcPct val="150000"/>
                </a:lnSpc>
                <a:spcBef>
                  <a:spcPts val="0"/>
                </a:spcBef>
                <a:spcAft>
                  <a:spcPts val="0"/>
                </a:spcAft>
                <a:defRPr/>
              </a:pPr>
              <a:r>
                <a:rPr lang="zh-CN" altLang="en-US" sz="2000" dirty="0">
                  <a:solidFill>
                    <a:schemeClr val="tx1"/>
                  </a:solidFill>
                </a:rPr>
                <a:t>不要走邪路</a:t>
              </a:r>
            </a:p>
            <a:p>
              <a:pPr fontAlgn="auto">
                <a:lnSpc>
                  <a:spcPct val="150000"/>
                </a:lnSpc>
                <a:spcBef>
                  <a:spcPts val="0"/>
                </a:spcBef>
                <a:spcAft>
                  <a:spcPts val="0"/>
                </a:spcAft>
                <a:defRPr/>
              </a:pPr>
              <a:r>
                <a:rPr lang="zh-CN" altLang="en-US" sz="2000" dirty="0">
                  <a:solidFill>
                    <a:schemeClr val="tx1"/>
                  </a:solidFill>
                </a:rPr>
                <a:t>积极的财政政策</a:t>
              </a:r>
              <a:endParaRPr lang="en-US" altLang="zh-CN" sz="2000" dirty="0">
                <a:solidFill>
                  <a:schemeClr val="tx1"/>
                </a:solidFill>
              </a:endParaRPr>
            </a:p>
            <a:p>
              <a:pPr fontAlgn="auto">
                <a:lnSpc>
                  <a:spcPct val="150000"/>
                </a:lnSpc>
                <a:spcBef>
                  <a:spcPts val="0"/>
                </a:spcBef>
                <a:spcAft>
                  <a:spcPts val="0"/>
                </a:spcAft>
                <a:defRPr/>
              </a:pPr>
              <a:r>
                <a:rPr lang="en-US" altLang="zh-CN" sz="2000" dirty="0">
                  <a:solidFill>
                    <a:schemeClr val="tx1"/>
                  </a:solidFill>
                </a:rPr>
                <a:t>… …</a:t>
              </a:r>
            </a:p>
            <a:p>
              <a:pPr fontAlgn="auto">
                <a:spcBef>
                  <a:spcPts val="0"/>
                </a:spcBef>
                <a:spcAft>
                  <a:spcPts val="0"/>
                </a:spcAft>
                <a:defRPr/>
              </a:pPr>
              <a:endParaRPr lang="zh-CN" altLang="en-US" sz="2000" dirty="0">
                <a:solidFill>
                  <a:schemeClr val="tx1"/>
                </a:solidFill>
              </a:endParaRPr>
            </a:p>
          </p:txBody>
        </p:sp>
        <p:sp>
          <p:nvSpPr>
            <p:cNvPr id="33" name="对角圆角矩形 32"/>
            <p:cNvSpPr/>
            <p:nvPr/>
          </p:nvSpPr>
          <p:spPr>
            <a:xfrm>
              <a:off x="2973310" y="5424925"/>
              <a:ext cx="764775" cy="511815"/>
            </a:xfrm>
            <a:prstGeom prst="round2DiagRect">
              <a:avLst>
                <a:gd name="adj1" fmla="val 26026"/>
                <a:gd name="adj2" fmla="val 0"/>
              </a:avLst>
            </a:prstGeom>
            <a:gradFill flip="none" rotWithShape="1">
              <a:gsLst>
                <a:gs pos="51000">
                  <a:schemeClr val="bg1">
                    <a:lumMod val="75000"/>
                    <a:alpha val="0"/>
                  </a:schemeClr>
                </a:gs>
                <a:gs pos="100000">
                  <a:schemeClr val="bg1">
                    <a:lumMod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algn="ctr" fontAlgn="auto">
                <a:spcBef>
                  <a:spcPts val="0"/>
                </a:spcBef>
                <a:spcAft>
                  <a:spcPts val="0"/>
                </a:spcAft>
                <a:defRPr/>
              </a:pPr>
              <a:endParaRPr lang="zh-CN" altLang="en-US"/>
            </a:p>
          </p:txBody>
        </p:sp>
      </p:grpSp>
      <p:sp>
        <p:nvSpPr>
          <p:cNvPr id="28679" name="矩形 33"/>
          <p:cNvSpPr>
            <a:spLocks noChangeArrowheads="1"/>
          </p:cNvSpPr>
          <p:nvPr/>
        </p:nvSpPr>
        <p:spPr bwMode="auto">
          <a:xfrm rot="-1925853">
            <a:off x="4357688" y="1385888"/>
            <a:ext cx="1962150" cy="571500"/>
          </a:xfrm>
          <a:prstGeom prst="rect">
            <a:avLst/>
          </a:prstGeom>
          <a:solidFill>
            <a:srgbClr val="FFC000">
              <a:alpha val="70195"/>
            </a:srgbClr>
          </a:solidFill>
          <a:ln w="3175" algn="ctr">
            <a:noFill/>
            <a:round/>
            <a:headEnd/>
            <a:tailEnd/>
          </a:ln>
        </p:spPr>
        <p:txBody>
          <a:bodyPr anchor="ctr"/>
          <a:lstStyle/>
          <a:p>
            <a:pPr algn="ctr" eaLnBrk="0" hangingPunct="0"/>
            <a:r>
              <a:rPr lang="zh-CN" altLang="en-US">
                <a:latin typeface="Mistral" pitchFamily="66" charset="0"/>
                <a:ea typeface="微软雅黑" pitchFamily="34" charset="-122"/>
                <a:cs typeface="Microsoft Sans Serif" pitchFamily="34" charset="0"/>
              </a:rPr>
              <a:t>政客</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883383-724B-4EA4-8470-ACA84A22D7FC}" type="slidenum">
              <a:rPr lang="zh-CN" altLang="en-US" smtClean="0"/>
              <a:pPr fontAlgn="base">
                <a:spcBef>
                  <a:spcPct val="0"/>
                </a:spcBef>
                <a:spcAft>
                  <a:spcPct val="0"/>
                </a:spcAft>
                <a:defRPr/>
              </a:pPr>
              <a:t>23</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现在做一个测试，你是否支持以下观点？</a:t>
            </a:r>
            <a:endParaRPr lang="zh-CN" altLang="en-US" dirty="0"/>
          </a:p>
        </p:txBody>
      </p:sp>
      <p:sp>
        <p:nvSpPr>
          <p:cNvPr id="13" name="矩形标注 12"/>
          <p:cNvSpPr/>
          <p:nvPr/>
        </p:nvSpPr>
        <p:spPr>
          <a:xfrm>
            <a:off x="539750" y="1736725"/>
            <a:ext cx="8064500" cy="3095625"/>
          </a:xfrm>
          <a:prstGeom prst="wedgeRectCallout">
            <a:avLst>
              <a:gd name="adj1" fmla="val 4903"/>
              <a:gd name="adj2" fmla="val 62969"/>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23"/>
          <p:cNvSpPr/>
          <p:nvPr/>
        </p:nvSpPr>
        <p:spPr>
          <a:xfrm>
            <a:off x="655638" y="1889125"/>
            <a:ext cx="7848600" cy="2808288"/>
          </a:xfrm>
          <a:prstGeom prst="rect">
            <a:avLst/>
          </a:prstGeom>
          <a:solidFill>
            <a:schemeClr val="accent4">
              <a:lumMod val="20000"/>
              <a:lumOff val="80000"/>
            </a:schemeClr>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702" name="TextBox 13"/>
          <p:cNvSpPr txBox="1">
            <a:spLocks noChangeArrowheads="1"/>
          </p:cNvSpPr>
          <p:nvPr/>
        </p:nvSpPr>
        <p:spPr bwMode="auto">
          <a:xfrm>
            <a:off x="792163" y="2314575"/>
            <a:ext cx="7559675" cy="1919288"/>
          </a:xfrm>
          <a:prstGeom prst="rect">
            <a:avLst/>
          </a:prstGeom>
          <a:noFill/>
          <a:ln w="9525">
            <a:noFill/>
            <a:miter lim="800000"/>
            <a:headEnd/>
            <a:tailEnd/>
          </a:ln>
        </p:spPr>
        <p:txBody>
          <a:bodyPr>
            <a:spAutoFit/>
          </a:bodyPr>
          <a:lstStyle/>
          <a:p>
            <a:r>
              <a:rPr lang="zh-CN" altLang="en-US" sz="2400">
                <a:latin typeface="Constantia" pitchFamily="18" charset="0"/>
                <a:ea typeface="微软雅黑" pitchFamily="34" charset="-122"/>
              </a:rPr>
              <a:t>政府应该采取一切手段，</a:t>
            </a:r>
            <a:endParaRPr lang="en-US" altLang="zh-CN" sz="2400">
              <a:latin typeface="Constantia" pitchFamily="18" charset="0"/>
              <a:ea typeface="微软雅黑" pitchFamily="34" charset="-122"/>
            </a:endParaRPr>
          </a:p>
          <a:p>
            <a:r>
              <a:rPr lang="zh-CN" altLang="en-US" sz="2400">
                <a:latin typeface="Constantia" pitchFamily="18" charset="0"/>
                <a:ea typeface="微软雅黑" pitchFamily="34" charset="-122"/>
              </a:rPr>
              <a:t>包括行政手段强力</a:t>
            </a:r>
            <a:r>
              <a:rPr lang="zh-CN" altLang="en-US" sz="4800" b="1">
                <a:solidFill>
                  <a:srgbClr val="FF0000"/>
                </a:solidFill>
                <a:latin typeface="Constantia" pitchFamily="18" charset="0"/>
                <a:ea typeface="微软雅黑" pitchFamily="34" charset="-122"/>
              </a:rPr>
              <a:t>打压高房价</a:t>
            </a:r>
            <a:r>
              <a:rPr lang="zh-CN" altLang="en-US" sz="2400">
                <a:latin typeface="Constantia" pitchFamily="18" charset="0"/>
                <a:ea typeface="微软雅黑" pitchFamily="34" charset="-122"/>
              </a:rPr>
              <a:t>。</a:t>
            </a:r>
            <a:endParaRPr lang="en-US" altLang="zh-CN" sz="2400">
              <a:latin typeface="Constantia" pitchFamily="18" charset="0"/>
              <a:ea typeface="微软雅黑" pitchFamily="34" charset="-122"/>
            </a:endParaRPr>
          </a:p>
          <a:p>
            <a:r>
              <a:rPr lang="zh-CN" altLang="en-US" sz="2400">
                <a:latin typeface="Constantia" pitchFamily="18" charset="0"/>
                <a:ea typeface="微软雅黑" pitchFamily="34" charset="-122"/>
              </a:rPr>
              <a:t>越来越多证据表明，高房价不仅损害穷人的利益，也损害房屋投资者的潜在利益。</a:t>
            </a:r>
            <a:endParaRPr lang="en-US" altLang="zh-CN" sz="2400">
              <a:latin typeface="Constantia" pitchFamily="18" charset="0"/>
              <a:ea typeface="微软雅黑"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474004-B2CF-4F0A-8E81-89386BBE5E4A}" type="slidenum">
              <a:rPr lang="zh-CN" altLang="en-US" smtClean="0"/>
              <a:pPr fontAlgn="base">
                <a:spcBef>
                  <a:spcPct val="0"/>
                </a:spcBef>
                <a:spcAft>
                  <a:spcPct val="0"/>
                </a:spcAft>
                <a:defRPr/>
              </a:pPr>
              <a:t>24</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很多推理隐含作者承认却没有清楚表达的思想</a:t>
            </a:r>
            <a:endParaRPr lang="zh-CN" altLang="en-US" dirty="0"/>
          </a:p>
        </p:txBody>
      </p:sp>
      <p:grpSp>
        <p:nvGrpSpPr>
          <p:cNvPr id="2" name="组合 20"/>
          <p:cNvGrpSpPr>
            <a:grpSpLocks/>
          </p:cNvGrpSpPr>
          <p:nvPr/>
        </p:nvGrpSpPr>
        <p:grpSpPr bwMode="auto">
          <a:xfrm>
            <a:off x="323850" y="1916113"/>
            <a:ext cx="2303463" cy="2736850"/>
            <a:chOff x="323528" y="1916386"/>
            <a:chExt cx="2304256" cy="2736304"/>
          </a:xfrm>
        </p:grpSpPr>
        <p:sp>
          <p:nvSpPr>
            <p:cNvPr id="7" name="矩形标注 6"/>
            <p:cNvSpPr/>
            <p:nvPr/>
          </p:nvSpPr>
          <p:spPr>
            <a:xfrm>
              <a:off x="323528" y="1916386"/>
              <a:ext cx="2304256" cy="2736304"/>
            </a:xfrm>
            <a:prstGeom prst="wedgeRectCallout">
              <a:avLst>
                <a:gd name="adj1" fmla="val 8142"/>
                <a:gd name="adj2" fmla="val 60378"/>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488685" y="2781400"/>
              <a:ext cx="1980295" cy="1712571"/>
            </a:xfrm>
            <a:prstGeom prst="rect">
              <a:avLst/>
            </a:prstGeom>
            <a:solidFill>
              <a:schemeClr val="accent4">
                <a:lumMod val="20000"/>
                <a:lumOff val="80000"/>
              </a:schemeClr>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dirty="0">
                  <a:solidFill>
                    <a:schemeClr val="tx1"/>
                  </a:solidFill>
                </a:rPr>
                <a:t>高房价不仅损害穷人的利益，也损害房屋投资者的潜在利益</a:t>
              </a:r>
            </a:p>
            <a:p>
              <a:pPr fontAlgn="auto">
                <a:spcBef>
                  <a:spcPts val="0"/>
                </a:spcBef>
                <a:spcAft>
                  <a:spcPts val="0"/>
                </a:spcAft>
                <a:defRPr/>
              </a:pPr>
              <a:endParaRPr lang="zh-CN" altLang="en-US" dirty="0">
                <a:solidFill>
                  <a:schemeClr val="tx1"/>
                </a:solidFill>
              </a:endParaRPr>
            </a:p>
          </p:txBody>
        </p:sp>
        <p:sp>
          <p:nvSpPr>
            <p:cNvPr id="30739" name="矩形 9"/>
            <p:cNvSpPr>
              <a:spLocks noChangeArrowheads="1"/>
            </p:cNvSpPr>
            <p:nvPr/>
          </p:nvSpPr>
          <p:spPr bwMode="auto">
            <a:xfrm>
              <a:off x="467544" y="2132856"/>
              <a:ext cx="800219" cy="461665"/>
            </a:xfrm>
            <a:prstGeom prst="rect">
              <a:avLst/>
            </a:prstGeom>
            <a:noFill/>
            <a:ln w="9525">
              <a:noFill/>
              <a:miter lim="800000"/>
              <a:headEnd/>
              <a:tailEnd/>
            </a:ln>
          </p:spPr>
          <p:txBody>
            <a:bodyPr wrap="none">
              <a:spAutoFit/>
            </a:bodyPr>
            <a:lstStyle/>
            <a:p>
              <a:pPr algn="ctr">
                <a:spcBef>
                  <a:spcPts val="900"/>
                </a:spcBef>
              </a:pPr>
              <a:r>
                <a:rPr lang="zh-CN" altLang="en-US" sz="2400" b="1">
                  <a:solidFill>
                    <a:schemeClr val="accent1"/>
                  </a:solidFill>
                  <a:latin typeface="Constantia" pitchFamily="18" charset="0"/>
                  <a:ea typeface="微软雅黑" pitchFamily="34" charset="-122"/>
                </a:rPr>
                <a:t>理由</a:t>
              </a:r>
              <a:endParaRPr lang="en-US" altLang="zh-CN" sz="2400" b="1">
                <a:solidFill>
                  <a:schemeClr val="accent1"/>
                </a:solidFill>
                <a:latin typeface="Constantia" pitchFamily="18" charset="0"/>
                <a:ea typeface="微软雅黑" pitchFamily="34" charset="-122"/>
              </a:endParaRPr>
            </a:p>
          </p:txBody>
        </p:sp>
      </p:grpSp>
      <p:grpSp>
        <p:nvGrpSpPr>
          <p:cNvPr id="3" name="组合 21"/>
          <p:cNvGrpSpPr>
            <a:grpSpLocks/>
          </p:cNvGrpSpPr>
          <p:nvPr/>
        </p:nvGrpSpPr>
        <p:grpSpPr bwMode="auto">
          <a:xfrm>
            <a:off x="3276600" y="1916113"/>
            <a:ext cx="2303463" cy="2736850"/>
            <a:chOff x="3275856" y="1916386"/>
            <a:chExt cx="2304256" cy="2736304"/>
          </a:xfrm>
        </p:grpSpPr>
        <p:sp>
          <p:nvSpPr>
            <p:cNvPr id="11" name="矩形标注 10"/>
            <p:cNvSpPr/>
            <p:nvPr/>
          </p:nvSpPr>
          <p:spPr>
            <a:xfrm>
              <a:off x="3275856" y="1916386"/>
              <a:ext cx="2304256" cy="2736304"/>
            </a:xfrm>
            <a:prstGeom prst="wedgeRectCallout">
              <a:avLst>
                <a:gd name="adj1" fmla="val 8142"/>
                <a:gd name="adj2" fmla="val 60378"/>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endParaRPr>
            </a:p>
          </p:txBody>
        </p:sp>
        <p:sp>
          <p:nvSpPr>
            <p:cNvPr id="12" name="矩形 11"/>
            <p:cNvSpPr/>
            <p:nvPr/>
          </p:nvSpPr>
          <p:spPr>
            <a:xfrm>
              <a:off x="3441013" y="2781400"/>
              <a:ext cx="1980295" cy="1712571"/>
            </a:xfrm>
            <a:prstGeom prst="rect">
              <a:avLst/>
            </a:prstGeom>
            <a:solidFill>
              <a:schemeClr val="accent4">
                <a:lumMod val="20000"/>
                <a:lumOff val="80000"/>
              </a:schemeClr>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900"/>
                </a:spcBef>
                <a:defRPr/>
              </a:pPr>
              <a:r>
                <a:rPr lang="zh-CN" altLang="en-US" dirty="0">
                  <a:solidFill>
                    <a:schemeClr val="tx1"/>
                  </a:solidFill>
                </a:rPr>
                <a:t>当群体利益受到损害时，政府可以用看得见的手干涉市场</a:t>
              </a:r>
            </a:p>
            <a:p>
              <a:pPr fontAlgn="auto">
                <a:spcBef>
                  <a:spcPts val="0"/>
                </a:spcBef>
                <a:spcAft>
                  <a:spcPts val="0"/>
                </a:spcAft>
                <a:defRPr/>
              </a:pPr>
              <a:endParaRPr lang="zh-CN" altLang="en-US" dirty="0">
                <a:solidFill>
                  <a:schemeClr val="tx1"/>
                </a:solidFill>
              </a:endParaRPr>
            </a:p>
          </p:txBody>
        </p:sp>
        <p:sp>
          <p:nvSpPr>
            <p:cNvPr id="30736" name="矩形 14"/>
            <p:cNvSpPr>
              <a:spLocks noChangeArrowheads="1"/>
            </p:cNvSpPr>
            <p:nvPr/>
          </p:nvSpPr>
          <p:spPr bwMode="auto">
            <a:xfrm>
              <a:off x="3347864" y="2132856"/>
              <a:ext cx="1723549" cy="461665"/>
            </a:xfrm>
            <a:prstGeom prst="rect">
              <a:avLst/>
            </a:prstGeom>
            <a:noFill/>
            <a:ln w="9525">
              <a:noFill/>
              <a:miter lim="800000"/>
              <a:headEnd/>
              <a:tailEnd/>
            </a:ln>
          </p:spPr>
          <p:txBody>
            <a:bodyPr wrap="none">
              <a:spAutoFit/>
            </a:bodyPr>
            <a:lstStyle/>
            <a:p>
              <a:pPr algn="ctr">
                <a:spcBef>
                  <a:spcPts val="900"/>
                </a:spcBef>
              </a:pPr>
              <a:r>
                <a:rPr lang="zh-CN" altLang="en-US" sz="2400" b="1">
                  <a:solidFill>
                    <a:schemeClr val="accent1"/>
                  </a:solidFill>
                  <a:latin typeface="Constantia" pitchFamily="18" charset="0"/>
                  <a:ea typeface="微软雅黑" pitchFamily="34" charset="-122"/>
                </a:rPr>
                <a:t>价值观假设</a:t>
              </a:r>
              <a:endParaRPr lang="en-US" altLang="zh-CN" sz="2400" b="1">
                <a:solidFill>
                  <a:schemeClr val="accent1"/>
                </a:solidFill>
                <a:latin typeface="Constantia" pitchFamily="18" charset="0"/>
                <a:ea typeface="微软雅黑" pitchFamily="34" charset="-122"/>
              </a:endParaRPr>
            </a:p>
          </p:txBody>
        </p:sp>
      </p:grpSp>
      <p:sp>
        <p:nvSpPr>
          <p:cNvPr id="16" name="TextBox 15"/>
          <p:cNvSpPr txBox="1"/>
          <p:nvPr/>
        </p:nvSpPr>
        <p:spPr>
          <a:xfrm>
            <a:off x="2613025" y="2922588"/>
            <a:ext cx="647700" cy="708025"/>
          </a:xfrm>
          <a:prstGeom prst="rect">
            <a:avLst/>
          </a:prstGeom>
          <a:noFill/>
        </p:spPr>
        <p:txBody>
          <a:bodyPr>
            <a:spAutoFit/>
          </a:bodyPr>
          <a:lstStyle/>
          <a:p>
            <a:pPr fontAlgn="auto">
              <a:spcBef>
                <a:spcPts val="0"/>
              </a:spcBef>
              <a:spcAft>
                <a:spcPts val="0"/>
              </a:spcAft>
              <a:defRPr/>
            </a:pPr>
            <a:r>
              <a:rPr lang="zh-CN" altLang="en-US" sz="4000" b="1" dirty="0">
                <a:solidFill>
                  <a:schemeClr val="accent5"/>
                </a:solidFill>
                <a:latin typeface="+mn-lt"/>
                <a:ea typeface="+mn-ea"/>
              </a:rPr>
              <a:t>＋</a:t>
            </a:r>
          </a:p>
        </p:txBody>
      </p:sp>
      <p:sp>
        <p:nvSpPr>
          <p:cNvPr id="17" name="TextBox 16"/>
          <p:cNvSpPr txBox="1"/>
          <p:nvPr/>
        </p:nvSpPr>
        <p:spPr>
          <a:xfrm>
            <a:off x="5651500" y="2922588"/>
            <a:ext cx="649288" cy="708025"/>
          </a:xfrm>
          <a:prstGeom prst="rect">
            <a:avLst/>
          </a:prstGeom>
          <a:noFill/>
        </p:spPr>
        <p:txBody>
          <a:bodyPr>
            <a:spAutoFit/>
          </a:bodyPr>
          <a:lstStyle/>
          <a:p>
            <a:pPr fontAlgn="auto">
              <a:spcBef>
                <a:spcPts val="0"/>
              </a:spcBef>
              <a:spcAft>
                <a:spcPts val="0"/>
              </a:spcAft>
              <a:defRPr/>
            </a:pPr>
            <a:r>
              <a:rPr lang="zh-CN" altLang="en-US" sz="4000" b="1" dirty="0">
                <a:solidFill>
                  <a:schemeClr val="accent5"/>
                </a:solidFill>
                <a:latin typeface="+mn-lt"/>
                <a:ea typeface="+mn-ea"/>
              </a:rPr>
              <a:t>＝</a:t>
            </a:r>
          </a:p>
        </p:txBody>
      </p:sp>
      <p:grpSp>
        <p:nvGrpSpPr>
          <p:cNvPr id="5" name="组合 22"/>
          <p:cNvGrpSpPr>
            <a:grpSpLocks/>
          </p:cNvGrpSpPr>
          <p:nvPr/>
        </p:nvGrpSpPr>
        <p:grpSpPr bwMode="auto">
          <a:xfrm>
            <a:off x="6372225" y="1916113"/>
            <a:ext cx="2303463" cy="2736850"/>
            <a:chOff x="6372200" y="1916386"/>
            <a:chExt cx="2304256" cy="2736304"/>
          </a:xfrm>
        </p:grpSpPr>
        <p:sp>
          <p:nvSpPr>
            <p:cNvPr id="18" name="矩形标注 17"/>
            <p:cNvSpPr/>
            <p:nvPr/>
          </p:nvSpPr>
          <p:spPr>
            <a:xfrm>
              <a:off x="6372200" y="1916386"/>
              <a:ext cx="2304256" cy="2736304"/>
            </a:xfrm>
            <a:prstGeom prst="wedgeRectCallout">
              <a:avLst>
                <a:gd name="adj1" fmla="val 8142"/>
                <a:gd name="adj2" fmla="val 60378"/>
              </a:avLst>
            </a:prstGeom>
            <a:gradFill flip="none" rotWithShape="1">
              <a:gsLst>
                <a:gs pos="0">
                  <a:schemeClr val="accent5"/>
                </a:gs>
                <a:gs pos="100000">
                  <a:schemeClr val="accent6"/>
                </a:gs>
              </a:gsLst>
              <a:lin ang="162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30730" name="矩形 18"/>
            <p:cNvGrpSpPr>
              <a:grpSpLocks/>
            </p:cNvGrpSpPr>
            <p:nvPr/>
          </p:nvGrpSpPr>
          <p:grpSpPr bwMode="auto">
            <a:xfrm>
              <a:off x="6528816" y="2773680"/>
              <a:ext cx="1993392" cy="1725168"/>
              <a:chOff x="6528816" y="2773680"/>
              <a:chExt cx="1993392" cy="1725168"/>
            </a:xfrm>
          </p:grpSpPr>
          <p:pic>
            <p:nvPicPr>
              <p:cNvPr id="30732" name="矩形 18"/>
              <p:cNvPicPr>
                <a:picLocks noChangeArrowheads="1"/>
              </p:cNvPicPr>
              <p:nvPr/>
            </p:nvPicPr>
            <p:blipFill>
              <a:blip r:embed="rId2"/>
              <a:srcRect/>
              <a:stretch>
                <a:fillRect/>
              </a:stretch>
            </p:blipFill>
            <p:spPr bwMode="auto">
              <a:xfrm>
                <a:off x="6528816" y="2773680"/>
                <a:ext cx="1993392" cy="1725168"/>
              </a:xfrm>
              <a:prstGeom prst="rect">
                <a:avLst/>
              </a:prstGeom>
              <a:noFill/>
              <a:ln w="9525">
                <a:noFill/>
                <a:miter lim="800000"/>
                <a:headEnd/>
                <a:tailEnd/>
              </a:ln>
            </p:spPr>
          </p:pic>
          <p:sp>
            <p:nvSpPr>
              <p:cNvPr id="30733" name="Text Box 11"/>
              <p:cNvSpPr txBox="1">
                <a:spLocks noChangeArrowheads="1"/>
              </p:cNvSpPr>
              <p:nvPr/>
            </p:nvSpPr>
            <p:spPr bwMode="auto">
              <a:xfrm>
                <a:off x="6537706" y="2780928"/>
                <a:ext cx="1980220" cy="1713678"/>
              </a:xfrm>
              <a:prstGeom prst="rect">
                <a:avLst/>
              </a:prstGeom>
              <a:noFill/>
              <a:ln w="9525">
                <a:noFill/>
                <a:miter lim="800000"/>
                <a:headEnd/>
                <a:tailEnd/>
              </a:ln>
            </p:spPr>
            <p:txBody>
              <a:bodyPr anchor="ctr"/>
              <a:lstStyle/>
              <a:p>
                <a:pPr>
                  <a:spcBef>
                    <a:spcPts val="900"/>
                  </a:spcBef>
                </a:pPr>
                <a:r>
                  <a:rPr lang="zh-CN" altLang="en-US">
                    <a:solidFill>
                      <a:srgbClr val="C00000"/>
                    </a:solidFill>
                    <a:latin typeface="Constantia" pitchFamily="18" charset="0"/>
                    <a:ea typeface="微软雅黑" pitchFamily="34" charset="-122"/>
                  </a:rPr>
                  <a:t>政府应该采取一切手段，包括行政手段强力打压高房价</a:t>
                </a:r>
              </a:p>
              <a:p>
                <a:endParaRPr lang="zh-CN" altLang="en-US">
                  <a:latin typeface="Constantia" pitchFamily="18" charset="0"/>
                  <a:ea typeface="微软雅黑" pitchFamily="34" charset="-122"/>
                </a:endParaRPr>
              </a:p>
            </p:txBody>
          </p:sp>
        </p:grpSp>
        <p:sp>
          <p:nvSpPr>
            <p:cNvPr id="30731" name="矩形 19"/>
            <p:cNvSpPr>
              <a:spLocks noChangeArrowheads="1"/>
            </p:cNvSpPr>
            <p:nvPr/>
          </p:nvSpPr>
          <p:spPr bwMode="auto">
            <a:xfrm>
              <a:off x="6508085" y="2132856"/>
              <a:ext cx="800219" cy="461665"/>
            </a:xfrm>
            <a:prstGeom prst="rect">
              <a:avLst/>
            </a:prstGeom>
            <a:noFill/>
            <a:ln w="9525">
              <a:noFill/>
              <a:miter lim="800000"/>
              <a:headEnd/>
              <a:tailEnd/>
            </a:ln>
          </p:spPr>
          <p:txBody>
            <a:bodyPr wrap="none">
              <a:spAutoFit/>
            </a:bodyPr>
            <a:lstStyle/>
            <a:p>
              <a:pPr algn="ctr">
                <a:spcBef>
                  <a:spcPts val="900"/>
                </a:spcBef>
              </a:pPr>
              <a:r>
                <a:rPr lang="zh-CN" altLang="en-US" sz="2400" b="1">
                  <a:solidFill>
                    <a:schemeClr val="bg1"/>
                  </a:solidFill>
                  <a:latin typeface="Constantia" pitchFamily="18" charset="0"/>
                  <a:ea typeface="微软雅黑" pitchFamily="34" charset="-122"/>
                </a:rPr>
                <a:t>结论</a:t>
              </a:r>
              <a:endParaRPr lang="en-US" altLang="zh-CN" sz="2400" b="1">
                <a:solidFill>
                  <a:schemeClr val="bg1"/>
                </a:solidFill>
                <a:latin typeface="Constantia" pitchFamily="18" charset="0"/>
                <a:ea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94158-3791-4677-AA67-0AE1830EE8C5}" type="slidenum">
              <a:rPr lang="zh-CN" altLang="en-US" smtClean="0"/>
              <a:pPr fontAlgn="base">
                <a:spcBef>
                  <a:spcPct val="0"/>
                </a:spcBef>
                <a:spcAft>
                  <a:spcPct val="0"/>
                </a:spcAft>
                <a:defRPr/>
              </a:pPr>
              <a:t>25</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什么是价值观假设？</a:t>
            </a:r>
            <a:endParaRPr lang="zh-CN" altLang="en-US" dirty="0"/>
          </a:p>
        </p:txBody>
      </p:sp>
      <p:sp>
        <p:nvSpPr>
          <p:cNvPr id="21" name="椭圆 20"/>
          <p:cNvSpPr/>
          <p:nvPr/>
        </p:nvSpPr>
        <p:spPr>
          <a:xfrm>
            <a:off x="827088" y="2852738"/>
            <a:ext cx="7489825" cy="431800"/>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21"/>
          <p:cNvSpPr/>
          <p:nvPr/>
        </p:nvSpPr>
        <p:spPr>
          <a:xfrm>
            <a:off x="611188" y="1282700"/>
            <a:ext cx="7921625" cy="1728788"/>
          </a:xfrm>
          <a:prstGeom prst="rect">
            <a:avLst/>
          </a:prstGeom>
          <a:gradFill flip="none" rotWithShape="1">
            <a:gsLst>
              <a:gs pos="86000">
                <a:schemeClr val="accent1">
                  <a:lumMod val="75000"/>
                </a:schemeClr>
              </a:gs>
              <a:gs pos="100000">
                <a:schemeClr val="accent1">
                  <a:lumMod val="60000"/>
                  <a:lumOff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180000" rIns="288000" bIns="180000" anchor="ctr"/>
          <a:lstStyle/>
          <a:p>
            <a:pPr eaLnBrk="0" hangingPunct="0">
              <a:lnSpc>
                <a:spcPct val="150000"/>
              </a:lnSpc>
              <a:defRPr/>
            </a:pPr>
            <a:r>
              <a:rPr lang="zh-CN" altLang="en-US" sz="2000" dirty="0">
                <a:solidFill>
                  <a:schemeClr val="bg1"/>
                </a:solidFill>
                <a:latin typeface="Mistral" pitchFamily="66" charset="0"/>
                <a:cs typeface="Microsoft Sans Serif" pitchFamily="34" charset="0"/>
              </a:rPr>
              <a:t>在</a:t>
            </a:r>
            <a:r>
              <a:rPr lang="zh-CN" altLang="en-US" dirty="0">
                <a:solidFill>
                  <a:schemeClr val="bg1"/>
                </a:solidFill>
                <a:latin typeface="Mistral" pitchFamily="66" charset="0"/>
                <a:cs typeface="Microsoft Sans Serif" pitchFamily="34" charset="0"/>
              </a:rPr>
              <a:t>所有的论证中都存在一些作者所认同却没有清晰陈述的思想，在推理结构中，这些思想是隐形的重要环节，是将全部论证整合在一起的黏合剂。这些思想我们叫</a:t>
            </a:r>
            <a:r>
              <a:rPr lang="zh-CN" altLang="en-US" sz="2400" b="1" dirty="0">
                <a:solidFill>
                  <a:srgbClr val="FFFF00"/>
                </a:solidFill>
                <a:latin typeface="Mistral" pitchFamily="66" charset="0"/>
                <a:cs typeface="Microsoft Sans Serif" pitchFamily="34" charset="0"/>
              </a:rPr>
              <a:t>价值观假设</a:t>
            </a:r>
            <a:r>
              <a:rPr lang="zh-CN" altLang="en-US" sz="2400" dirty="0">
                <a:solidFill>
                  <a:srgbClr val="FFFF00"/>
                </a:solidFill>
                <a:latin typeface="Mistral" pitchFamily="66" charset="0"/>
                <a:cs typeface="Microsoft Sans Serif" pitchFamily="34" charset="0"/>
              </a:rPr>
              <a:t>。</a:t>
            </a:r>
          </a:p>
        </p:txBody>
      </p:sp>
      <p:sp>
        <p:nvSpPr>
          <p:cNvPr id="23" name="矩形 22"/>
          <p:cNvSpPr/>
          <p:nvPr/>
        </p:nvSpPr>
        <p:spPr>
          <a:xfrm>
            <a:off x="571500" y="3690938"/>
            <a:ext cx="8215313" cy="2032000"/>
          </a:xfrm>
          <a:prstGeom prst="rect">
            <a:avLst/>
          </a:prstGeom>
        </p:spPr>
        <p:txBody>
          <a:bodyPr>
            <a:spAutoFit/>
          </a:bodyPr>
          <a:lstStyle/>
          <a:p>
            <a:pPr eaLnBrk="0" hangingPunct="0">
              <a:defRPr/>
            </a:pPr>
            <a:r>
              <a:rPr lang="zh-CN" altLang="en-US" dirty="0">
                <a:solidFill>
                  <a:schemeClr val="tx1">
                    <a:lumMod val="85000"/>
                    <a:lumOff val="15000"/>
                  </a:schemeClr>
                </a:solidFill>
                <a:latin typeface="Mistral" pitchFamily="66" charset="0"/>
                <a:ea typeface="微软雅黑" pitchFamily="34" charset="-122"/>
                <a:cs typeface="Microsoft Sans Serif" pitchFamily="34" charset="0"/>
              </a:rPr>
              <a:t>假如不补充价值观假设，很多推理是不完整</a:t>
            </a:r>
            <a:r>
              <a:rPr lang="zh-CN" altLang="en-US" dirty="0">
                <a:solidFill>
                  <a:schemeClr val="tx1">
                    <a:lumMod val="85000"/>
                    <a:lumOff val="15000"/>
                  </a:schemeClr>
                </a:solidFill>
                <a:latin typeface="Mistral" pitchFamily="66" charset="0"/>
                <a:ea typeface="+mn-ea"/>
                <a:cs typeface="Microsoft Sans Serif" pitchFamily="34" charset="0"/>
              </a:rPr>
              <a:t>的，甚至具有欺骗性，为了充分理解一个论证，作为一个批判性思考者你必须确定这些假设，这些假设的特点是：</a:t>
            </a:r>
            <a:r>
              <a:rPr lang="en-US" altLang="zh-CN" dirty="0">
                <a:solidFill>
                  <a:schemeClr val="tx1">
                    <a:lumMod val="85000"/>
                    <a:lumOff val="15000"/>
                  </a:schemeClr>
                </a:solidFill>
                <a:latin typeface="Mistral" pitchFamily="66" charset="0"/>
                <a:ea typeface="+mn-ea"/>
                <a:cs typeface="Microsoft Sans Serif" pitchFamily="34" charset="0"/>
              </a:rPr>
              <a:t/>
            </a:r>
            <a:br>
              <a:rPr lang="en-US" altLang="zh-CN" dirty="0">
                <a:solidFill>
                  <a:schemeClr val="tx1">
                    <a:lumMod val="85000"/>
                    <a:lumOff val="15000"/>
                  </a:schemeClr>
                </a:solidFill>
                <a:latin typeface="Mistral" pitchFamily="66" charset="0"/>
                <a:ea typeface="+mn-ea"/>
                <a:cs typeface="Microsoft Sans Serif" pitchFamily="34" charset="0"/>
              </a:rPr>
            </a:br>
            <a:endParaRPr lang="en-US" altLang="zh-CN" dirty="0">
              <a:solidFill>
                <a:schemeClr val="tx1">
                  <a:lumMod val="85000"/>
                  <a:lumOff val="15000"/>
                </a:schemeClr>
              </a:solidFill>
              <a:latin typeface="Mistral" pitchFamily="66" charset="0"/>
              <a:ea typeface="+mn-ea"/>
              <a:cs typeface="Microsoft Sans Serif" pitchFamily="34" charset="0"/>
            </a:endParaRPr>
          </a:p>
          <a:p>
            <a:pPr marL="342900" indent="-342900" fontAlgn="auto">
              <a:spcBef>
                <a:spcPts val="0"/>
              </a:spcBef>
              <a:buFont typeface="+mj-ea"/>
              <a:buAutoNum type="circleNumDbPlain"/>
              <a:defRPr/>
            </a:pPr>
            <a:r>
              <a:rPr lang="zh-CN" altLang="en-US" dirty="0">
                <a:solidFill>
                  <a:schemeClr val="tx1">
                    <a:lumMod val="85000"/>
                    <a:lumOff val="15000"/>
                  </a:schemeClr>
                </a:solidFill>
                <a:latin typeface="+mn-ea"/>
                <a:ea typeface="+mn-ea"/>
                <a:cs typeface="Microsoft Sans Serif" pitchFamily="34" charset="0"/>
              </a:rPr>
              <a:t>多数情况下是隐藏的或没有清楚表达的</a:t>
            </a:r>
            <a:endParaRPr lang="en-US" altLang="zh-CN" dirty="0">
              <a:solidFill>
                <a:schemeClr val="tx1">
                  <a:lumMod val="85000"/>
                  <a:lumOff val="15000"/>
                </a:schemeClr>
              </a:solidFill>
              <a:latin typeface="+mn-ea"/>
              <a:ea typeface="+mn-ea"/>
              <a:cs typeface="Microsoft Sans Serif" pitchFamily="34" charset="0"/>
            </a:endParaRPr>
          </a:p>
          <a:p>
            <a:pPr marL="342900" indent="-342900" eaLnBrk="0" hangingPunct="0">
              <a:buFont typeface="+mj-ea"/>
              <a:buAutoNum type="circleNumDbPlain"/>
              <a:defRPr/>
            </a:pPr>
            <a:r>
              <a:rPr lang="zh-CN" altLang="en-US" dirty="0">
                <a:solidFill>
                  <a:schemeClr val="tx1">
                    <a:lumMod val="85000"/>
                    <a:lumOff val="15000"/>
                  </a:schemeClr>
                </a:solidFill>
                <a:latin typeface="+mn-ea"/>
                <a:ea typeface="+mn-ea"/>
                <a:cs typeface="Microsoft Sans Serif" pitchFamily="34" charset="0"/>
              </a:rPr>
              <a:t>作者承认的</a:t>
            </a:r>
            <a:endParaRPr lang="en-US" altLang="zh-CN" dirty="0">
              <a:solidFill>
                <a:schemeClr val="tx1">
                  <a:lumMod val="85000"/>
                  <a:lumOff val="15000"/>
                </a:schemeClr>
              </a:solidFill>
              <a:latin typeface="+mn-ea"/>
              <a:ea typeface="+mn-ea"/>
              <a:cs typeface="Microsoft Sans Serif" pitchFamily="34" charset="0"/>
            </a:endParaRPr>
          </a:p>
          <a:p>
            <a:pPr marL="342900" indent="-342900" eaLnBrk="0" hangingPunct="0">
              <a:buFont typeface="+mj-ea"/>
              <a:buAutoNum type="circleNumDbPlain"/>
              <a:defRPr/>
            </a:pPr>
            <a:r>
              <a:rPr lang="zh-CN" altLang="en-US" dirty="0">
                <a:solidFill>
                  <a:schemeClr val="tx1">
                    <a:lumMod val="85000"/>
                    <a:lumOff val="15000"/>
                  </a:schemeClr>
                </a:solidFill>
                <a:latin typeface="+mn-ea"/>
                <a:ea typeface="+mn-ea"/>
                <a:cs typeface="Microsoft Sans Serif" pitchFamily="34" charset="0"/>
              </a:rPr>
              <a:t>影响对结论的判断</a:t>
            </a:r>
            <a:endParaRPr lang="en-US" altLang="zh-CN" dirty="0">
              <a:solidFill>
                <a:schemeClr val="tx1">
                  <a:lumMod val="85000"/>
                  <a:lumOff val="15000"/>
                </a:schemeClr>
              </a:solidFill>
              <a:latin typeface="+mn-ea"/>
              <a:ea typeface="+mn-ea"/>
              <a:cs typeface="Microsoft Sans Serif" pitchFamily="34" charset="0"/>
            </a:endParaRPr>
          </a:p>
          <a:p>
            <a:pPr marL="342900" indent="-342900" eaLnBrk="0" hangingPunct="0">
              <a:buFont typeface="+mj-ea"/>
              <a:buAutoNum type="circleNumDbPlain"/>
              <a:defRPr/>
            </a:pPr>
            <a:r>
              <a:rPr lang="zh-CN" altLang="en-US" dirty="0">
                <a:solidFill>
                  <a:schemeClr val="tx1">
                    <a:lumMod val="85000"/>
                    <a:lumOff val="15000"/>
                  </a:schemeClr>
                </a:solidFill>
                <a:latin typeface="+mn-ea"/>
                <a:ea typeface="+mn-ea"/>
                <a:cs typeface="Microsoft Sans Serif" pitchFamily="34" charset="0"/>
              </a:rPr>
              <a:t>具有潜在</a:t>
            </a:r>
            <a:r>
              <a:rPr lang="zh-CN" altLang="en-US" dirty="0">
                <a:solidFill>
                  <a:schemeClr val="tx1">
                    <a:lumMod val="85000"/>
                    <a:lumOff val="15000"/>
                  </a:schemeClr>
                </a:solidFill>
                <a:latin typeface="Mistral" pitchFamily="66" charset="0"/>
                <a:ea typeface="+mn-ea"/>
                <a:cs typeface="Microsoft Sans Serif" pitchFamily="34" charset="0"/>
              </a:rPr>
              <a:t>的欺骗性</a:t>
            </a:r>
            <a:endParaRPr lang="zh-CN" altLang="en-US" dirty="0">
              <a:latin typeface="+mn-lt"/>
              <a:ea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AF837656-0891-440B-80A6-C7B6EA3056A0}" type="slidenum">
              <a:rPr lang="zh-CN" altLang="en-US" smtClean="0"/>
              <a:pPr fontAlgn="base">
                <a:spcBef>
                  <a:spcPct val="0"/>
                </a:spcBef>
                <a:spcAft>
                  <a:spcPct val="0"/>
                </a:spcAft>
                <a:defRPr/>
              </a:pPr>
              <a:t>26</a:t>
            </a:fld>
            <a:endParaRPr lang="en-US" altLang="zh-CN" smtClean="0"/>
          </a:p>
        </p:txBody>
      </p:sp>
      <p:sp>
        <p:nvSpPr>
          <p:cNvPr id="32771" name="矩形 6"/>
          <p:cNvSpPr>
            <a:spLocks noChangeArrowheads="1"/>
          </p:cNvSpPr>
          <p:nvPr/>
        </p:nvSpPr>
        <p:spPr bwMode="auto">
          <a:xfrm>
            <a:off x="468313" y="390525"/>
            <a:ext cx="8064500" cy="522288"/>
          </a:xfrm>
          <a:prstGeom prst="rect">
            <a:avLst/>
          </a:prstGeom>
          <a:noFill/>
          <a:ln w="9525">
            <a:noFill/>
            <a:miter lim="800000"/>
            <a:headEnd/>
            <a:tailEnd/>
          </a:ln>
        </p:spPr>
        <p:txBody>
          <a:bodyPr>
            <a:spAutoFit/>
          </a:bodyPr>
          <a:lstStyle/>
          <a:p>
            <a:pPr algn="ctr"/>
            <a:r>
              <a:rPr lang="zh-CN" altLang="en-US" sz="2800" b="1">
                <a:solidFill>
                  <a:schemeClr val="accent1"/>
                </a:solidFill>
                <a:latin typeface="Constantia" pitchFamily="18" charset="0"/>
                <a:ea typeface="微软雅黑" pitchFamily="34" charset="-122"/>
              </a:rPr>
              <a:t>典型的价值观冲突</a:t>
            </a:r>
          </a:p>
        </p:txBody>
      </p:sp>
      <p:grpSp>
        <p:nvGrpSpPr>
          <p:cNvPr id="2" name="组合 64"/>
          <p:cNvGrpSpPr>
            <a:grpSpLocks/>
          </p:cNvGrpSpPr>
          <p:nvPr/>
        </p:nvGrpSpPr>
        <p:grpSpPr bwMode="auto">
          <a:xfrm>
            <a:off x="539750" y="1196975"/>
            <a:ext cx="2663825" cy="792163"/>
            <a:chOff x="539555" y="1196752"/>
            <a:chExt cx="2664298" cy="792087"/>
          </a:xfrm>
        </p:grpSpPr>
        <p:sp>
          <p:nvSpPr>
            <p:cNvPr id="9" name="同侧圆角矩形 8"/>
            <p:cNvSpPr/>
            <p:nvPr/>
          </p:nvSpPr>
          <p:spPr>
            <a:xfrm rot="16200000">
              <a:off x="1475661" y="260647"/>
              <a:ext cx="792087" cy="2664298"/>
            </a:xfrm>
            <a:prstGeom prst="round2SameRect">
              <a:avLst/>
            </a:prstGeom>
            <a:gradFill flip="none" rotWithShape="1">
              <a:gsLst>
                <a:gs pos="0">
                  <a:schemeClr val="accent1"/>
                </a:gs>
                <a:gs pos="100000">
                  <a:schemeClr val="accent3"/>
                </a:gs>
              </a:gsLst>
              <a:lin ang="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2828" name="TextBox 11"/>
            <p:cNvSpPr txBox="1">
              <a:spLocks noChangeArrowheads="1"/>
            </p:cNvSpPr>
            <p:nvPr/>
          </p:nvSpPr>
          <p:spPr bwMode="auto">
            <a:xfrm>
              <a:off x="755579" y="1412777"/>
              <a:ext cx="2304256" cy="369332"/>
            </a:xfrm>
            <a:prstGeom prst="rect">
              <a:avLst/>
            </a:prstGeom>
            <a:noFill/>
            <a:ln w="9525">
              <a:noFill/>
              <a:miter lim="800000"/>
              <a:headEnd/>
              <a:tailEnd/>
            </a:ln>
          </p:spPr>
          <p:txBody>
            <a:bodyPr>
              <a:spAutoFit/>
            </a:bodyPr>
            <a:lstStyle/>
            <a:p>
              <a:pPr algn="ctr"/>
              <a:r>
                <a:rPr lang="zh-CN" altLang="en-US" b="1">
                  <a:solidFill>
                    <a:schemeClr val="bg1"/>
                  </a:solidFill>
                  <a:latin typeface="Constantia" pitchFamily="18" charset="0"/>
                  <a:ea typeface="微软雅黑" pitchFamily="34" charset="-122"/>
                </a:rPr>
                <a:t>忠诚　　    诚实</a:t>
              </a:r>
            </a:p>
          </p:txBody>
        </p:sp>
        <p:grpSp>
          <p:nvGrpSpPr>
            <p:cNvPr id="32829" name="组合 15"/>
            <p:cNvGrpSpPr>
              <a:grpSpLocks/>
            </p:cNvGrpSpPr>
            <p:nvPr/>
          </p:nvGrpSpPr>
          <p:grpSpPr bwMode="auto">
            <a:xfrm>
              <a:off x="1691683" y="1340769"/>
              <a:ext cx="432048" cy="432048"/>
              <a:chOff x="1187624" y="1412776"/>
              <a:chExt cx="432048" cy="432048"/>
            </a:xfrm>
          </p:grpSpPr>
          <p:sp>
            <p:nvSpPr>
              <p:cNvPr id="14" name="椭圆 13"/>
              <p:cNvSpPr/>
              <p:nvPr/>
            </p:nvSpPr>
            <p:spPr>
              <a:xfrm>
                <a:off x="1188226" y="1413208"/>
                <a:ext cx="431877" cy="4317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b="1" dirty="0">
                  <a:solidFill>
                    <a:schemeClr val="accent6"/>
                  </a:solidFill>
                  <a:latin typeface="+mn-ea"/>
                </a:endParaRPr>
              </a:p>
            </p:txBody>
          </p:sp>
          <p:sp>
            <p:nvSpPr>
              <p:cNvPr id="15" name="矩形 14"/>
              <p:cNvSpPr/>
              <p:nvPr/>
            </p:nvSpPr>
            <p:spPr>
              <a:xfrm>
                <a:off x="1188226" y="1413208"/>
                <a:ext cx="431877" cy="369852"/>
              </a:xfrm>
              <a:prstGeom prst="rect">
                <a:avLst/>
              </a:prstGeom>
            </p:spPr>
            <p:txBody>
              <a:bodyPr wrap="none">
                <a:spAutoFit/>
              </a:bodyPr>
              <a:lstStyle/>
              <a:p>
                <a:pPr algn="ctr" fontAlgn="auto">
                  <a:spcBef>
                    <a:spcPts val="0"/>
                  </a:spcBef>
                  <a:spcAft>
                    <a:spcPts val="0"/>
                  </a:spcAft>
                  <a:defRPr/>
                </a:pPr>
                <a:r>
                  <a:rPr lang="en-US" altLang="zh-CN" b="1" dirty="0" err="1">
                    <a:solidFill>
                      <a:schemeClr val="accent6"/>
                    </a:solidFill>
                    <a:latin typeface="+mn-ea"/>
                    <a:ea typeface="+mn-ea"/>
                  </a:rPr>
                  <a:t>vs</a:t>
                </a:r>
                <a:endParaRPr lang="zh-CN" altLang="en-US" b="1" dirty="0">
                  <a:solidFill>
                    <a:schemeClr val="accent6"/>
                  </a:solidFill>
                  <a:latin typeface="+mn-ea"/>
                  <a:ea typeface="+mn-ea"/>
                </a:endParaRPr>
              </a:p>
            </p:txBody>
          </p:sp>
        </p:grpSp>
      </p:grpSp>
      <p:grpSp>
        <p:nvGrpSpPr>
          <p:cNvPr id="4" name="组合 69"/>
          <p:cNvGrpSpPr>
            <a:grpSpLocks/>
          </p:cNvGrpSpPr>
          <p:nvPr/>
        </p:nvGrpSpPr>
        <p:grpSpPr bwMode="auto">
          <a:xfrm>
            <a:off x="3203575" y="1196975"/>
            <a:ext cx="5343525" cy="806450"/>
            <a:chOff x="3203850" y="1196752"/>
            <a:chExt cx="5343668" cy="806603"/>
          </a:xfrm>
        </p:grpSpPr>
        <p:sp>
          <p:nvSpPr>
            <p:cNvPr id="10" name="同侧圆角矩形 9"/>
            <p:cNvSpPr/>
            <p:nvPr/>
          </p:nvSpPr>
          <p:spPr>
            <a:xfrm rot="16200000" flipV="1">
              <a:off x="5479527" y="-1078925"/>
              <a:ext cx="792313" cy="5343668"/>
            </a:xfrm>
            <a:prstGeom prst="round2SameRect">
              <a:avLst/>
            </a:prstGeom>
            <a:gradFill flip="none" rotWithShape="1">
              <a:gsLst>
                <a:gs pos="0">
                  <a:schemeClr val="bg1">
                    <a:lumMod val="75000"/>
                  </a:schemeClr>
                </a:gs>
                <a:gs pos="100000">
                  <a:schemeClr val="bg1">
                    <a:lumMod val="95000"/>
                  </a:schemeClr>
                </a:gs>
              </a:gsLst>
              <a:lin ang="27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1" name="对角圆角矩形 10"/>
            <p:cNvSpPr/>
            <p:nvPr/>
          </p:nvSpPr>
          <p:spPr>
            <a:xfrm>
              <a:off x="7827439" y="1497881"/>
              <a:ext cx="672790" cy="505474"/>
            </a:xfrm>
            <a:prstGeom prst="round2DiagRect">
              <a:avLst>
                <a:gd name="adj1" fmla="val 22374"/>
                <a:gd name="adj2" fmla="val 0"/>
              </a:avLst>
            </a:prstGeom>
            <a:gradFill flip="none" rotWithShape="1">
              <a:gsLst>
                <a:gs pos="51000">
                  <a:schemeClr val="tx1">
                    <a:alpha val="0"/>
                  </a:schemeClr>
                </a:gs>
                <a:gs pos="100000">
                  <a:srgbClr val="C9D7F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826" name="TextBox 12"/>
            <p:cNvSpPr txBox="1">
              <a:spLocks noChangeArrowheads="1"/>
            </p:cNvSpPr>
            <p:nvPr/>
          </p:nvSpPr>
          <p:spPr bwMode="auto">
            <a:xfrm>
              <a:off x="3419875" y="1412777"/>
              <a:ext cx="4266474" cy="369332"/>
            </a:xfrm>
            <a:prstGeom prst="rect">
              <a:avLst/>
            </a:prstGeom>
            <a:noFill/>
            <a:ln w="9525">
              <a:noFill/>
              <a:miter lim="800000"/>
              <a:headEnd/>
              <a:tailEnd/>
            </a:ln>
          </p:spPr>
          <p:txBody>
            <a:bodyPr>
              <a:spAutoFit/>
            </a:bodyPr>
            <a:lstStyle/>
            <a:p>
              <a:r>
                <a:rPr lang="zh-CN" altLang="en-US">
                  <a:latin typeface="Constantia" pitchFamily="18" charset="0"/>
                  <a:ea typeface="微软雅黑" pitchFamily="34" charset="-122"/>
                </a:rPr>
                <a:t>你是否把同学逃学事情告诉班主任？</a:t>
              </a:r>
            </a:p>
          </p:txBody>
        </p:sp>
      </p:grpSp>
      <p:grpSp>
        <p:nvGrpSpPr>
          <p:cNvPr id="5" name="组合 65"/>
          <p:cNvGrpSpPr>
            <a:grpSpLocks/>
          </p:cNvGrpSpPr>
          <p:nvPr/>
        </p:nvGrpSpPr>
        <p:grpSpPr bwMode="auto">
          <a:xfrm>
            <a:off x="539750" y="2119313"/>
            <a:ext cx="2706688" cy="792162"/>
            <a:chOff x="539555" y="2118918"/>
            <a:chExt cx="2707274" cy="792087"/>
          </a:xfrm>
        </p:grpSpPr>
        <p:sp>
          <p:nvSpPr>
            <p:cNvPr id="28" name="同侧圆角矩形 27"/>
            <p:cNvSpPr/>
            <p:nvPr/>
          </p:nvSpPr>
          <p:spPr>
            <a:xfrm rot="16200000">
              <a:off x="1475713" y="1182760"/>
              <a:ext cx="792087" cy="2664402"/>
            </a:xfrm>
            <a:prstGeom prst="round2SameRect">
              <a:avLst/>
            </a:prstGeom>
            <a:gradFill flip="none" rotWithShape="1">
              <a:gsLst>
                <a:gs pos="0">
                  <a:schemeClr val="accent1"/>
                </a:gs>
                <a:gs pos="100000">
                  <a:schemeClr val="accent3"/>
                </a:gs>
              </a:gsLst>
              <a:lin ang="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2818" name="TextBox 30"/>
            <p:cNvSpPr txBox="1">
              <a:spLocks noChangeArrowheads="1"/>
            </p:cNvSpPr>
            <p:nvPr/>
          </p:nvSpPr>
          <p:spPr bwMode="auto">
            <a:xfrm>
              <a:off x="582535" y="2334943"/>
              <a:ext cx="2664294" cy="369332"/>
            </a:xfrm>
            <a:prstGeom prst="rect">
              <a:avLst/>
            </a:prstGeom>
            <a:noFill/>
            <a:ln w="9525">
              <a:noFill/>
              <a:miter lim="800000"/>
              <a:headEnd/>
              <a:tailEnd/>
            </a:ln>
          </p:spPr>
          <p:txBody>
            <a:bodyPr>
              <a:spAutoFit/>
            </a:bodyPr>
            <a:lstStyle/>
            <a:p>
              <a:pPr algn="ctr"/>
              <a:r>
                <a:rPr lang="zh-CN" altLang="en-US" b="1">
                  <a:solidFill>
                    <a:schemeClr val="bg1"/>
                  </a:solidFill>
                  <a:latin typeface="Constantia" pitchFamily="18" charset="0"/>
                  <a:ea typeface="微软雅黑" pitchFamily="34" charset="-122"/>
                </a:rPr>
                <a:t>新闻自由　　 社会秩序</a:t>
              </a:r>
            </a:p>
          </p:txBody>
        </p:sp>
        <p:grpSp>
          <p:nvGrpSpPr>
            <p:cNvPr id="32819" name="组合 31"/>
            <p:cNvGrpSpPr>
              <a:grpSpLocks/>
            </p:cNvGrpSpPr>
            <p:nvPr/>
          </p:nvGrpSpPr>
          <p:grpSpPr bwMode="auto">
            <a:xfrm>
              <a:off x="1691683" y="2262935"/>
              <a:ext cx="432048" cy="432048"/>
              <a:chOff x="1187624" y="1412776"/>
              <a:chExt cx="432048" cy="432048"/>
            </a:xfrm>
          </p:grpSpPr>
          <p:sp>
            <p:nvSpPr>
              <p:cNvPr id="33" name="椭圆 32"/>
              <p:cNvSpPr/>
              <p:nvPr/>
            </p:nvSpPr>
            <p:spPr>
              <a:xfrm>
                <a:off x="1188270" y="1413207"/>
                <a:ext cx="431894" cy="4317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b="1" dirty="0">
                  <a:solidFill>
                    <a:schemeClr val="accent6"/>
                  </a:solidFill>
                  <a:latin typeface="+mn-ea"/>
                </a:endParaRPr>
              </a:p>
            </p:txBody>
          </p:sp>
          <p:sp>
            <p:nvSpPr>
              <p:cNvPr id="34" name="矩形 33"/>
              <p:cNvSpPr/>
              <p:nvPr/>
            </p:nvSpPr>
            <p:spPr>
              <a:xfrm>
                <a:off x="1188270" y="1413207"/>
                <a:ext cx="431894" cy="369853"/>
              </a:xfrm>
              <a:prstGeom prst="rect">
                <a:avLst/>
              </a:prstGeom>
            </p:spPr>
            <p:txBody>
              <a:bodyPr wrap="none">
                <a:spAutoFit/>
              </a:bodyPr>
              <a:lstStyle/>
              <a:p>
                <a:pPr algn="ctr" fontAlgn="auto">
                  <a:spcBef>
                    <a:spcPts val="0"/>
                  </a:spcBef>
                  <a:spcAft>
                    <a:spcPts val="0"/>
                  </a:spcAft>
                  <a:defRPr/>
                </a:pPr>
                <a:r>
                  <a:rPr lang="en-US" altLang="zh-CN" b="1" dirty="0" err="1">
                    <a:solidFill>
                      <a:schemeClr val="accent6"/>
                    </a:solidFill>
                    <a:latin typeface="+mn-ea"/>
                    <a:ea typeface="+mn-ea"/>
                  </a:rPr>
                  <a:t>vs</a:t>
                </a:r>
                <a:endParaRPr lang="zh-CN" altLang="en-US" b="1" dirty="0">
                  <a:solidFill>
                    <a:schemeClr val="accent6"/>
                  </a:solidFill>
                  <a:latin typeface="+mn-ea"/>
                  <a:ea typeface="+mn-ea"/>
                </a:endParaRPr>
              </a:p>
            </p:txBody>
          </p:sp>
        </p:grpSp>
      </p:grpSp>
      <p:grpSp>
        <p:nvGrpSpPr>
          <p:cNvPr id="7" name="组合 70"/>
          <p:cNvGrpSpPr>
            <a:grpSpLocks/>
          </p:cNvGrpSpPr>
          <p:nvPr/>
        </p:nvGrpSpPr>
        <p:grpSpPr bwMode="auto">
          <a:xfrm>
            <a:off x="3203575" y="2119313"/>
            <a:ext cx="5400675" cy="806450"/>
            <a:chOff x="3203850" y="2118918"/>
            <a:chExt cx="5400599" cy="806603"/>
          </a:xfrm>
        </p:grpSpPr>
        <p:sp>
          <p:nvSpPr>
            <p:cNvPr id="29" name="同侧圆角矩形 28"/>
            <p:cNvSpPr/>
            <p:nvPr/>
          </p:nvSpPr>
          <p:spPr>
            <a:xfrm rot="16200000" flipV="1">
              <a:off x="5479419" y="-156651"/>
              <a:ext cx="792312" cy="5343450"/>
            </a:xfrm>
            <a:prstGeom prst="round2SameRect">
              <a:avLst/>
            </a:prstGeom>
            <a:gradFill flip="none" rotWithShape="1">
              <a:gsLst>
                <a:gs pos="0">
                  <a:schemeClr val="bg1">
                    <a:lumMod val="75000"/>
                  </a:schemeClr>
                </a:gs>
                <a:gs pos="100000">
                  <a:schemeClr val="bg1">
                    <a:lumMod val="95000"/>
                  </a:schemeClr>
                </a:gs>
              </a:gsLst>
              <a:lin ang="27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0" name="对角圆角矩形 29"/>
            <p:cNvSpPr/>
            <p:nvPr/>
          </p:nvSpPr>
          <p:spPr>
            <a:xfrm>
              <a:off x="7827439" y="2420047"/>
              <a:ext cx="672790" cy="505474"/>
            </a:xfrm>
            <a:prstGeom prst="round2DiagRect">
              <a:avLst>
                <a:gd name="adj1" fmla="val 22374"/>
                <a:gd name="adj2" fmla="val 0"/>
              </a:avLst>
            </a:prstGeom>
            <a:gradFill flip="none" rotWithShape="1">
              <a:gsLst>
                <a:gs pos="51000">
                  <a:schemeClr val="tx1">
                    <a:alpha val="0"/>
                  </a:schemeClr>
                </a:gs>
                <a:gs pos="100000">
                  <a:srgbClr val="C9D7F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816" name="TextBox 34"/>
            <p:cNvSpPr txBox="1">
              <a:spLocks noChangeArrowheads="1"/>
            </p:cNvSpPr>
            <p:nvPr/>
          </p:nvSpPr>
          <p:spPr bwMode="auto">
            <a:xfrm>
              <a:off x="3419875" y="2334943"/>
              <a:ext cx="5184574" cy="369332"/>
            </a:xfrm>
            <a:prstGeom prst="rect">
              <a:avLst/>
            </a:prstGeom>
            <a:noFill/>
            <a:ln w="9525">
              <a:noFill/>
              <a:miter lim="800000"/>
              <a:headEnd/>
              <a:tailEnd/>
            </a:ln>
          </p:spPr>
          <p:txBody>
            <a:bodyPr>
              <a:spAutoFit/>
            </a:bodyPr>
            <a:lstStyle/>
            <a:p>
              <a:r>
                <a:rPr lang="zh-CN" altLang="en-US">
                  <a:latin typeface="Constantia" pitchFamily="18" charset="0"/>
                  <a:ea typeface="微软雅黑" pitchFamily="34" charset="-122"/>
                </a:rPr>
                <a:t>你是否认为公开报道群体性事件不明智？</a:t>
              </a:r>
            </a:p>
          </p:txBody>
        </p:sp>
      </p:grpSp>
      <p:grpSp>
        <p:nvGrpSpPr>
          <p:cNvPr id="8" name="组合 66"/>
          <p:cNvGrpSpPr>
            <a:grpSpLocks/>
          </p:cNvGrpSpPr>
          <p:nvPr/>
        </p:nvGrpSpPr>
        <p:grpSpPr bwMode="auto">
          <a:xfrm>
            <a:off x="539750" y="3041650"/>
            <a:ext cx="2663825" cy="792163"/>
            <a:chOff x="539556" y="3041083"/>
            <a:chExt cx="2664298" cy="792087"/>
          </a:xfrm>
        </p:grpSpPr>
        <p:sp>
          <p:nvSpPr>
            <p:cNvPr id="36" name="同侧圆角矩形 35"/>
            <p:cNvSpPr/>
            <p:nvPr/>
          </p:nvSpPr>
          <p:spPr>
            <a:xfrm rot="16200000">
              <a:off x="1475662" y="2104978"/>
              <a:ext cx="792087" cy="2664298"/>
            </a:xfrm>
            <a:prstGeom prst="round2SameRect">
              <a:avLst/>
            </a:prstGeom>
            <a:gradFill flip="none" rotWithShape="1">
              <a:gsLst>
                <a:gs pos="0">
                  <a:schemeClr val="accent1"/>
                </a:gs>
                <a:gs pos="100000">
                  <a:schemeClr val="accent3"/>
                </a:gs>
              </a:gsLst>
              <a:lin ang="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2808" name="TextBox 38"/>
            <p:cNvSpPr txBox="1">
              <a:spLocks noChangeArrowheads="1"/>
            </p:cNvSpPr>
            <p:nvPr/>
          </p:nvSpPr>
          <p:spPr bwMode="auto">
            <a:xfrm>
              <a:off x="755580" y="3257108"/>
              <a:ext cx="2304256" cy="369332"/>
            </a:xfrm>
            <a:prstGeom prst="rect">
              <a:avLst/>
            </a:prstGeom>
            <a:noFill/>
            <a:ln w="9525">
              <a:noFill/>
              <a:miter lim="800000"/>
              <a:headEnd/>
              <a:tailEnd/>
            </a:ln>
          </p:spPr>
          <p:txBody>
            <a:bodyPr>
              <a:spAutoFit/>
            </a:bodyPr>
            <a:lstStyle/>
            <a:p>
              <a:pPr algn="ctr"/>
              <a:r>
                <a:rPr lang="zh-CN" altLang="en-US" b="1">
                  <a:solidFill>
                    <a:schemeClr val="bg1"/>
                  </a:solidFill>
                  <a:latin typeface="Constantia" pitchFamily="18" charset="0"/>
                  <a:ea typeface="微软雅黑" pitchFamily="34" charset="-122"/>
                </a:rPr>
                <a:t>竞争　　  合作</a:t>
              </a:r>
            </a:p>
          </p:txBody>
        </p:sp>
        <p:grpSp>
          <p:nvGrpSpPr>
            <p:cNvPr id="32809" name="组合 39"/>
            <p:cNvGrpSpPr>
              <a:grpSpLocks/>
            </p:cNvGrpSpPr>
            <p:nvPr/>
          </p:nvGrpSpPr>
          <p:grpSpPr bwMode="auto">
            <a:xfrm>
              <a:off x="1691684" y="3185100"/>
              <a:ext cx="432048" cy="432048"/>
              <a:chOff x="1187624" y="1412776"/>
              <a:chExt cx="432048" cy="432048"/>
            </a:xfrm>
          </p:grpSpPr>
          <p:sp>
            <p:nvSpPr>
              <p:cNvPr id="41" name="椭圆 40"/>
              <p:cNvSpPr/>
              <p:nvPr/>
            </p:nvSpPr>
            <p:spPr>
              <a:xfrm>
                <a:off x="1188226" y="1413208"/>
                <a:ext cx="431877" cy="4317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b="1" dirty="0">
                  <a:solidFill>
                    <a:schemeClr val="accent6"/>
                  </a:solidFill>
                  <a:latin typeface="+mn-ea"/>
                </a:endParaRPr>
              </a:p>
            </p:txBody>
          </p:sp>
          <p:sp>
            <p:nvSpPr>
              <p:cNvPr id="42" name="矩形 41"/>
              <p:cNvSpPr/>
              <p:nvPr/>
            </p:nvSpPr>
            <p:spPr>
              <a:xfrm>
                <a:off x="1188226" y="1413208"/>
                <a:ext cx="431877" cy="369852"/>
              </a:xfrm>
              <a:prstGeom prst="rect">
                <a:avLst/>
              </a:prstGeom>
            </p:spPr>
            <p:txBody>
              <a:bodyPr wrap="none">
                <a:spAutoFit/>
              </a:bodyPr>
              <a:lstStyle/>
              <a:p>
                <a:pPr algn="ctr" fontAlgn="auto">
                  <a:spcBef>
                    <a:spcPts val="0"/>
                  </a:spcBef>
                  <a:spcAft>
                    <a:spcPts val="0"/>
                  </a:spcAft>
                  <a:defRPr/>
                </a:pPr>
                <a:r>
                  <a:rPr lang="en-US" altLang="zh-CN" b="1" dirty="0" err="1">
                    <a:solidFill>
                      <a:schemeClr val="accent6"/>
                    </a:solidFill>
                    <a:latin typeface="+mn-ea"/>
                    <a:ea typeface="+mn-ea"/>
                  </a:rPr>
                  <a:t>vs</a:t>
                </a:r>
                <a:endParaRPr lang="zh-CN" altLang="en-US" b="1" dirty="0">
                  <a:solidFill>
                    <a:schemeClr val="accent6"/>
                  </a:solidFill>
                  <a:latin typeface="+mn-ea"/>
                  <a:ea typeface="+mn-ea"/>
                </a:endParaRPr>
              </a:p>
            </p:txBody>
          </p:sp>
        </p:grpSp>
      </p:grpSp>
      <p:grpSp>
        <p:nvGrpSpPr>
          <p:cNvPr id="13" name="组合 71"/>
          <p:cNvGrpSpPr>
            <a:grpSpLocks/>
          </p:cNvGrpSpPr>
          <p:nvPr/>
        </p:nvGrpSpPr>
        <p:grpSpPr bwMode="auto">
          <a:xfrm>
            <a:off x="3203575" y="3041650"/>
            <a:ext cx="5472113" cy="806450"/>
            <a:chOff x="3203851" y="3041083"/>
            <a:chExt cx="5472605" cy="806603"/>
          </a:xfrm>
        </p:grpSpPr>
        <p:sp>
          <p:nvSpPr>
            <p:cNvPr id="37" name="同侧圆角矩形 36"/>
            <p:cNvSpPr/>
            <p:nvPr/>
          </p:nvSpPr>
          <p:spPr>
            <a:xfrm rot="16200000" flipV="1">
              <a:off x="5479697" y="765237"/>
              <a:ext cx="792313" cy="5344005"/>
            </a:xfrm>
            <a:prstGeom prst="round2SameRect">
              <a:avLst/>
            </a:prstGeom>
            <a:gradFill flip="none" rotWithShape="1">
              <a:gsLst>
                <a:gs pos="0">
                  <a:schemeClr val="bg1">
                    <a:lumMod val="75000"/>
                  </a:schemeClr>
                </a:gs>
                <a:gs pos="100000">
                  <a:schemeClr val="bg1">
                    <a:lumMod val="95000"/>
                  </a:schemeClr>
                </a:gs>
              </a:gsLst>
              <a:lin ang="27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8" name="对角圆角矩形 37"/>
            <p:cNvSpPr/>
            <p:nvPr/>
          </p:nvSpPr>
          <p:spPr>
            <a:xfrm>
              <a:off x="7827440" y="3342212"/>
              <a:ext cx="672790" cy="505474"/>
            </a:xfrm>
            <a:prstGeom prst="round2DiagRect">
              <a:avLst>
                <a:gd name="adj1" fmla="val 22374"/>
                <a:gd name="adj2" fmla="val 0"/>
              </a:avLst>
            </a:prstGeom>
            <a:gradFill flip="none" rotWithShape="1">
              <a:gsLst>
                <a:gs pos="51000">
                  <a:schemeClr val="tx1">
                    <a:alpha val="0"/>
                  </a:schemeClr>
                </a:gs>
                <a:gs pos="100000">
                  <a:srgbClr val="C9D7F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806" name="TextBox 42"/>
            <p:cNvSpPr txBox="1">
              <a:spLocks noChangeArrowheads="1"/>
            </p:cNvSpPr>
            <p:nvPr/>
          </p:nvSpPr>
          <p:spPr bwMode="auto">
            <a:xfrm>
              <a:off x="3419875" y="3257108"/>
              <a:ext cx="5256581" cy="369332"/>
            </a:xfrm>
            <a:prstGeom prst="rect">
              <a:avLst/>
            </a:prstGeom>
            <a:noFill/>
            <a:ln w="9525">
              <a:noFill/>
              <a:miter lim="800000"/>
              <a:headEnd/>
              <a:tailEnd/>
            </a:ln>
          </p:spPr>
          <p:txBody>
            <a:bodyPr>
              <a:spAutoFit/>
            </a:bodyPr>
            <a:lstStyle/>
            <a:p>
              <a:r>
                <a:rPr lang="zh-CN" altLang="en-US">
                  <a:latin typeface="Constantia" pitchFamily="18" charset="0"/>
                  <a:ea typeface="微软雅黑" pitchFamily="34" charset="-122"/>
                </a:rPr>
                <a:t>你是否认为给少数民族高考加分有违公平？</a:t>
              </a:r>
            </a:p>
          </p:txBody>
        </p:sp>
      </p:grpSp>
      <p:grpSp>
        <p:nvGrpSpPr>
          <p:cNvPr id="16" name="组合 67"/>
          <p:cNvGrpSpPr>
            <a:grpSpLocks/>
          </p:cNvGrpSpPr>
          <p:nvPr/>
        </p:nvGrpSpPr>
        <p:grpSpPr bwMode="auto">
          <a:xfrm>
            <a:off x="539750" y="3963988"/>
            <a:ext cx="2663825" cy="862012"/>
            <a:chOff x="539557" y="3963248"/>
            <a:chExt cx="2664298" cy="862356"/>
          </a:xfrm>
        </p:grpSpPr>
        <p:sp>
          <p:nvSpPr>
            <p:cNvPr id="44" name="同侧圆角矩形 43"/>
            <p:cNvSpPr/>
            <p:nvPr/>
          </p:nvSpPr>
          <p:spPr>
            <a:xfrm rot="16200000">
              <a:off x="1475467" y="3027338"/>
              <a:ext cx="792478" cy="2664298"/>
            </a:xfrm>
            <a:prstGeom prst="round2SameRect">
              <a:avLst/>
            </a:prstGeom>
            <a:gradFill flip="none" rotWithShape="1">
              <a:gsLst>
                <a:gs pos="0">
                  <a:schemeClr val="accent1"/>
                </a:gs>
                <a:gs pos="100000">
                  <a:schemeClr val="accent3"/>
                </a:gs>
              </a:gsLst>
              <a:lin ang="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2798" name="TextBox 46"/>
            <p:cNvSpPr txBox="1">
              <a:spLocks noChangeArrowheads="1"/>
            </p:cNvSpPr>
            <p:nvPr/>
          </p:nvSpPr>
          <p:spPr bwMode="auto">
            <a:xfrm>
              <a:off x="755581" y="4179273"/>
              <a:ext cx="2304256" cy="646331"/>
            </a:xfrm>
            <a:prstGeom prst="rect">
              <a:avLst/>
            </a:prstGeom>
            <a:noFill/>
            <a:ln w="9525">
              <a:noFill/>
              <a:miter lim="800000"/>
              <a:headEnd/>
              <a:tailEnd/>
            </a:ln>
          </p:spPr>
          <p:txBody>
            <a:bodyPr>
              <a:spAutoFit/>
            </a:bodyPr>
            <a:lstStyle/>
            <a:p>
              <a:pPr algn="ctr"/>
              <a:r>
                <a:rPr lang="zh-CN" altLang="en-US" b="1">
                  <a:solidFill>
                    <a:schemeClr val="bg1"/>
                  </a:solidFill>
                  <a:latin typeface="Constantia" pitchFamily="18" charset="0"/>
                  <a:ea typeface="微软雅黑" pitchFamily="34" charset="-122"/>
                </a:rPr>
                <a:t>理性　　  感性</a:t>
              </a:r>
            </a:p>
            <a:p>
              <a:pPr algn="ctr"/>
              <a:endParaRPr lang="zh-CN" altLang="en-US" b="1">
                <a:solidFill>
                  <a:schemeClr val="bg1"/>
                </a:solidFill>
                <a:latin typeface="Constantia" pitchFamily="18" charset="0"/>
                <a:ea typeface="微软雅黑" pitchFamily="34" charset="-122"/>
              </a:endParaRPr>
            </a:p>
          </p:txBody>
        </p:sp>
        <p:grpSp>
          <p:nvGrpSpPr>
            <p:cNvPr id="32799" name="组合 47"/>
            <p:cNvGrpSpPr>
              <a:grpSpLocks/>
            </p:cNvGrpSpPr>
            <p:nvPr/>
          </p:nvGrpSpPr>
          <p:grpSpPr bwMode="auto">
            <a:xfrm>
              <a:off x="1691685" y="4107265"/>
              <a:ext cx="432048" cy="432048"/>
              <a:chOff x="1187624" y="1412776"/>
              <a:chExt cx="432048" cy="432048"/>
            </a:xfrm>
          </p:grpSpPr>
          <p:sp>
            <p:nvSpPr>
              <p:cNvPr id="49" name="椭圆 48"/>
              <p:cNvSpPr/>
              <p:nvPr/>
            </p:nvSpPr>
            <p:spPr>
              <a:xfrm>
                <a:off x="1188226" y="1413278"/>
                <a:ext cx="431877" cy="4319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b="1" dirty="0">
                  <a:solidFill>
                    <a:schemeClr val="accent6"/>
                  </a:solidFill>
                  <a:latin typeface="+mn-ea"/>
                </a:endParaRPr>
              </a:p>
            </p:txBody>
          </p:sp>
          <p:sp>
            <p:nvSpPr>
              <p:cNvPr id="50" name="矩形 49"/>
              <p:cNvSpPr/>
              <p:nvPr/>
            </p:nvSpPr>
            <p:spPr>
              <a:xfrm>
                <a:off x="1188226" y="1413278"/>
                <a:ext cx="431877" cy="370035"/>
              </a:xfrm>
              <a:prstGeom prst="rect">
                <a:avLst/>
              </a:prstGeom>
            </p:spPr>
            <p:txBody>
              <a:bodyPr wrap="none">
                <a:spAutoFit/>
              </a:bodyPr>
              <a:lstStyle/>
              <a:p>
                <a:pPr algn="ctr" fontAlgn="auto">
                  <a:spcBef>
                    <a:spcPts val="0"/>
                  </a:spcBef>
                  <a:spcAft>
                    <a:spcPts val="0"/>
                  </a:spcAft>
                  <a:defRPr/>
                </a:pPr>
                <a:r>
                  <a:rPr lang="en-US" altLang="zh-CN" b="1" dirty="0" err="1">
                    <a:solidFill>
                      <a:schemeClr val="accent6"/>
                    </a:solidFill>
                    <a:latin typeface="+mn-ea"/>
                    <a:ea typeface="+mn-ea"/>
                  </a:rPr>
                  <a:t>vs</a:t>
                </a:r>
                <a:endParaRPr lang="zh-CN" altLang="en-US" b="1" dirty="0">
                  <a:solidFill>
                    <a:schemeClr val="accent6"/>
                  </a:solidFill>
                  <a:latin typeface="+mn-ea"/>
                  <a:ea typeface="+mn-ea"/>
                </a:endParaRPr>
              </a:p>
            </p:txBody>
          </p:sp>
        </p:grpSp>
      </p:grpSp>
      <p:grpSp>
        <p:nvGrpSpPr>
          <p:cNvPr id="18" name="组合 72"/>
          <p:cNvGrpSpPr>
            <a:grpSpLocks/>
          </p:cNvGrpSpPr>
          <p:nvPr/>
        </p:nvGrpSpPr>
        <p:grpSpPr bwMode="auto">
          <a:xfrm>
            <a:off x="3203575" y="3963988"/>
            <a:ext cx="5343525" cy="809625"/>
            <a:chOff x="3203852" y="3963248"/>
            <a:chExt cx="5343668" cy="809920"/>
          </a:xfrm>
        </p:grpSpPr>
        <p:sp>
          <p:nvSpPr>
            <p:cNvPr id="45" name="同侧圆角矩形 44"/>
            <p:cNvSpPr/>
            <p:nvPr/>
          </p:nvSpPr>
          <p:spPr>
            <a:xfrm rot="16200000" flipV="1">
              <a:off x="5479461" y="1687639"/>
              <a:ext cx="792451" cy="5343668"/>
            </a:xfrm>
            <a:prstGeom prst="round2SameRect">
              <a:avLst/>
            </a:prstGeom>
            <a:gradFill flip="none" rotWithShape="1">
              <a:gsLst>
                <a:gs pos="0">
                  <a:schemeClr val="bg1">
                    <a:lumMod val="75000"/>
                  </a:schemeClr>
                </a:gs>
                <a:gs pos="100000">
                  <a:schemeClr val="bg1">
                    <a:lumMod val="95000"/>
                  </a:schemeClr>
                </a:gs>
              </a:gsLst>
              <a:lin ang="27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32793" name="对角圆角矩形 45"/>
            <p:cNvGrpSpPr>
              <a:grpSpLocks/>
            </p:cNvGrpSpPr>
            <p:nvPr/>
          </p:nvGrpSpPr>
          <p:grpSpPr bwMode="auto">
            <a:xfrm>
              <a:off x="7821168" y="4261104"/>
              <a:ext cx="682752" cy="512064"/>
              <a:chOff x="7821168" y="4261104"/>
              <a:chExt cx="682752" cy="512064"/>
            </a:xfrm>
          </p:grpSpPr>
          <p:pic>
            <p:nvPicPr>
              <p:cNvPr id="32795" name="对角圆角矩形 45"/>
              <p:cNvPicPr>
                <a:picLocks noChangeArrowheads="1"/>
              </p:cNvPicPr>
              <p:nvPr/>
            </p:nvPicPr>
            <p:blipFill>
              <a:blip r:embed="rId2"/>
              <a:srcRect/>
              <a:stretch>
                <a:fillRect/>
              </a:stretch>
            </p:blipFill>
            <p:spPr bwMode="auto">
              <a:xfrm>
                <a:off x="7821168" y="4261104"/>
                <a:ext cx="682752" cy="512064"/>
              </a:xfrm>
              <a:prstGeom prst="rect">
                <a:avLst/>
              </a:prstGeom>
              <a:noFill/>
              <a:ln w="9525">
                <a:noFill/>
                <a:miter lim="800000"/>
                <a:headEnd/>
                <a:tailEnd/>
              </a:ln>
            </p:spPr>
          </p:pic>
          <p:sp>
            <p:nvSpPr>
              <p:cNvPr id="32796" name="Text Box 26"/>
              <p:cNvSpPr txBox="1">
                <a:spLocks noChangeArrowheads="1"/>
              </p:cNvSpPr>
              <p:nvPr/>
            </p:nvSpPr>
            <p:spPr bwMode="auto">
              <a:xfrm>
                <a:off x="7860565" y="4297501"/>
                <a:ext cx="606542" cy="439226"/>
              </a:xfrm>
              <a:prstGeom prst="rect">
                <a:avLst/>
              </a:prstGeom>
              <a:noFill/>
              <a:ln w="9525">
                <a:noFill/>
                <a:miter lim="800000"/>
                <a:headEnd/>
                <a:tailEnd/>
              </a:ln>
            </p:spPr>
            <p:txBody>
              <a:bodyPr anchor="ctr"/>
              <a:lstStyle/>
              <a:p>
                <a:pPr algn="ctr"/>
                <a:endParaRPr lang="zh-CN" altLang="en-US">
                  <a:solidFill>
                    <a:srgbClr val="FFFFFF"/>
                  </a:solidFill>
                  <a:latin typeface="Constantia" pitchFamily="18" charset="0"/>
                  <a:ea typeface="微软雅黑" pitchFamily="34" charset="-122"/>
                </a:endParaRPr>
              </a:p>
            </p:txBody>
          </p:sp>
        </p:grpSp>
        <p:sp>
          <p:nvSpPr>
            <p:cNvPr id="32794" name="TextBox 50"/>
            <p:cNvSpPr txBox="1">
              <a:spLocks noChangeArrowheads="1"/>
            </p:cNvSpPr>
            <p:nvPr/>
          </p:nvSpPr>
          <p:spPr bwMode="auto">
            <a:xfrm>
              <a:off x="3419877" y="4179275"/>
              <a:ext cx="4266474" cy="369402"/>
            </a:xfrm>
            <a:prstGeom prst="rect">
              <a:avLst/>
            </a:prstGeom>
            <a:noFill/>
            <a:ln w="9525">
              <a:noFill/>
              <a:miter lim="800000"/>
              <a:headEnd/>
              <a:tailEnd/>
            </a:ln>
          </p:spPr>
          <p:txBody>
            <a:bodyPr>
              <a:spAutoFit/>
            </a:bodyPr>
            <a:lstStyle/>
            <a:p>
              <a:r>
                <a:rPr lang="zh-CN" altLang="en-US" dirty="0" smtClean="0">
                  <a:latin typeface="Constantia" pitchFamily="18" charset="0"/>
                  <a:ea typeface="微软雅黑" pitchFamily="34" charset="-122"/>
                </a:rPr>
                <a:t>你认为</a:t>
              </a:r>
              <a:r>
                <a:rPr lang="zh-CN" altLang="en-US" dirty="0">
                  <a:latin typeface="Constantia" pitchFamily="18" charset="0"/>
                  <a:ea typeface="微软雅黑" pitchFamily="34" charset="-122"/>
                </a:rPr>
                <a:t>婚姻建立在爱情还是面包上？</a:t>
              </a:r>
            </a:p>
          </p:txBody>
        </p:sp>
      </p:grpSp>
      <p:grpSp>
        <p:nvGrpSpPr>
          <p:cNvPr id="20" name="组合 68"/>
          <p:cNvGrpSpPr>
            <a:grpSpLocks/>
          </p:cNvGrpSpPr>
          <p:nvPr/>
        </p:nvGrpSpPr>
        <p:grpSpPr bwMode="auto">
          <a:xfrm>
            <a:off x="539750" y="4941888"/>
            <a:ext cx="2663825" cy="790575"/>
            <a:chOff x="539558" y="4941169"/>
            <a:chExt cx="2664298" cy="792087"/>
          </a:xfrm>
        </p:grpSpPr>
        <p:sp>
          <p:nvSpPr>
            <p:cNvPr id="52" name="同侧圆角矩形 51"/>
            <p:cNvSpPr/>
            <p:nvPr/>
          </p:nvSpPr>
          <p:spPr>
            <a:xfrm rot="16200000">
              <a:off x="1475664" y="4005063"/>
              <a:ext cx="792087" cy="2664298"/>
            </a:xfrm>
            <a:prstGeom prst="round2SameRect">
              <a:avLst/>
            </a:prstGeom>
            <a:gradFill flip="none" rotWithShape="1">
              <a:gsLst>
                <a:gs pos="0">
                  <a:schemeClr val="accent1"/>
                </a:gs>
                <a:gs pos="100000">
                  <a:schemeClr val="accent3"/>
                </a:gs>
              </a:gsLst>
              <a:lin ang="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2788" name="TextBox 54"/>
            <p:cNvSpPr txBox="1">
              <a:spLocks noChangeArrowheads="1"/>
            </p:cNvSpPr>
            <p:nvPr/>
          </p:nvSpPr>
          <p:spPr bwMode="auto">
            <a:xfrm>
              <a:off x="755582" y="5157194"/>
              <a:ext cx="2304256" cy="369332"/>
            </a:xfrm>
            <a:prstGeom prst="rect">
              <a:avLst/>
            </a:prstGeom>
            <a:noFill/>
            <a:ln w="9525">
              <a:noFill/>
              <a:miter lim="800000"/>
              <a:headEnd/>
              <a:tailEnd/>
            </a:ln>
          </p:spPr>
          <p:txBody>
            <a:bodyPr>
              <a:spAutoFit/>
            </a:bodyPr>
            <a:lstStyle/>
            <a:p>
              <a:pPr algn="ctr"/>
              <a:r>
                <a:rPr lang="zh-CN" altLang="en-US" b="1">
                  <a:solidFill>
                    <a:schemeClr val="bg1"/>
                  </a:solidFill>
                  <a:latin typeface="Constantia" pitchFamily="18" charset="0"/>
                  <a:ea typeface="微软雅黑" pitchFamily="34" charset="-122"/>
                </a:rPr>
                <a:t>保守　　  激进</a:t>
              </a:r>
            </a:p>
          </p:txBody>
        </p:sp>
        <p:grpSp>
          <p:nvGrpSpPr>
            <p:cNvPr id="32789" name="组合 55"/>
            <p:cNvGrpSpPr>
              <a:grpSpLocks/>
            </p:cNvGrpSpPr>
            <p:nvPr/>
          </p:nvGrpSpPr>
          <p:grpSpPr bwMode="auto">
            <a:xfrm>
              <a:off x="1691686" y="5085186"/>
              <a:ext cx="432048" cy="432048"/>
              <a:chOff x="1187624" y="1412776"/>
              <a:chExt cx="432048" cy="432048"/>
            </a:xfrm>
          </p:grpSpPr>
          <p:sp>
            <p:nvSpPr>
              <p:cNvPr id="57" name="椭圆 56"/>
              <p:cNvSpPr/>
              <p:nvPr/>
            </p:nvSpPr>
            <p:spPr>
              <a:xfrm>
                <a:off x="1188226" y="1413497"/>
                <a:ext cx="431877" cy="4310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b="1" dirty="0">
                  <a:solidFill>
                    <a:schemeClr val="accent6"/>
                  </a:solidFill>
                  <a:latin typeface="+mn-ea"/>
                </a:endParaRPr>
              </a:p>
            </p:txBody>
          </p:sp>
          <p:sp>
            <p:nvSpPr>
              <p:cNvPr id="58" name="矩形 57"/>
              <p:cNvSpPr/>
              <p:nvPr/>
            </p:nvSpPr>
            <p:spPr>
              <a:xfrm>
                <a:off x="1188226" y="1413497"/>
                <a:ext cx="431877" cy="369005"/>
              </a:xfrm>
              <a:prstGeom prst="rect">
                <a:avLst/>
              </a:prstGeom>
            </p:spPr>
            <p:txBody>
              <a:bodyPr wrap="none">
                <a:spAutoFit/>
              </a:bodyPr>
              <a:lstStyle/>
              <a:p>
                <a:pPr algn="ctr" fontAlgn="auto">
                  <a:spcBef>
                    <a:spcPts val="0"/>
                  </a:spcBef>
                  <a:spcAft>
                    <a:spcPts val="0"/>
                  </a:spcAft>
                  <a:defRPr/>
                </a:pPr>
                <a:r>
                  <a:rPr lang="en-US" altLang="zh-CN" b="1" dirty="0" err="1">
                    <a:solidFill>
                      <a:schemeClr val="accent6"/>
                    </a:solidFill>
                    <a:latin typeface="+mn-ea"/>
                    <a:ea typeface="+mn-ea"/>
                  </a:rPr>
                  <a:t>vs</a:t>
                </a:r>
                <a:endParaRPr lang="zh-CN" altLang="en-US" b="1" dirty="0">
                  <a:solidFill>
                    <a:schemeClr val="accent6"/>
                  </a:solidFill>
                  <a:latin typeface="+mn-ea"/>
                  <a:ea typeface="+mn-ea"/>
                </a:endParaRPr>
              </a:p>
            </p:txBody>
          </p:sp>
        </p:grpSp>
      </p:grpSp>
      <p:grpSp>
        <p:nvGrpSpPr>
          <p:cNvPr id="22" name="组合 73"/>
          <p:cNvGrpSpPr>
            <a:grpSpLocks/>
          </p:cNvGrpSpPr>
          <p:nvPr/>
        </p:nvGrpSpPr>
        <p:grpSpPr bwMode="auto">
          <a:xfrm>
            <a:off x="3203575" y="4941888"/>
            <a:ext cx="5343525" cy="806450"/>
            <a:chOff x="3203849" y="4941167"/>
            <a:chExt cx="5343668" cy="806605"/>
          </a:xfrm>
        </p:grpSpPr>
        <p:sp>
          <p:nvSpPr>
            <p:cNvPr id="53" name="同侧圆角矩形 52"/>
            <p:cNvSpPr/>
            <p:nvPr/>
          </p:nvSpPr>
          <p:spPr>
            <a:xfrm rot="16200000" flipV="1">
              <a:off x="5479526" y="2665490"/>
              <a:ext cx="792314" cy="5343668"/>
            </a:xfrm>
            <a:prstGeom prst="round2SameRect">
              <a:avLst/>
            </a:prstGeom>
            <a:gradFill flip="none" rotWithShape="1">
              <a:gsLst>
                <a:gs pos="0">
                  <a:schemeClr val="bg1">
                    <a:lumMod val="75000"/>
                  </a:schemeClr>
                </a:gs>
                <a:gs pos="100000">
                  <a:schemeClr val="bg1">
                    <a:lumMod val="95000"/>
                  </a:schemeClr>
                </a:gs>
              </a:gsLst>
              <a:lin ang="27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54" name="对角圆角矩形 53"/>
            <p:cNvSpPr/>
            <p:nvPr/>
          </p:nvSpPr>
          <p:spPr>
            <a:xfrm>
              <a:off x="7827442" y="5242298"/>
              <a:ext cx="672790" cy="505474"/>
            </a:xfrm>
            <a:prstGeom prst="round2DiagRect">
              <a:avLst>
                <a:gd name="adj1" fmla="val 22374"/>
                <a:gd name="adj2" fmla="val 0"/>
              </a:avLst>
            </a:prstGeom>
            <a:gradFill flip="none" rotWithShape="1">
              <a:gsLst>
                <a:gs pos="51000">
                  <a:schemeClr val="tx1">
                    <a:alpha val="0"/>
                  </a:schemeClr>
                </a:gs>
                <a:gs pos="100000">
                  <a:srgbClr val="C9D7F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786" name="TextBox 58"/>
            <p:cNvSpPr txBox="1">
              <a:spLocks noChangeArrowheads="1"/>
            </p:cNvSpPr>
            <p:nvPr/>
          </p:nvSpPr>
          <p:spPr bwMode="auto">
            <a:xfrm>
              <a:off x="3419878" y="5157194"/>
              <a:ext cx="4266474" cy="369332"/>
            </a:xfrm>
            <a:prstGeom prst="rect">
              <a:avLst/>
            </a:prstGeom>
            <a:noFill/>
            <a:ln w="9525">
              <a:noFill/>
              <a:miter lim="800000"/>
              <a:headEnd/>
              <a:tailEnd/>
            </a:ln>
          </p:spPr>
          <p:txBody>
            <a:bodyPr>
              <a:spAutoFit/>
            </a:bodyPr>
            <a:lstStyle/>
            <a:p>
              <a:r>
                <a:rPr lang="zh-CN" altLang="en-US" dirty="0">
                  <a:latin typeface="Constantia" pitchFamily="18" charset="0"/>
                  <a:ea typeface="微软雅黑" pitchFamily="34" charset="-122"/>
                </a:rPr>
                <a:t>你</a:t>
              </a:r>
              <a:r>
                <a:rPr lang="zh-CN" altLang="en-US" dirty="0" smtClean="0">
                  <a:latin typeface="Constantia" pitchFamily="18" charset="0"/>
                  <a:ea typeface="微软雅黑" pitchFamily="34" charset="-122"/>
                </a:rPr>
                <a:t>是否同意同性</a:t>
              </a:r>
              <a:r>
                <a:rPr lang="zh-CN" altLang="en-US" dirty="0">
                  <a:latin typeface="Constantia" pitchFamily="18" charset="0"/>
                  <a:ea typeface="微软雅黑" pitchFamily="34" charset="-122"/>
                </a:rPr>
                <a:t>婚姻也应该得到祝福？</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8" presetClass="entr" presetSubtype="0" accel="10000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2.5"/>
                                          </p:val>
                                        </p:tav>
                                        <p:tav tm="100000">
                                          <p:val>
                                            <p:strVal val="#ppt_w"/>
                                          </p:val>
                                        </p:tav>
                                      </p:tavLst>
                                    </p:anim>
                                    <p:anim calcmode="lin" valueType="num">
                                      <p:cBhvr>
                                        <p:cTn id="8" dur="500" fill="hold"/>
                                        <p:tgtEl>
                                          <p:spTgt spid="2"/>
                                        </p:tgtEl>
                                        <p:attrNameLst>
                                          <p:attrName>ppt_h</p:attrName>
                                        </p:attrNameLst>
                                      </p:cBhvr>
                                      <p:tavLst>
                                        <p:tav tm="0">
                                          <p:val>
                                            <p:strVal val="#ppt_h*0.01"/>
                                          </p:val>
                                        </p:tav>
                                        <p:tav tm="100000">
                                          <p:val>
                                            <p:strVal val="#ppt_h"/>
                                          </p:val>
                                        </p:tav>
                                      </p:tavLst>
                                    </p:anim>
                                    <p:anim calcmode="lin" valueType="num">
                                      <p:cBhvr>
                                        <p:cTn id="9" dur="500" fill="hold"/>
                                        <p:tgtEl>
                                          <p:spTgt spid="2"/>
                                        </p:tgtEl>
                                        <p:attrNameLst>
                                          <p:attrName>ppt_x</p:attrName>
                                        </p:attrNameLst>
                                      </p:cBhvr>
                                      <p:tavLst>
                                        <p:tav tm="0">
                                          <p:val>
                                            <p:strVal val="#ppt_x"/>
                                          </p:val>
                                        </p:tav>
                                        <p:tav tm="100000">
                                          <p:val>
                                            <p:strVal val="#ppt_x"/>
                                          </p:val>
                                        </p:tav>
                                      </p:tavLst>
                                    </p:anim>
                                    <p:anim calcmode="lin" valueType="num">
                                      <p:cBhvr>
                                        <p:cTn id="10" dur="500" fill="hold"/>
                                        <p:tgtEl>
                                          <p:spTgt spid="2"/>
                                        </p:tgtEl>
                                        <p:attrNameLst>
                                          <p:attrName>ppt_y</p:attrName>
                                        </p:attrNameLst>
                                      </p:cBhvr>
                                      <p:tavLst>
                                        <p:tav tm="0">
                                          <p:val>
                                            <p:strVal val="#ppt_h+1"/>
                                          </p:val>
                                        </p:tav>
                                        <p:tav tm="100000">
                                          <p:val>
                                            <p:strVal val="#ppt_y"/>
                                          </p:val>
                                        </p:tav>
                                      </p:tavLst>
                                    </p:anim>
                                    <p:animEffect transition="in" filter="fade">
                                      <p:cBhvr>
                                        <p:cTn id="11" dur="500"/>
                                        <p:tgtEl>
                                          <p:spTgt spid="2"/>
                                        </p:tgtEl>
                                      </p:cBhvr>
                                    </p:animEffect>
                                  </p:childTnLst>
                                </p:cTn>
                              </p:par>
                            </p:childTnLst>
                          </p:cTn>
                        </p:par>
                        <p:par>
                          <p:cTn id="12" fill="hold" nodeType="afterGroup">
                            <p:stCondLst>
                              <p:cond delay="1500"/>
                            </p:stCondLst>
                            <p:childTnLst>
                              <p:par>
                                <p:cTn id="13" presetID="58" presetClass="entr" presetSubtype="0" accel="10000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strVal val="#ppt_w*2.5"/>
                                          </p:val>
                                        </p:tav>
                                        <p:tav tm="100000">
                                          <p:val>
                                            <p:strVal val="#ppt_w"/>
                                          </p:val>
                                        </p:tav>
                                      </p:tavLst>
                                    </p:anim>
                                    <p:anim calcmode="lin" valueType="num">
                                      <p:cBhvr>
                                        <p:cTn id="16" dur="500" fill="hold"/>
                                        <p:tgtEl>
                                          <p:spTgt spid="4"/>
                                        </p:tgtEl>
                                        <p:attrNameLst>
                                          <p:attrName>ppt_h</p:attrName>
                                        </p:attrNameLst>
                                      </p:cBhvr>
                                      <p:tavLst>
                                        <p:tav tm="0">
                                          <p:val>
                                            <p:strVal val="#ppt_h*0.01"/>
                                          </p:val>
                                        </p:tav>
                                        <p:tav tm="100000">
                                          <p:val>
                                            <p:strVal val="#ppt_h"/>
                                          </p:val>
                                        </p:tav>
                                      </p:tavLst>
                                    </p:anim>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h+1"/>
                                          </p:val>
                                        </p:tav>
                                        <p:tav tm="100000">
                                          <p:val>
                                            <p:strVal val="#ppt_y"/>
                                          </p:val>
                                        </p:tav>
                                      </p:tavLst>
                                    </p:anim>
                                    <p:animEffect transition="in" filter="fade">
                                      <p:cBhvr>
                                        <p:cTn id="19" dur="500"/>
                                        <p:tgtEl>
                                          <p:spTgt spid="4"/>
                                        </p:tgtEl>
                                      </p:cBhvr>
                                    </p:animEffect>
                                  </p:childTnLst>
                                </p:cTn>
                              </p:par>
                            </p:childTnLst>
                          </p:cTn>
                        </p:par>
                        <p:par>
                          <p:cTn id="20" fill="hold" nodeType="afterGroup">
                            <p:stCondLst>
                              <p:cond delay="2000"/>
                            </p:stCondLst>
                            <p:childTnLst>
                              <p:par>
                                <p:cTn id="21" presetID="58" presetClass="entr" presetSubtype="0" accel="100000" fill="hold" nodeType="afterEffect">
                                  <p:stCondLst>
                                    <p:cond delay="100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2.5"/>
                                          </p:val>
                                        </p:tav>
                                        <p:tav tm="100000">
                                          <p:val>
                                            <p:strVal val="#ppt_w"/>
                                          </p:val>
                                        </p:tav>
                                      </p:tavLst>
                                    </p:anim>
                                    <p:anim calcmode="lin" valueType="num">
                                      <p:cBhvr>
                                        <p:cTn id="24" dur="500" fill="hold"/>
                                        <p:tgtEl>
                                          <p:spTgt spid="5"/>
                                        </p:tgtEl>
                                        <p:attrNameLst>
                                          <p:attrName>ppt_h</p:attrName>
                                        </p:attrNameLst>
                                      </p:cBhvr>
                                      <p:tavLst>
                                        <p:tav tm="0">
                                          <p:val>
                                            <p:strVal val="#ppt_h*0.01"/>
                                          </p:val>
                                        </p:tav>
                                        <p:tav tm="100000">
                                          <p:val>
                                            <p:strVal val="#ppt_h"/>
                                          </p:val>
                                        </p:tav>
                                      </p:tavLst>
                                    </p:anim>
                                    <p:anim calcmode="lin" valueType="num">
                                      <p:cBhvr>
                                        <p:cTn id="25" dur="500" fill="hold"/>
                                        <p:tgtEl>
                                          <p:spTgt spid="5"/>
                                        </p:tgtEl>
                                        <p:attrNameLst>
                                          <p:attrName>ppt_x</p:attrName>
                                        </p:attrNameLst>
                                      </p:cBhvr>
                                      <p:tavLst>
                                        <p:tav tm="0">
                                          <p:val>
                                            <p:strVal val="#ppt_x"/>
                                          </p:val>
                                        </p:tav>
                                        <p:tav tm="100000">
                                          <p:val>
                                            <p:strVal val="#ppt_x"/>
                                          </p:val>
                                        </p:tav>
                                      </p:tavLst>
                                    </p:anim>
                                    <p:anim calcmode="lin" valueType="num">
                                      <p:cBhvr>
                                        <p:cTn id="26" dur="500" fill="hold"/>
                                        <p:tgtEl>
                                          <p:spTgt spid="5"/>
                                        </p:tgtEl>
                                        <p:attrNameLst>
                                          <p:attrName>ppt_y</p:attrName>
                                        </p:attrNameLst>
                                      </p:cBhvr>
                                      <p:tavLst>
                                        <p:tav tm="0">
                                          <p:val>
                                            <p:strVal val="#ppt_h+1"/>
                                          </p:val>
                                        </p:tav>
                                        <p:tav tm="100000">
                                          <p:val>
                                            <p:strVal val="#ppt_y"/>
                                          </p:val>
                                        </p:tav>
                                      </p:tavLst>
                                    </p:anim>
                                    <p:animEffect transition="in" filter="fade">
                                      <p:cBhvr>
                                        <p:cTn id="27" dur="500"/>
                                        <p:tgtEl>
                                          <p:spTgt spid="5"/>
                                        </p:tgtEl>
                                      </p:cBhvr>
                                    </p:animEffect>
                                  </p:childTnLst>
                                </p:cTn>
                              </p:par>
                            </p:childTnLst>
                          </p:cTn>
                        </p:par>
                        <p:par>
                          <p:cTn id="28" fill="hold" nodeType="afterGroup">
                            <p:stCondLst>
                              <p:cond delay="3500"/>
                            </p:stCondLst>
                            <p:childTnLst>
                              <p:par>
                                <p:cTn id="29" presetID="58" presetClass="entr" presetSubtype="0" accel="10000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strVal val="#ppt_w*2.5"/>
                                          </p:val>
                                        </p:tav>
                                        <p:tav tm="100000">
                                          <p:val>
                                            <p:strVal val="#ppt_w"/>
                                          </p:val>
                                        </p:tav>
                                      </p:tavLst>
                                    </p:anim>
                                    <p:anim calcmode="lin" valueType="num">
                                      <p:cBhvr>
                                        <p:cTn id="32" dur="500" fill="hold"/>
                                        <p:tgtEl>
                                          <p:spTgt spid="7"/>
                                        </p:tgtEl>
                                        <p:attrNameLst>
                                          <p:attrName>ppt_h</p:attrName>
                                        </p:attrNameLst>
                                      </p:cBhvr>
                                      <p:tavLst>
                                        <p:tav tm="0">
                                          <p:val>
                                            <p:strVal val="#ppt_h*0.01"/>
                                          </p:val>
                                        </p:tav>
                                        <p:tav tm="100000">
                                          <p:val>
                                            <p:strVal val="#ppt_h"/>
                                          </p:val>
                                        </p:tav>
                                      </p:tavLst>
                                    </p:anim>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h+1"/>
                                          </p:val>
                                        </p:tav>
                                        <p:tav tm="100000">
                                          <p:val>
                                            <p:strVal val="#ppt_y"/>
                                          </p:val>
                                        </p:tav>
                                      </p:tavLst>
                                    </p:anim>
                                    <p:animEffect transition="in" filter="fade">
                                      <p:cBhvr>
                                        <p:cTn id="35" dur="500"/>
                                        <p:tgtEl>
                                          <p:spTgt spid="7"/>
                                        </p:tgtEl>
                                      </p:cBhvr>
                                    </p:animEffect>
                                  </p:childTnLst>
                                </p:cTn>
                              </p:par>
                            </p:childTnLst>
                          </p:cTn>
                        </p:par>
                        <p:par>
                          <p:cTn id="36" fill="hold" nodeType="afterGroup">
                            <p:stCondLst>
                              <p:cond delay="4000"/>
                            </p:stCondLst>
                            <p:childTnLst>
                              <p:par>
                                <p:cTn id="37" presetID="58" presetClass="entr" presetSubtype="0" accel="100000" fill="hold" nodeType="afterEffect">
                                  <p:stCondLst>
                                    <p:cond delay="10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strVal val="#ppt_w*2.5"/>
                                          </p:val>
                                        </p:tav>
                                        <p:tav tm="100000">
                                          <p:val>
                                            <p:strVal val="#ppt_w"/>
                                          </p:val>
                                        </p:tav>
                                      </p:tavLst>
                                    </p:anim>
                                    <p:anim calcmode="lin" valueType="num">
                                      <p:cBhvr>
                                        <p:cTn id="40" dur="500" fill="hold"/>
                                        <p:tgtEl>
                                          <p:spTgt spid="8"/>
                                        </p:tgtEl>
                                        <p:attrNameLst>
                                          <p:attrName>ppt_h</p:attrName>
                                        </p:attrNameLst>
                                      </p:cBhvr>
                                      <p:tavLst>
                                        <p:tav tm="0">
                                          <p:val>
                                            <p:strVal val="#ppt_h*0.01"/>
                                          </p:val>
                                        </p:tav>
                                        <p:tav tm="100000">
                                          <p:val>
                                            <p:strVal val="#ppt_h"/>
                                          </p:val>
                                        </p:tav>
                                      </p:tavLst>
                                    </p:anim>
                                    <p:anim calcmode="lin" valueType="num">
                                      <p:cBhvr>
                                        <p:cTn id="41" dur="500" fill="hold"/>
                                        <p:tgtEl>
                                          <p:spTgt spid="8"/>
                                        </p:tgtEl>
                                        <p:attrNameLst>
                                          <p:attrName>ppt_x</p:attrName>
                                        </p:attrNameLst>
                                      </p:cBhvr>
                                      <p:tavLst>
                                        <p:tav tm="0">
                                          <p:val>
                                            <p:strVal val="#ppt_x"/>
                                          </p:val>
                                        </p:tav>
                                        <p:tav tm="100000">
                                          <p:val>
                                            <p:strVal val="#ppt_x"/>
                                          </p:val>
                                        </p:tav>
                                      </p:tavLst>
                                    </p:anim>
                                    <p:anim calcmode="lin" valueType="num">
                                      <p:cBhvr>
                                        <p:cTn id="42" dur="500" fill="hold"/>
                                        <p:tgtEl>
                                          <p:spTgt spid="8"/>
                                        </p:tgtEl>
                                        <p:attrNameLst>
                                          <p:attrName>ppt_y</p:attrName>
                                        </p:attrNameLst>
                                      </p:cBhvr>
                                      <p:tavLst>
                                        <p:tav tm="0">
                                          <p:val>
                                            <p:strVal val="#ppt_h+1"/>
                                          </p:val>
                                        </p:tav>
                                        <p:tav tm="100000">
                                          <p:val>
                                            <p:strVal val="#ppt_y"/>
                                          </p:val>
                                        </p:tav>
                                      </p:tavLst>
                                    </p:anim>
                                    <p:animEffect transition="in" filter="fade">
                                      <p:cBhvr>
                                        <p:cTn id="43" dur="500"/>
                                        <p:tgtEl>
                                          <p:spTgt spid="8"/>
                                        </p:tgtEl>
                                      </p:cBhvr>
                                    </p:animEffect>
                                  </p:childTnLst>
                                </p:cTn>
                              </p:par>
                            </p:childTnLst>
                          </p:cTn>
                        </p:par>
                        <p:par>
                          <p:cTn id="44" fill="hold" nodeType="afterGroup">
                            <p:stCondLst>
                              <p:cond delay="5500"/>
                            </p:stCondLst>
                            <p:childTnLst>
                              <p:par>
                                <p:cTn id="45" presetID="58" presetClass="entr" presetSubtype="0" accel="10000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strVal val="#ppt_w*2.5"/>
                                          </p:val>
                                        </p:tav>
                                        <p:tav tm="100000">
                                          <p:val>
                                            <p:strVal val="#ppt_w"/>
                                          </p:val>
                                        </p:tav>
                                      </p:tavLst>
                                    </p:anim>
                                    <p:anim calcmode="lin" valueType="num">
                                      <p:cBhvr>
                                        <p:cTn id="48" dur="500" fill="hold"/>
                                        <p:tgtEl>
                                          <p:spTgt spid="13"/>
                                        </p:tgtEl>
                                        <p:attrNameLst>
                                          <p:attrName>ppt_h</p:attrName>
                                        </p:attrNameLst>
                                      </p:cBhvr>
                                      <p:tavLst>
                                        <p:tav tm="0">
                                          <p:val>
                                            <p:strVal val="#ppt_h*0.01"/>
                                          </p:val>
                                        </p:tav>
                                        <p:tav tm="100000">
                                          <p:val>
                                            <p:strVal val="#ppt_h"/>
                                          </p:val>
                                        </p:tav>
                                      </p:tavLst>
                                    </p:anim>
                                    <p:anim calcmode="lin" valueType="num">
                                      <p:cBhvr>
                                        <p:cTn id="49" dur="500" fill="hold"/>
                                        <p:tgtEl>
                                          <p:spTgt spid="13"/>
                                        </p:tgtEl>
                                        <p:attrNameLst>
                                          <p:attrName>ppt_x</p:attrName>
                                        </p:attrNameLst>
                                      </p:cBhvr>
                                      <p:tavLst>
                                        <p:tav tm="0">
                                          <p:val>
                                            <p:strVal val="#ppt_x"/>
                                          </p:val>
                                        </p:tav>
                                        <p:tav tm="100000">
                                          <p:val>
                                            <p:strVal val="#ppt_x"/>
                                          </p:val>
                                        </p:tav>
                                      </p:tavLst>
                                    </p:anim>
                                    <p:anim calcmode="lin" valueType="num">
                                      <p:cBhvr>
                                        <p:cTn id="50" dur="500" fill="hold"/>
                                        <p:tgtEl>
                                          <p:spTgt spid="13"/>
                                        </p:tgtEl>
                                        <p:attrNameLst>
                                          <p:attrName>ppt_y</p:attrName>
                                        </p:attrNameLst>
                                      </p:cBhvr>
                                      <p:tavLst>
                                        <p:tav tm="0">
                                          <p:val>
                                            <p:strVal val="#ppt_h+1"/>
                                          </p:val>
                                        </p:tav>
                                        <p:tav tm="100000">
                                          <p:val>
                                            <p:strVal val="#ppt_y"/>
                                          </p:val>
                                        </p:tav>
                                      </p:tavLst>
                                    </p:anim>
                                    <p:animEffect transition="in" filter="fade">
                                      <p:cBhvr>
                                        <p:cTn id="51" dur="500"/>
                                        <p:tgtEl>
                                          <p:spTgt spid="13"/>
                                        </p:tgtEl>
                                      </p:cBhvr>
                                    </p:animEffect>
                                  </p:childTnLst>
                                </p:cTn>
                              </p:par>
                            </p:childTnLst>
                          </p:cTn>
                        </p:par>
                        <p:par>
                          <p:cTn id="52" fill="hold" nodeType="afterGroup">
                            <p:stCondLst>
                              <p:cond delay="6000"/>
                            </p:stCondLst>
                            <p:childTnLst>
                              <p:par>
                                <p:cTn id="53" presetID="58" presetClass="entr" presetSubtype="0" accel="100000" fill="hold" nodeType="afterEffect">
                                  <p:stCondLst>
                                    <p:cond delay="100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strVal val="#ppt_w*2.5"/>
                                          </p:val>
                                        </p:tav>
                                        <p:tav tm="100000">
                                          <p:val>
                                            <p:strVal val="#ppt_w"/>
                                          </p:val>
                                        </p:tav>
                                      </p:tavLst>
                                    </p:anim>
                                    <p:anim calcmode="lin" valueType="num">
                                      <p:cBhvr>
                                        <p:cTn id="56" dur="500" fill="hold"/>
                                        <p:tgtEl>
                                          <p:spTgt spid="16"/>
                                        </p:tgtEl>
                                        <p:attrNameLst>
                                          <p:attrName>ppt_h</p:attrName>
                                        </p:attrNameLst>
                                      </p:cBhvr>
                                      <p:tavLst>
                                        <p:tav tm="0">
                                          <p:val>
                                            <p:strVal val="#ppt_h*0.01"/>
                                          </p:val>
                                        </p:tav>
                                        <p:tav tm="100000">
                                          <p:val>
                                            <p:strVal val="#ppt_h"/>
                                          </p:val>
                                        </p:tav>
                                      </p:tavLst>
                                    </p:anim>
                                    <p:anim calcmode="lin" valueType="num">
                                      <p:cBhvr>
                                        <p:cTn id="57" dur="500" fill="hold"/>
                                        <p:tgtEl>
                                          <p:spTgt spid="16"/>
                                        </p:tgtEl>
                                        <p:attrNameLst>
                                          <p:attrName>ppt_x</p:attrName>
                                        </p:attrNameLst>
                                      </p:cBhvr>
                                      <p:tavLst>
                                        <p:tav tm="0">
                                          <p:val>
                                            <p:strVal val="#ppt_x"/>
                                          </p:val>
                                        </p:tav>
                                        <p:tav tm="100000">
                                          <p:val>
                                            <p:strVal val="#ppt_x"/>
                                          </p:val>
                                        </p:tav>
                                      </p:tavLst>
                                    </p:anim>
                                    <p:anim calcmode="lin" valueType="num">
                                      <p:cBhvr>
                                        <p:cTn id="58" dur="500" fill="hold"/>
                                        <p:tgtEl>
                                          <p:spTgt spid="16"/>
                                        </p:tgtEl>
                                        <p:attrNameLst>
                                          <p:attrName>ppt_y</p:attrName>
                                        </p:attrNameLst>
                                      </p:cBhvr>
                                      <p:tavLst>
                                        <p:tav tm="0">
                                          <p:val>
                                            <p:strVal val="#ppt_h+1"/>
                                          </p:val>
                                        </p:tav>
                                        <p:tav tm="100000">
                                          <p:val>
                                            <p:strVal val="#ppt_y"/>
                                          </p:val>
                                        </p:tav>
                                      </p:tavLst>
                                    </p:anim>
                                    <p:animEffect transition="in" filter="fade">
                                      <p:cBhvr>
                                        <p:cTn id="59" dur="500"/>
                                        <p:tgtEl>
                                          <p:spTgt spid="16"/>
                                        </p:tgtEl>
                                      </p:cBhvr>
                                    </p:animEffect>
                                  </p:childTnLst>
                                </p:cTn>
                              </p:par>
                            </p:childTnLst>
                          </p:cTn>
                        </p:par>
                        <p:par>
                          <p:cTn id="60" fill="hold" nodeType="afterGroup">
                            <p:stCondLst>
                              <p:cond delay="7500"/>
                            </p:stCondLst>
                            <p:childTnLst>
                              <p:par>
                                <p:cTn id="61" presetID="58" presetClass="entr" presetSubtype="0" accel="100000"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strVal val="#ppt_w*2.5"/>
                                          </p:val>
                                        </p:tav>
                                        <p:tav tm="100000">
                                          <p:val>
                                            <p:strVal val="#ppt_w"/>
                                          </p:val>
                                        </p:tav>
                                      </p:tavLst>
                                    </p:anim>
                                    <p:anim calcmode="lin" valueType="num">
                                      <p:cBhvr>
                                        <p:cTn id="64" dur="500" fill="hold"/>
                                        <p:tgtEl>
                                          <p:spTgt spid="18"/>
                                        </p:tgtEl>
                                        <p:attrNameLst>
                                          <p:attrName>ppt_h</p:attrName>
                                        </p:attrNameLst>
                                      </p:cBhvr>
                                      <p:tavLst>
                                        <p:tav tm="0">
                                          <p:val>
                                            <p:strVal val="#ppt_h*0.01"/>
                                          </p:val>
                                        </p:tav>
                                        <p:tav tm="100000">
                                          <p:val>
                                            <p:strVal val="#ppt_h"/>
                                          </p:val>
                                        </p:tav>
                                      </p:tavLst>
                                    </p:anim>
                                    <p:anim calcmode="lin" valueType="num">
                                      <p:cBhvr>
                                        <p:cTn id="65" dur="500" fill="hold"/>
                                        <p:tgtEl>
                                          <p:spTgt spid="18"/>
                                        </p:tgtEl>
                                        <p:attrNameLst>
                                          <p:attrName>ppt_x</p:attrName>
                                        </p:attrNameLst>
                                      </p:cBhvr>
                                      <p:tavLst>
                                        <p:tav tm="0">
                                          <p:val>
                                            <p:strVal val="#ppt_x"/>
                                          </p:val>
                                        </p:tav>
                                        <p:tav tm="100000">
                                          <p:val>
                                            <p:strVal val="#ppt_x"/>
                                          </p:val>
                                        </p:tav>
                                      </p:tavLst>
                                    </p:anim>
                                    <p:anim calcmode="lin" valueType="num">
                                      <p:cBhvr>
                                        <p:cTn id="66" dur="500" fill="hold"/>
                                        <p:tgtEl>
                                          <p:spTgt spid="18"/>
                                        </p:tgtEl>
                                        <p:attrNameLst>
                                          <p:attrName>ppt_y</p:attrName>
                                        </p:attrNameLst>
                                      </p:cBhvr>
                                      <p:tavLst>
                                        <p:tav tm="0">
                                          <p:val>
                                            <p:strVal val="#ppt_h+1"/>
                                          </p:val>
                                        </p:tav>
                                        <p:tav tm="100000">
                                          <p:val>
                                            <p:strVal val="#ppt_y"/>
                                          </p:val>
                                        </p:tav>
                                      </p:tavLst>
                                    </p:anim>
                                    <p:animEffect transition="in" filter="fade">
                                      <p:cBhvr>
                                        <p:cTn id="67" dur="500"/>
                                        <p:tgtEl>
                                          <p:spTgt spid="18"/>
                                        </p:tgtEl>
                                      </p:cBhvr>
                                    </p:animEffect>
                                  </p:childTnLst>
                                </p:cTn>
                              </p:par>
                            </p:childTnLst>
                          </p:cTn>
                        </p:par>
                        <p:par>
                          <p:cTn id="68" fill="hold" nodeType="afterGroup">
                            <p:stCondLst>
                              <p:cond delay="8000"/>
                            </p:stCondLst>
                            <p:childTnLst>
                              <p:par>
                                <p:cTn id="69" presetID="58" presetClass="entr" presetSubtype="0" accel="100000" fill="hold" nodeType="afterEffect">
                                  <p:stCondLst>
                                    <p:cond delay="1000"/>
                                  </p:stCondLst>
                                  <p:childTnLst>
                                    <p:set>
                                      <p:cBhvr>
                                        <p:cTn id="70" dur="1" fill="hold">
                                          <p:stCondLst>
                                            <p:cond delay="0"/>
                                          </p:stCondLst>
                                        </p:cTn>
                                        <p:tgtEl>
                                          <p:spTgt spid="20"/>
                                        </p:tgtEl>
                                        <p:attrNameLst>
                                          <p:attrName>style.visibility</p:attrName>
                                        </p:attrNameLst>
                                      </p:cBhvr>
                                      <p:to>
                                        <p:strVal val="visible"/>
                                      </p:to>
                                    </p:set>
                                    <p:anim calcmode="lin" valueType="num">
                                      <p:cBhvr>
                                        <p:cTn id="71" dur="500" fill="hold"/>
                                        <p:tgtEl>
                                          <p:spTgt spid="20"/>
                                        </p:tgtEl>
                                        <p:attrNameLst>
                                          <p:attrName>ppt_w</p:attrName>
                                        </p:attrNameLst>
                                      </p:cBhvr>
                                      <p:tavLst>
                                        <p:tav tm="0">
                                          <p:val>
                                            <p:strVal val="#ppt_w*2.5"/>
                                          </p:val>
                                        </p:tav>
                                        <p:tav tm="100000">
                                          <p:val>
                                            <p:strVal val="#ppt_w"/>
                                          </p:val>
                                        </p:tav>
                                      </p:tavLst>
                                    </p:anim>
                                    <p:anim calcmode="lin" valueType="num">
                                      <p:cBhvr>
                                        <p:cTn id="72" dur="500" fill="hold"/>
                                        <p:tgtEl>
                                          <p:spTgt spid="20"/>
                                        </p:tgtEl>
                                        <p:attrNameLst>
                                          <p:attrName>ppt_h</p:attrName>
                                        </p:attrNameLst>
                                      </p:cBhvr>
                                      <p:tavLst>
                                        <p:tav tm="0">
                                          <p:val>
                                            <p:strVal val="#ppt_h*0.01"/>
                                          </p:val>
                                        </p:tav>
                                        <p:tav tm="100000">
                                          <p:val>
                                            <p:strVal val="#ppt_h"/>
                                          </p:val>
                                        </p:tav>
                                      </p:tavLst>
                                    </p:anim>
                                    <p:anim calcmode="lin" valueType="num">
                                      <p:cBhvr>
                                        <p:cTn id="73" dur="500" fill="hold"/>
                                        <p:tgtEl>
                                          <p:spTgt spid="20"/>
                                        </p:tgtEl>
                                        <p:attrNameLst>
                                          <p:attrName>ppt_x</p:attrName>
                                        </p:attrNameLst>
                                      </p:cBhvr>
                                      <p:tavLst>
                                        <p:tav tm="0">
                                          <p:val>
                                            <p:strVal val="#ppt_x"/>
                                          </p:val>
                                        </p:tav>
                                        <p:tav tm="100000">
                                          <p:val>
                                            <p:strVal val="#ppt_x"/>
                                          </p:val>
                                        </p:tav>
                                      </p:tavLst>
                                    </p:anim>
                                    <p:anim calcmode="lin" valueType="num">
                                      <p:cBhvr>
                                        <p:cTn id="74" dur="500" fill="hold"/>
                                        <p:tgtEl>
                                          <p:spTgt spid="20"/>
                                        </p:tgtEl>
                                        <p:attrNameLst>
                                          <p:attrName>ppt_y</p:attrName>
                                        </p:attrNameLst>
                                      </p:cBhvr>
                                      <p:tavLst>
                                        <p:tav tm="0">
                                          <p:val>
                                            <p:strVal val="#ppt_h+1"/>
                                          </p:val>
                                        </p:tav>
                                        <p:tav tm="100000">
                                          <p:val>
                                            <p:strVal val="#ppt_y"/>
                                          </p:val>
                                        </p:tav>
                                      </p:tavLst>
                                    </p:anim>
                                    <p:animEffect transition="in" filter="fade">
                                      <p:cBhvr>
                                        <p:cTn id="75" dur="500"/>
                                        <p:tgtEl>
                                          <p:spTgt spid="20"/>
                                        </p:tgtEl>
                                      </p:cBhvr>
                                    </p:animEffect>
                                  </p:childTnLst>
                                </p:cTn>
                              </p:par>
                            </p:childTnLst>
                          </p:cTn>
                        </p:par>
                        <p:par>
                          <p:cTn id="76" fill="hold" nodeType="afterGroup">
                            <p:stCondLst>
                              <p:cond delay="9500"/>
                            </p:stCondLst>
                            <p:childTnLst>
                              <p:par>
                                <p:cTn id="77" presetID="58" presetClass="entr" presetSubtype="0" accel="100000" fill="hold"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strVal val="#ppt_w*2.5"/>
                                          </p:val>
                                        </p:tav>
                                        <p:tav tm="100000">
                                          <p:val>
                                            <p:strVal val="#ppt_w"/>
                                          </p:val>
                                        </p:tav>
                                      </p:tavLst>
                                    </p:anim>
                                    <p:anim calcmode="lin" valueType="num">
                                      <p:cBhvr>
                                        <p:cTn id="80" dur="500" fill="hold"/>
                                        <p:tgtEl>
                                          <p:spTgt spid="22"/>
                                        </p:tgtEl>
                                        <p:attrNameLst>
                                          <p:attrName>ppt_h</p:attrName>
                                        </p:attrNameLst>
                                      </p:cBhvr>
                                      <p:tavLst>
                                        <p:tav tm="0">
                                          <p:val>
                                            <p:strVal val="#ppt_h*0.01"/>
                                          </p:val>
                                        </p:tav>
                                        <p:tav tm="100000">
                                          <p:val>
                                            <p:strVal val="#ppt_h"/>
                                          </p:val>
                                        </p:tav>
                                      </p:tavLst>
                                    </p:anim>
                                    <p:anim calcmode="lin" valueType="num">
                                      <p:cBhvr>
                                        <p:cTn id="81" dur="500" fill="hold"/>
                                        <p:tgtEl>
                                          <p:spTgt spid="22"/>
                                        </p:tgtEl>
                                        <p:attrNameLst>
                                          <p:attrName>ppt_x</p:attrName>
                                        </p:attrNameLst>
                                      </p:cBhvr>
                                      <p:tavLst>
                                        <p:tav tm="0">
                                          <p:val>
                                            <p:strVal val="#ppt_x"/>
                                          </p:val>
                                        </p:tav>
                                        <p:tav tm="100000">
                                          <p:val>
                                            <p:strVal val="#ppt_x"/>
                                          </p:val>
                                        </p:tav>
                                      </p:tavLst>
                                    </p:anim>
                                    <p:anim calcmode="lin" valueType="num">
                                      <p:cBhvr>
                                        <p:cTn id="82" dur="500" fill="hold"/>
                                        <p:tgtEl>
                                          <p:spTgt spid="22"/>
                                        </p:tgtEl>
                                        <p:attrNameLst>
                                          <p:attrName>ppt_y</p:attrName>
                                        </p:attrNameLst>
                                      </p:cBhvr>
                                      <p:tavLst>
                                        <p:tav tm="0">
                                          <p:val>
                                            <p:strVal val="#ppt_h+1"/>
                                          </p:val>
                                        </p:tav>
                                        <p:tav tm="100000">
                                          <p:val>
                                            <p:strVal val="#ppt_y"/>
                                          </p:val>
                                        </p:tav>
                                      </p:tavLst>
                                    </p:anim>
                                    <p:animEffect transition="in" filter="fade">
                                      <p:cBhvr>
                                        <p:cTn id="8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11188" y="1052513"/>
            <a:ext cx="7993062" cy="2952750"/>
          </a:xfrm>
          <a:prstGeom prst="rect">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771"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82732E-14E4-4A58-8528-56DEF5792545}" type="slidenum">
              <a:rPr lang="zh-CN" altLang="en-US" smtClean="0"/>
              <a:pPr fontAlgn="base">
                <a:spcBef>
                  <a:spcPct val="0"/>
                </a:spcBef>
                <a:spcAft>
                  <a:spcPct val="0"/>
                </a:spcAft>
                <a:defRPr/>
              </a:pPr>
              <a:t>27</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关于价值观的一些常识</a:t>
            </a:r>
            <a:endParaRPr lang="zh-CN" altLang="en-US" dirty="0"/>
          </a:p>
        </p:txBody>
      </p:sp>
      <p:sp>
        <p:nvSpPr>
          <p:cNvPr id="8" name="矩形 7"/>
          <p:cNvSpPr/>
          <p:nvPr/>
        </p:nvSpPr>
        <p:spPr>
          <a:xfrm>
            <a:off x="698500" y="1133475"/>
            <a:ext cx="7848600" cy="2808288"/>
          </a:xfrm>
          <a:prstGeom prst="rect">
            <a:avLst/>
          </a:prstGeom>
          <a:solidFill>
            <a:schemeClr val="accent4">
              <a:lumMod val="20000"/>
              <a:lumOff val="80000"/>
            </a:schemeClr>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8"/>
          <p:cNvSpPr txBox="1"/>
          <p:nvPr/>
        </p:nvSpPr>
        <p:spPr>
          <a:xfrm>
            <a:off x="863600" y="1268413"/>
            <a:ext cx="7561263" cy="2554287"/>
          </a:xfrm>
          <a:prstGeom prst="rect">
            <a:avLst/>
          </a:prstGeom>
          <a:noFill/>
        </p:spPr>
        <p:txBody>
          <a:bodyPr>
            <a:spAutoFit/>
          </a:bodyPr>
          <a:lstStyle/>
          <a:p>
            <a:pPr fontAlgn="auto">
              <a:spcBef>
                <a:spcPts val="1200"/>
              </a:spcBef>
              <a:defRPr/>
            </a:pPr>
            <a:r>
              <a:rPr lang="zh-CN" altLang="en-US" b="1" dirty="0">
                <a:solidFill>
                  <a:schemeClr val="tx1">
                    <a:lumMod val="85000"/>
                    <a:lumOff val="15000"/>
                  </a:schemeClr>
                </a:solidFill>
                <a:latin typeface="Mistral" pitchFamily="66" charset="0"/>
                <a:ea typeface="微软雅黑" pitchFamily="34" charset="-122"/>
                <a:cs typeface="Microsoft Sans Serif" pitchFamily="34" charset="0"/>
              </a:rPr>
              <a:t>这些都是</a:t>
            </a:r>
            <a:r>
              <a:rPr lang="zh-CN" altLang="en-US" sz="4800" b="1" dirty="0">
                <a:solidFill>
                  <a:srgbClr val="FF0000"/>
                </a:solidFill>
                <a:latin typeface="Mistral" pitchFamily="66" charset="0"/>
                <a:ea typeface="微软雅黑" pitchFamily="34" charset="-122"/>
                <a:cs typeface="Microsoft Sans Serif" pitchFamily="34" charset="0"/>
              </a:rPr>
              <a:t>正常</a:t>
            </a:r>
            <a:r>
              <a:rPr lang="zh-CN" altLang="en-US" b="1" dirty="0">
                <a:solidFill>
                  <a:schemeClr val="tx1">
                    <a:lumMod val="85000"/>
                    <a:lumOff val="15000"/>
                  </a:schemeClr>
                </a:solidFill>
                <a:latin typeface="Mistral" pitchFamily="66" charset="0"/>
                <a:ea typeface="微软雅黑" pitchFamily="34" charset="-122"/>
                <a:cs typeface="Microsoft Sans Serif" pitchFamily="34" charset="0"/>
              </a:rPr>
              <a:t>的：</a:t>
            </a:r>
            <a:endParaRPr lang="en-US" altLang="zh-CN" b="1" dirty="0">
              <a:solidFill>
                <a:schemeClr val="tx1">
                  <a:lumMod val="85000"/>
                  <a:lumOff val="15000"/>
                </a:schemeClr>
              </a:solidFill>
              <a:latin typeface="Mistral" pitchFamily="66" charset="0"/>
              <a:ea typeface="微软雅黑" pitchFamily="34" charset="-122"/>
              <a:cs typeface="Microsoft Sans Serif" pitchFamily="34" charset="0"/>
            </a:endParaRPr>
          </a:p>
          <a:p>
            <a:pPr marL="342900" indent="-342900" fontAlgn="auto">
              <a:spcBef>
                <a:spcPts val="1200"/>
              </a:spcBef>
              <a:buFont typeface="+mj-ea"/>
              <a:buAutoNum type="circleNumDbPlain"/>
              <a:defRPr/>
            </a:pPr>
            <a:r>
              <a:rPr lang="zh-CN" altLang="en-US" dirty="0">
                <a:solidFill>
                  <a:schemeClr val="tx1">
                    <a:lumMod val="85000"/>
                    <a:lumOff val="15000"/>
                  </a:schemeClr>
                </a:solidFill>
                <a:latin typeface="Mistral" pitchFamily="66" charset="0"/>
                <a:ea typeface="微软雅黑" pitchFamily="34" charset="-122"/>
                <a:cs typeface="Microsoft Sans Serif" pitchFamily="34" charset="0"/>
              </a:rPr>
              <a:t>每个人的价值观都是多维的，你并非只有一种价值观</a:t>
            </a:r>
            <a:endParaRPr lang="en-US" altLang="zh-CN" dirty="0">
              <a:solidFill>
                <a:schemeClr val="tx1">
                  <a:lumMod val="85000"/>
                  <a:lumOff val="15000"/>
                </a:schemeClr>
              </a:solidFill>
              <a:latin typeface="Mistral" pitchFamily="66" charset="0"/>
              <a:ea typeface="微软雅黑" pitchFamily="34" charset="-122"/>
              <a:cs typeface="Microsoft Sans Serif" pitchFamily="34" charset="0"/>
            </a:endParaRPr>
          </a:p>
          <a:p>
            <a:pPr marL="342900" indent="-342900" fontAlgn="auto">
              <a:spcBef>
                <a:spcPts val="1200"/>
              </a:spcBef>
              <a:buFont typeface="+mj-ea"/>
              <a:buAutoNum type="circleNumDbPlain"/>
              <a:defRPr/>
            </a:pPr>
            <a:r>
              <a:rPr lang="zh-CN" altLang="en-US" dirty="0">
                <a:solidFill>
                  <a:schemeClr val="tx1">
                    <a:lumMod val="85000"/>
                    <a:lumOff val="15000"/>
                  </a:schemeClr>
                </a:solidFill>
                <a:latin typeface="Mistral" pitchFamily="66" charset="0"/>
                <a:ea typeface="+mn-ea"/>
                <a:cs typeface="Microsoft Sans Serif" pitchFamily="34" charset="0"/>
              </a:rPr>
              <a:t>不同的人对同一个价值观认同的强烈程度是不同的</a:t>
            </a:r>
            <a:endParaRPr lang="en-US" altLang="zh-CN" dirty="0">
              <a:solidFill>
                <a:schemeClr val="tx1">
                  <a:lumMod val="85000"/>
                  <a:lumOff val="15000"/>
                </a:schemeClr>
              </a:solidFill>
              <a:latin typeface="Mistral" pitchFamily="66" charset="0"/>
              <a:ea typeface="+mn-ea"/>
              <a:cs typeface="Microsoft Sans Serif" pitchFamily="34" charset="0"/>
            </a:endParaRPr>
          </a:p>
          <a:p>
            <a:pPr marL="342900" indent="-342900" fontAlgn="auto">
              <a:spcBef>
                <a:spcPts val="1200"/>
              </a:spcBef>
              <a:buFont typeface="+mj-ea"/>
              <a:buAutoNum type="circleNumDbPlain"/>
              <a:defRPr/>
            </a:pPr>
            <a:r>
              <a:rPr lang="zh-CN" altLang="en-US" dirty="0">
                <a:solidFill>
                  <a:schemeClr val="tx1">
                    <a:lumMod val="85000"/>
                    <a:lumOff val="15000"/>
                  </a:schemeClr>
                </a:solidFill>
                <a:latin typeface="Mistral" pitchFamily="66" charset="0"/>
                <a:ea typeface="+mn-ea"/>
                <a:cs typeface="Microsoft Sans Serif" pitchFamily="34" charset="0"/>
              </a:rPr>
              <a:t>在不同情境中你的价值观可能有不同的偏向</a:t>
            </a:r>
            <a:endParaRPr lang="en-US" altLang="zh-CN" dirty="0">
              <a:solidFill>
                <a:schemeClr val="tx1">
                  <a:lumMod val="85000"/>
                  <a:lumOff val="15000"/>
                </a:schemeClr>
              </a:solidFill>
              <a:latin typeface="Mistral" pitchFamily="66" charset="0"/>
              <a:ea typeface="+mn-ea"/>
              <a:cs typeface="Microsoft Sans Serif" pitchFamily="34" charset="0"/>
            </a:endParaRPr>
          </a:p>
          <a:p>
            <a:pPr marL="342900" indent="-342900" fontAlgn="auto">
              <a:spcBef>
                <a:spcPts val="1200"/>
              </a:spcBef>
              <a:buFont typeface="+mj-ea"/>
              <a:buAutoNum type="circleNumDbPlain"/>
              <a:defRPr/>
            </a:pPr>
            <a:r>
              <a:rPr lang="zh-CN" altLang="en-US" dirty="0">
                <a:solidFill>
                  <a:schemeClr val="tx1">
                    <a:lumMod val="85000"/>
                    <a:lumOff val="15000"/>
                  </a:schemeClr>
                </a:solidFill>
                <a:latin typeface="Mistral" pitchFamily="66" charset="0"/>
                <a:ea typeface="微软雅黑" pitchFamily="34" charset="-122"/>
                <a:cs typeface="Microsoft Sans Serif" pitchFamily="34" charset="0"/>
              </a:rPr>
              <a:t>不同思想的人对同样的话题往往设定了不同的价值观假设</a:t>
            </a:r>
          </a:p>
        </p:txBody>
      </p:sp>
      <p:sp>
        <p:nvSpPr>
          <p:cNvPr id="10" name="椭圆 9"/>
          <p:cNvSpPr/>
          <p:nvPr/>
        </p:nvSpPr>
        <p:spPr>
          <a:xfrm>
            <a:off x="827088" y="5805488"/>
            <a:ext cx="7489825" cy="431800"/>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611188" y="4221163"/>
            <a:ext cx="7993062" cy="1728787"/>
          </a:xfrm>
          <a:prstGeom prst="rect">
            <a:avLst/>
          </a:prstGeom>
          <a:gradFill flip="none" rotWithShape="1">
            <a:gsLst>
              <a:gs pos="86000">
                <a:schemeClr val="accent1">
                  <a:lumMod val="75000"/>
                </a:schemeClr>
              </a:gs>
              <a:gs pos="100000">
                <a:schemeClr val="accent1">
                  <a:lumMod val="60000"/>
                  <a:lumOff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180000" rIns="288000" bIns="180000" anchor="ctr"/>
          <a:lstStyle/>
          <a:p>
            <a:pPr fontAlgn="auto">
              <a:spcBef>
                <a:spcPts val="0"/>
              </a:spcBef>
              <a:spcAft>
                <a:spcPts val="0"/>
              </a:spcAft>
              <a:defRPr/>
            </a:pPr>
            <a:r>
              <a:rPr lang="zh-CN" altLang="en-US" dirty="0"/>
              <a:t>一个批判性思考者在被说服之前，会要求辩论者能提供一些解释来说明：为什么我应该接受隐含在论据中的你的价值观假设。</a:t>
            </a:r>
            <a:endParaRPr lang="en-US" altLang="zh-CN" dirty="0"/>
          </a:p>
          <a:p>
            <a:pPr fontAlgn="auto">
              <a:lnSpc>
                <a:spcPct val="150000"/>
              </a:lnSpc>
              <a:spcBef>
                <a:spcPts val="0"/>
              </a:spcBef>
              <a:spcAft>
                <a:spcPts val="0"/>
              </a:spcAft>
              <a:defRPr/>
            </a:pPr>
            <a:r>
              <a:rPr lang="zh-CN" altLang="en-US" sz="2000" b="1" dirty="0">
                <a:solidFill>
                  <a:srgbClr val="FFFF00"/>
                </a:solidFill>
              </a:rPr>
              <a:t>也许这次讨论我不支持你的观点，但我支持你的价值观</a:t>
            </a:r>
            <a:r>
              <a:rPr lang="en-US" altLang="zh-CN" sz="2000" b="1" dirty="0">
                <a:solidFill>
                  <a:srgbClr val="FFFF00"/>
                </a:solidFill>
              </a:rPr>
              <a:t>… … </a:t>
            </a:r>
          </a:p>
          <a:p>
            <a:pPr fontAlgn="auto">
              <a:lnSpc>
                <a:spcPct val="150000"/>
              </a:lnSpc>
              <a:spcBef>
                <a:spcPts val="0"/>
              </a:spcBef>
              <a:spcAft>
                <a:spcPts val="0"/>
              </a:spcAft>
              <a:defRPr/>
            </a:pPr>
            <a:r>
              <a:rPr lang="zh-CN" altLang="en-US" sz="2000" b="1" dirty="0">
                <a:solidFill>
                  <a:srgbClr val="FFFF00"/>
                </a:solidFill>
              </a:rPr>
              <a:t>也许下次讨论我不支持你的价值观，但我支持你的观点</a:t>
            </a:r>
            <a:r>
              <a:rPr lang="en-US" altLang="zh-CN" sz="2000" b="1" dirty="0">
                <a:solidFill>
                  <a:srgbClr val="FFFF00"/>
                </a:solidFill>
              </a:rPr>
              <a:t>… …</a:t>
            </a:r>
            <a:endParaRPr lang="zh-CN" altLang="en-US" sz="2400" dirty="0">
              <a:solidFill>
                <a:srgbClr val="FFFF00"/>
              </a:solidFill>
              <a:latin typeface="Mistral" pitchFamily="66" charset="0"/>
              <a:cs typeface="Microsoft Sans Serif"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A39E8E7-AEB2-4B71-8858-63E3534CAA75}" type="slidenum">
              <a:rPr lang="zh-CN" altLang="en-US" smtClean="0"/>
              <a:pPr fontAlgn="base">
                <a:spcBef>
                  <a:spcPct val="0"/>
                </a:spcBef>
                <a:spcAft>
                  <a:spcPct val="0"/>
                </a:spcAft>
                <a:defRPr/>
              </a:pPr>
              <a:t>28</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描述性假设：解释为什么这个世界是这样的</a:t>
            </a:r>
            <a:endParaRPr lang="zh-CN" altLang="en-US" dirty="0"/>
          </a:p>
        </p:txBody>
      </p:sp>
      <p:grpSp>
        <p:nvGrpSpPr>
          <p:cNvPr id="2" name="组合 16"/>
          <p:cNvGrpSpPr>
            <a:grpSpLocks/>
          </p:cNvGrpSpPr>
          <p:nvPr/>
        </p:nvGrpSpPr>
        <p:grpSpPr bwMode="auto">
          <a:xfrm>
            <a:off x="468313" y="1341438"/>
            <a:ext cx="2303462" cy="1511300"/>
            <a:chOff x="467544" y="1340768"/>
            <a:chExt cx="2304256" cy="1511722"/>
          </a:xfrm>
        </p:grpSpPr>
        <p:sp>
          <p:nvSpPr>
            <p:cNvPr id="7" name="矩形标注 6"/>
            <p:cNvSpPr/>
            <p:nvPr/>
          </p:nvSpPr>
          <p:spPr>
            <a:xfrm>
              <a:off x="467544" y="1340768"/>
              <a:ext cx="2304256" cy="1511722"/>
            </a:xfrm>
            <a:prstGeom prst="wedgeRectCallout">
              <a:avLst>
                <a:gd name="adj1" fmla="val 8142"/>
                <a:gd name="adj2" fmla="val 60378"/>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632701" y="1485270"/>
              <a:ext cx="1980294" cy="1208425"/>
            </a:xfrm>
            <a:prstGeom prst="rect">
              <a:avLst/>
            </a:prstGeom>
            <a:solidFill>
              <a:schemeClr val="accent4">
                <a:lumMod val="20000"/>
                <a:lumOff val="80000"/>
              </a:schemeClr>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900"/>
                </a:spcBef>
                <a:defRPr/>
              </a:pPr>
              <a:r>
                <a:rPr lang="zh-CN" altLang="en-US" dirty="0">
                  <a:solidFill>
                    <a:schemeClr val="tx1"/>
                  </a:solidFill>
                </a:rPr>
                <a:t>网友都称赞秋叶的博客文章</a:t>
              </a:r>
            </a:p>
            <a:p>
              <a:pPr fontAlgn="auto">
                <a:spcBef>
                  <a:spcPts val="0"/>
                </a:spcBef>
                <a:spcAft>
                  <a:spcPts val="0"/>
                </a:spcAft>
                <a:defRPr/>
              </a:pPr>
              <a:endParaRPr lang="zh-CN" altLang="en-US" dirty="0">
                <a:solidFill>
                  <a:schemeClr val="tx1"/>
                </a:solidFill>
              </a:endParaRPr>
            </a:p>
          </p:txBody>
        </p:sp>
      </p:grpSp>
      <p:grpSp>
        <p:nvGrpSpPr>
          <p:cNvPr id="3" name="组合 17"/>
          <p:cNvGrpSpPr>
            <a:grpSpLocks/>
          </p:cNvGrpSpPr>
          <p:nvPr/>
        </p:nvGrpSpPr>
        <p:grpSpPr bwMode="auto">
          <a:xfrm>
            <a:off x="3419475" y="1341438"/>
            <a:ext cx="2305050" cy="1511300"/>
            <a:chOff x="3419872" y="1340768"/>
            <a:chExt cx="2304256" cy="1511722"/>
          </a:xfrm>
        </p:grpSpPr>
        <p:sp>
          <p:nvSpPr>
            <p:cNvPr id="11" name="矩形标注 10"/>
            <p:cNvSpPr/>
            <p:nvPr/>
          </p:nvSpPr>
          <p:spPr>
            <a:xfrm>
              <a:off x="3419872" y="1340768"/>
              <a:ext cx="2304256" cy="1511722"/>
            </a:xfrm>
            <a:prstGeom prst="wedgeRectCallout">
              <a:avLst>
                <a:gd name="adj1" fmla="val 8142"/>
                <a:gd name="adj2" fmla="val 60378"/>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endParaRPr>
            </a:p>
          </p:txBody>
        </p:sp>
        <p:sp>
          <p:nvSpPr>
            <p:cNvPr id="12" name="矩形 11"/>
            <p:cNvSpPr/>
            <p:nvPr/>
          </p:nvSpPr>
          <p:spPr>
            <a:xfrm>
              <a:off x="3584915" y="1485270"/>
              <a:ext cx="1980518" cy="1208425"/>
            </a:xfrm>
            <a:prstGeom prst="rect">
              <a:avLst/>
            </a:prstGeom>
            <a:solidFill>
              <a:schemeClr val="accent4">
                <a:lumMod val="20000"/>
                <a:lumOff val="80000"/>
              </a:schemeClr>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defRPr/>
              </a:pPr>
              <a:r>
                <a:rPr lang="zh-CN" altLang="en-US" b="1" dirty="0">
                  <a:solidFill>
                    <a:schemeClr val="tx1"/>
                  </a:solidFill>
                  <a:latin typeface="+mn-ea"/>
                </a:rPr>
                <a:t>假设</a:t>
              </a:r>
              <a:r>
                <a:rPr lang="en-US" altLang="zh-CN" b="1" dirty="0">
                  <a:solidFill>
                    <a:schemeClr val="tx1"/>
                  </a:solidFill>
                  <a:latin typeface="+mn-ea"/>
                </a:rPr>
                <a:t>1</a:t>
              </a:r>
              <a:r>
                <a:rPr lang="zh-CN" altLang="en-US" b="1" dirty="0">
                  <a:solidFill>
                    <a:schemeClr val="tx1"/>
                  </a:solidFill>
                  <a:latin typeface="+mn-ea"/>
                </a:rPr>
                <a:t>：</a:t>
              </a:r>
              <a:endParaRPr lang="en-US" altLang="zh-CN" b="1" dirty="0">
                <a:solidFill>
                  <a:schemeClr val="tx1"/>
                </a:solidFill>
                <a:latin typeface="+mn-ea"/>
              </a:endParaRPr>
            </a:p>
            <a:p>
              <a:pPr algn="just" fontAlgn="auto">
                <a:spcBef>
                  <a:spcPts val="0"/>
                </a:spcBef>
                <a:defRPr/>
              </a:pPr>
              <a:r>
                <a:rPr lang="zh-CN" altLang="en-US" dirty="0">
                  <a:solidFill>
                    <a:schemeClr val="tx1"/>
                  </a:solidFill>
                  <a:latin typeface="+mn-ea"/>
                </a:rPr>
                <a:t>网友的留言评价是评价一个博客好坏的良好指标</a:t>
              </a:r>
            </a:p>
          </p:txBody>
        </p:sp>
      </p:grpSp>
      <p:sp>
        <p:nvSpPr>
          <p:cNvPr id="16" name="TextBox 15"/>
          <p:cNvSpPr txBox="1"/>
          <p:nvPr/>
        </p:nvSpPr>
        <p:spPr>
          <a:xfrm>
            <a:off x="2757488" y="1784350"/>
            <a:ext cx="647700" cy="708025"/>
          </a:xfrm>
          <a:prstGeom prst="rect">
            <a:avLst/>
          </a:prstGeom>
          <a:noFill/>
        </p:spPr>
        <p:txBody>
          <a:bodyPr>
            <a:spAutoFit/>
          </a:bodyPr>
          <a:lstStyle/>
          <a:p>
            <a:pPr fontAlgn="auto">
              <a:spcBef>
                <a:spcPts val="0"/>
              </a:spcBef>
              <a:spcAft>
                <a:spcPts val="0"/>
              </a:spcAft>
              <a:defRPr/>
            </a:pPr>
            <a:r>
              <a:rPr lang="zh-CN" altLang="en-US" sz="4000" b="1" dirty="0">
                <a:solidFill>
                  <a:schemeClr val="accent5"/>
                </a:solidFill>
                <a:latin typeface="+mn-lt"/>
                <a:ea typeface="+mn-ea"/>
              </a:rPr>
              <a:t>＋</a:t>
            </a:r>
          </a:p>
        </p:txBody>
      </p:sp>
      <p:grpSp>
        <p:nvGrpSpPr>
          <p:cNvPr id="5" name="组合 18"/>
          <p:cNvGrpSpPr>
            <a:grpSpLocks/>
          </p:cNvGrpSpPr>
          <p:nvPr/>
        </p:nvGrpSpPr>
        <p:grpSpPr bwMode="auto">
          <a:xfrm>
            <a:off x="6516688" y="1341438"/>
            <a:ext cx="2303462" cy="1511300"/>
            <a:chOff x="6516216" y="1340768"/>
            <a:chExt cx="2304256" cy="1511722"/>
          </a:xfrm>
        </p:grpSpPr>
        <p:sp>
          <p:nvSpPr>
            <p:cNvPr id="21" name="矩形标注 20"/>
            <p:cNvSpPr/>
            <p:nvPr/>
          </p:nvSpPr>
          <p:spPr>
            <a:xfrm>
              <a:off x="6516216" y="1340768"/>
              <a:ext cx="2304256" cy="1511722"/>
            </a:xfrm>
            <a:prstGeom prst="wedgeRectCallout">
              <a:avLst>
                <a:gd name="adj1" fmla="val 8142"/>
                <a:gd name="adj2" fmla="val 60378"/>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endParaRPr>
            </a:p>
          </p:txBody>
        </p:sp>
        <p:sp>
          <p:nvSpPr>
            <p:cNvPr id="22" name="矩形 21"/>
            <p:cNvSpPr/>
            <p:nvPr/>
          </p:nvSpPr>
          <p:spPr>
            <a:xfrm>
              <a:off x="6681373" y="1485270"/>
              <a:ext cx="1980294" cy="1208425"/>
            </a:xfrm>
            <a:prstGeom prst="rect">
              <a:avLst/>
            </a:prstGeom>
            <a:solidFill>
              <a:schemeClr val="accent4">
                <a:lumMod val="20000"/>
                <a:lumOff val="80000"/>
              </a:schemeClr>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defRPr/>
              </a:pPr>
              <a:r>
                <a:rPr lang="zh-CN" altLang="en-US" b="1" dirty="0">
                  <a:solidFill>
                    <a:schemeClr val="tx1"/>
                  </a:solidFill>
                  <a:latin typeface="+mn-ea"/>
                </a:rPr>
                <a:t>假设</a:t>
              </a:r>
              <a:r>
                <a:rPr lang="en-US" altLang="zh-CN" b="1" dirty="0">
                  <a:solidFill>
                    <a:schemeClr val="tx1"/>
                  </a:solidFill>
                  <a:latin typeface="+mn-ea"/>
                </a:rPr>
                <a:t>2</a:t>
              </a:r>
              <a:r>
                <a:rPr lang="zh-CN" altLang="en-US" b="1" dirty="0">
                  <a:solidFill>
                    <a:schemeClr val="tx1"/>
                  </a:solidFill>
                  <a:latin typeface="+mn-ea"/>
                </a:rPr>
                <a:t>：</a:t>
              </a:r>
              <a:endParaRPr lang="en-US" altLang="zh-CN" b="1" dirty="0">
                <a:solidFill>
                  <a:schemeClr val="tx1"/>
                </a:solidFill>
                <a:latin typeface="+mn-ea"/>
              </a:endParaRPr>
            </a:p>
            <a:p>
              <a:pPr algn="just" fontAlgn="auto">
                <a:spcBef>
                  <a:spcPts val="0"/>
                </a:spcBef>
                <a:defRPr/>
              </a:pPr>
              <a:r>
                <a:rPr lang="zh-CN" altLang="en-US" dirty="0">
                  <a:solidFill>
                    <a:schemeClr val="tx1"/>
                  </a:solidFill>
                  <a:latin typeface="+mn-ea"/>
                </a:rPr>
                <a:t>从博客中吸收了一些材料意味着学到很多东西</a:t>
              </a:r>
            </a:p>
          </p:txBody>
        </p:sp>
      </p:grpSp>
      <p:sp>
        <p:nvSpPr>
          <p:cNvPr id="23" name="TextBox 22"/>
          <p:cNvSpPr txBox="1"/>
          <p:nvPr/>
        </p:nvSpPr>
        <p:spPr>
          <a:xfrm>
            <a:off x="5795963" y="1784350"/>
            <a:ext cx="647700" cy="708025"/>
          </a:xfrm>
          <a:prstGeom prst="rect">
            <a:avLst/>
          </a:prstGeom>
          <a:noFill/>
        </p:spPr>
        <p:txBody>
          <a:bodyPr>
            <a:spAutoFit/>
          </a:bodyPr>
          <a:lstStyle/>
          <a:p>
            <a:pPr fontAlgn="auto">
              <a:spcBef>
                <a:spcPts val="0"/>
              </a:spcBef>
              <a:spcAft>
                <a:spcPts val="0"/>
              </a:spcAft>
              <a:defRPr/>
            </a:pPr>
            <a:r>
              <a:rPr lang="zh-CN" altLang="en-US" sz="4000" b="1" dirty="0">
                <a:solidFill>
                  <a:schemeClr val="accent5"/>
                </a:solidFill>
                <a:latin typeface="+mn-lt"/>
                <a:ea typeface="+mn-ea"/>
              </a:rPr>
              <a:t>＋</a:t>
            </a:r>
          </a:p>
        </p:txBody>
      </p:sp>
      <p:grpSp>
        <p:nvGrpSpPr>
          <p:cNvPr id="6" name="组合 19"/>
          <p:cNvGrpSpPr>
            <a:grpSpLocks/>
          </p:cNvGrpSpPr>
          <p:nvPr/>
        </p:nvGrpSpPr>
        <p:grpSpPr bwMode="auto">
          <a:xfrm>
            <a:off x="1598613" y="3716338"/>
            <a:ext cx="5926137" cy="1008062"/>
            <a:chOff x="1598182" y="3717032"/>
            <a:chExt cx="5926146" cy="1008112"/>
          </a:xfrm>
        </p:grpSpPr>
        <p:sp>
          <p:nvSpPr>
            <p:cNvPr id="24" name="矩形标注 23"/>
            <p:cNvSpPr/>
            <p:nvPr/>
          </p:nvSpPr>
          <p:spPr>
            <a:xfrm>
              <a:off x="1598182" y="3717032"/>
              <a:ext cx="5926146" cy="1008112"/>
            </a:xfrm>
            <a:prstGeom prst="wedgeRectCallout">
              <a:avLst>
                <a:gd name="adj1" fmla="val 8387"/>
                <a:gd name="adj2" fmla="val 77655"/>
              </a:avLst>
            </a:prstGeom>
            <a:gradFill flip="none" rotWithShape="1">
              <a:gsLst>
                <a:gs pos="0">
                  <a:schemeClr val="accent5"/>
                </a:gs>
                <a:gs pos="100000">
                  <a:schemeClr val="accent6"/>
                </a:gs>
              </a:gsLst>
              <a:lin ang="16200000" scaled="1"/>
              <a:tileRect/>
            </a:gra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34829" name="矩形 24"/>
            <p:cNvGrpSpPr>
              <a:grpSpLocks/>
            </p:cNvGrpSpPr>
            <p:nvPr/>
          </p:nvGrpSpPr>
          <p:grpSpPr bwMode="auto">
            <a:xfrm>
              <a:off x="1755648" y="3828288"/>
              <a:ext cx="5632704" cy="798576"/>
              <a:chOff x="1755648" y="3828288"/>
              <a:chExt cx="5632704" cy="798576"/>
            </a:xfrm>
          </p:grpSpPr>
          <p:pic>
            <p:nvPicPr>
              <p:cNvPr id="34830" name="矩形 24"/>
              <p:cNvPicPr>
                <a:picLocks noChangeArrowheads="1"/>
              </p:cNvPicPr>
              <p:nvPr/>
            </p:nvPicPr>
            <p:blipFill>
              <a:blip r:embed="rId2"/>
              <a:srcRect/>
              <a:stretch>
                <a:fillRect/>
              </a:stretch>
            </p:blipFill>
            <p:spPr bwMode="auto">
              <a:xfrm>
                <a:off x="1755648" y="3828288"/>
                <a:ext cx="5632704" cy="798576"/>
              </a:xfrm>
              <a:prstGeom prst="rect">
                <a:avLst/>
              </a:prstGeom>
              <a:noFill/>
              <a:ln w="9525">
                <a:noFill/>
                <a:miter lim="800000"/>
                <a:headEnd/>
                <a:tailEnd/>
              </a:ln>
            </p:spPr>
          </p:pic>
          <p:sp>
            <p:nvSpPr>
              <p:cNvPr id="34831" name="Text Box 14"/>
              <p:cNvSpPr txBox="1">
                <a:spLocks noChangeArrowheads="1"/>
              </p:cNvSpPr>
              <p:nvPr/>
            </p:nvSpPr>
            <p:spPr bwMode="auto">
              <a:xfrm>
                <a:off x="1763688" y="3831458"/>
                <a:ext cx="5616624" cy="792088"/>
              </a:xfrm>
              <a:prstGeom prst="rect">
                <a:avLst/>
              </a:prstGeom>
              <a:noFill/>
              <a:ln w="9525">
                <a:noFill/>
                <a:miter lim="800000"/>
                <a:headEnd/>
                <a:tailEnd/>
              </a:ln>
            </p:spPr>
            <p:txBody>
              <a:bodyPr anchor="ctr"/>
              <a:lstStyle/>
              <a:p>
                <a:pPr>
                  <a:spcBef>
                    <a:spcPts val="900"/>
                  </a:spcBef>
                </a:pPr>
                <a:r>
                  <a:rPr lang="zh-CN" altLang="en-US" sz="2400" b="1">
                    <a:solidFill>
                      <a:srgbClr val="C00000"/>
                    </a:solidFill>
                    <a:latin typeface="Constantia" pitchFamily="18" charset="0"/>
                    <a:ea typeface="微软雅黑" pitchFamily="34" charset="-122"/>
                  </a:rPr>
                  <a:t>结论：你会从秋叶博客中学到很多东西</a:t>
                </a:r>
              </a:p>
            </p:txBody>
          </p:sp>
        </p:grpSp>
      </p:grpSp>
      <p:sp>
        <p:nvSpPr>
          <p:cNvPr id="26" name="矩形 25"/>
          <p:cNvSpPr/>
          <p:nvPr/>
        </p:nvSpPr>
        <p:spPr>
          <a:xfrm>
            <a:off x="395288" y="5157788"/>
            <a:ext cx="4572000" cy="1077912"/>
          </a:xfrm>
          <a:prstGeom prst="rect">
            <a:avLst/>
          </a:prstGeom>
        </p:spPr>
        <p:txBody>
          <a:bodyPr>
            <a:spAutoFit/>
          </a:bodyPr>
          <a:lstStyle/>
          <a:p>
            <a:pPr fontAlgn="auto">
              <a:spcBef>
                <a:spcPts val="600"/>
              </a:spcBef>
              <a:defRPr/>
            </a:pPr>
            <a:r>
              <a:rPr lang="zh-CN" altLang="en-US" b="1" dirty="0">
                <a:solidFill>
                  <a:schemeClr val="accent5"/>
                </a:solidFill>
                <a:latin typeface="Mistral" pitchFamily="66" charset="0"/>
                <a:ea typeface="+mn-ea"/>
                <a:cs typeface="Microsoft Sans Serif" pitchFamily="34" charset="0"/>
              </a:rPr>
              <a:t>你同意这个推理结构吗？</a:t>
            </a:r>
          </a:p>
          <a:p>
            <a:pPr eaLnBrk="0" hangingPunct="0">
              <a:spcBef>
                <a:spcPts val="600"/>
              </a:spcBef>
              <a:defRPr/>
            </a:pPr>
            <a:r>
              <a:rPr lang="zh-CN" altLang="en-US" b="1" dirty="0">
                <a:solidFill>
                  <a:schemeClr val="tx1">
                    <a:lumMod val="85000"/>
                    <a:lumOff val="15000"/>
                  </a:schemeClr>
                </a:solidFill>
                <a:latin typeface="Mistral" pitchFamily="66" charset="0"/>
                <a:ea typeface="微软雅黑" pitchFamily="34" charset="-122"/>
                <a:cs typeface="Microsoft Sans Serif" pitchFamily="34" charset="0"/>
              </a:rPr>
              <a:t>结论：</a:t>
            </a:r>
            <a:r>
              <a:rPr lang="zh-CN" altLang="en-US" dirty="0">
                <a:solidFill>
                  <a:schemeClr val="tx1">
                    <a:lumMod val="85000"/>
                    <a:lumOff val="15000"/>
                  </a:schemeClr>
                </a:solidFill>
                <a:latin typeface="Mistral" pitchFamily="66" charset="0"/>
                <a:ea typeface="微软雅黑" pitchFamily="34" charset="-122"/>
                <a:cs typeface="Microsoft Sans Serif" pitchFamily="34" charset="0"/>
              </a:rPr>
              <a:t>你会从秋叶博客里学到很多东西。</a:t>
            </a:r>
            <a:endParaRPr lang="en-US" altLang="zh-CN" dirty="0">
              <a:solidFill>
                <a:schemeClr val="tx1">
                  <a:lumMod val="85000"/>
                  <a:lumOff val="15000"/>
                </a:schemeClr>
              </a:solidFill>
              <a:latin typeface="Mistral" pitchFamily="66" charset="0"/>
              <a:ea typeface="微软雅黑" pitchFamily="34" charset="-122"/>
              <a:cs typeface="Microsoft Sans Serif" pitchFamily="34" charset="0"/>
            </a:endParaRPr>
          </a:p>
          <a:p>
            <a:pPr eaLnBrk="0" hangingPunct="0">
              <a:spcBef>
                <a:spcPts val="600"/>
              </a:spcBef>
              <a:defRPr/>
            </a:pPr>
            <a:r>
              <a:rPr lang="zh-CN" altLang="en-US" b="1" dirty="0">
                <a:solidFill>
                  <a:schemeClr val="tx1">
                    <a:lumMod val="85000"/>
                    <a:lumOff val="15000"/>
                  </a:schemeClr>
                </a:solidFill>
                <a:latin typeface="Mistral" pitchFamily="66" charset="0"/>
                <a:ea typeface="+mn-ea"/>
                <a:cs typeface="Microsoft Sans Serif" pitchFamily="34" charset="0"/>
              </a:rPr>
              <a:t>原因：</a:t>
            </a:r>
            <a:r>
              <a:rPr lang="zh-CN" altLang="en-US" dirty="0">
                <a:solidFill>
                  <a:schemeClr val="tx1">
                    <a:lumMod val="85000"/>
                    <a:lumOff val="15000"/>
                  </a:schemeClr>
                </a:solidFill>
                <a:latin typeface="Mistral" pitchFamily="66" charset="0"/>
                <a:ea typeface="+mn-ea"/>
                <a:cs typeface="Microsoft Sans Serif" pitchFamily="34" charset="0"/>
              </a:rPr>
              <a:t>很多网友留言都称赞他的文章。</a:t>
            </a:r>
            <a:endParaRPr lang="en-US" altLang="zh-CN" dirty="0">
              <a:solidFill>
                <a:schemeClr val="tx1">
                  <a:lumMod val="85000"/>
                  <a:lumOff val="15000"/>
                </a:schemeClr>
              </a:solidFill>
              <a:latin typeface="Mistral" pitchFamily="66" charset="0"/>
              <a:ea typeface="+mn-ea"/>
              <a:cs typeface="Microsoft Sans Serif" pitchFamily="34" charset="0"/>
            </a:endParaRPr>
          </a:p>
        </p:txBody>
      </p:sp>
      <p:sp>
        <p:nvSpPr>
          <p:cNvPr id="28" name="下箭头 27"/>
          <p:cNvSpPr/>
          <p:nvPr/>
        </p:nvSpPr>
        <p:spPr>
          <a:xfrm>
            <a:off x="2916238" y="3141663"/>
            <a:ext cx="3671887" cy="431800"/>
          </a:xfrm>
          <a:prstGeom prst="downArrow">
            <a:avLst/>
          </a:prstGeom>
          <a:gradFill flip="none" rotWithShape="1">
            <a:gsLst>
              <a:gs pos="0">
                <a:schemeClr val="bg1">
                  <a:lumMod val="5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up)">
                                      <p:cBhvr>
                                        <p:cTn id="27" dur="500"/>
                                        <p:tgtEl>
                                          <p:spTgt spid="28"/>
                                        </p:tgtEl>
                                      </p:cBhvr>
                                    </p:animEffect>
                                  </p:childTnLst>
                                </p:cTn>
                              </p:par>
                            </p:childTnLst>
                          </p:cTn>
                        </p:par>
                        <p:par>
                          <p:cTn id="28" fill="hold" nodeType="afterGroup">
                            <p:stCondLst>
                              <p:cond delay="3000"/>
                            </p:stCondLst>
                            <p:childTnLst>
                              <p:par>
                                <p:cTn id="29" presetID="53"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nodeType="afterGroup">
                            <p:stCondLst>
                              <p:cond delay="3500"/>
                            </p:stCondLst>
                            <p:childTnLst>
                              <p:par>
                                <p:cTn id="35" presetID="22" presetClass="entr" presetSubtype="1" fill="hold" nodeType="afterEffect">
                                  <p:stCondLst>
                                    <p:cond delay="0"/>
                                  </p:stCondLst>
                                  <p:childTnLst>
                                    <p:set>
                                      <p:cBhvr>
                                        <p:cTn id="36" dur="1" fill="hold">
                                          <p:stCondLst>
                                            <p:cond delay="0"/>
                                          </p:stCondLst>
                                        </p:cTn>
                                        <p:tgtEl>
                                          <p:spTgt spid="26">
                                            <p:txEl>
                                              <p:pRg st="0" end="0"/>
                                            </p:txEl>
                                          </p:spTgt>
                                        </p:tgtEl>
                                        <p:attrNameLst>
                                          <p:attrName>style.visibility</p:attrName>
                                        </p:attrNameLst>
                                      </p:cBhvr>
                                      <p:to>
                                        <p:strVal val="visible"/>
                                      </p:to>
                                    </p:set>
                                    <p:animEffect transition="in" filter="wipe(up)">
                                      <p:cBhvr>
                                        <p:cTn id="37" dur="500"/>
                                        <p:tgtEl>
                                          <p:spTgt spid="26">
                                            <p:txEl>
                                              <p:pRg st="0" end="0"/>
                                            </p:txEl>
                                          </p:spTgt>
                                        </p:tgtEl>
                                      </p:cBhvr>
                                    </p:animEffect>
                                  </p:childTnLst>
                                </p:cTn>
                              </p:par>
                            </p:childTnLst>
                          </p:cTn>
                        </p:par>
                        <p:par>
                          <p:cTn id="38" fill="hold" nodeType="afterGroup">
                            <p:stCondLst>
                              <p:cond delay="4000"/>
                            </p:stCondLst>
                            <p:childTnLst>
                              <p:par>
                                <p:cTn id="39" presetID="22" presetClass="entr" presetSubtype="1" fill="hold" nodeType="afterEffect">
                                  <p:stCondLst>
                                    <p:cond delay="0"/>
                                  </p:stCondLst>
                                  <p:childTnLst>
                                    <p:set>
                                      <p:cBhvr>
                                        <p:cTn id="40" dur="1" fill="hold">
                                          <p:stCondLst>
                                            <p:cond delay="0"/>
                                          </p:stCondLst>
                                        </p:cTn>
                                        <p:tgtEl>
                                          <p:spTgt spid="26">
                                            <p:txEl>
                                              <p:pRg st="1" end="1"/>
                                            </p:txEl>
                                          </p:spTgt>
                                        </p:tgtEl>
                                        <p:attrNameLst>
                                          <p:attrName>style.visibility</p:attrName>
                                        </p:attrNameLst>
                                      </p:cBhvr>
                                      <p:to>
                                        <p:strVal val="visible"/>
                                      </p:to>
                                    </p:set>
                                    <p:animEffect transition="in" filter="wipe(up)">
                                      <p:cBhvr>
                                        <p:cTn id="41" dur="500"/>
                                        <p:tgtEl>
                                          <p:spTgt spid="26">
                                            <p:txEl>
                                              <p:pRg st="1" end="1"/>
                                            </p:txEl>
                                          </p:spTgt>
                                        </p:tgtEl>
                                      </p:cBhvr>
                                    </p:animEffect>
                                  </p:childTnLst>
                                </p:cTn>
                              </p:par>
                            </p:childTnLst>
                          </p:cTn>
                        </p:par>
                        <p:par>
                          <p:cTn id="42" fill="hold" nodeType="afterGroup">
                            <p:stCondLst>
                              <p:cond delay="4500"/>
                            </p:stCondLst>
                            <p:childTnLst>
                              <p:par>
                                <p:cTn id="43" presetID="22" presetClass="entr" presetSubtype="1" fill="hold" nodeType="afterEffect">
                                  <p:stCondLst>
                                    <p:cond delay="0"/>
                                  </p:stCondLst>
                                  <p:childTnLst>
                                    <p:set>
                                      <p:cBhvr>
                                        <p:cTn id="44" dur="1" fill="hold">
                                          <p:stCondLst>
                                            <p:cond delay="0"/>
                                          </p:stCondLst>
                                        </p:cTn>
                                        <p:tgtEl>
                                          <p:spTgt spid="26">
                                            <p:txEl>
                                              <p:pRg st="2" end="2"/>
                                            </p:txEl>
                                          </p:spTgt>
                                        </p:tgtEl>
                                        <p:attrNameLst>
                                          <p:attrName>style.visibility</p:attrName>
                                        </p:attrNameLst>
                                      </p:cBhvr>
                                      <p:to>
                                        <p:strVal val="visible"/>
                                      </p:to>
                                    </p:set>
                                    <p:animEffect transition="in" filter="wipe(up)">
                                      <p:cBhvr>
                                        <p:cTn id="45"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2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6C9055F4-0192-4ECA-82B2-5BF1DB299D43}" type="slidenum">
              <a:rPr lang="zh-CN" altLang="en-US" smtClean="0"/>
              <a:pPr fontAlgn="base">
                <a:spcBef>
                  <a:spcPct val="0"/>
                </a:spcBef>
                <a:spcAft>
                  <a:spcPct val="0"/>
                </a:spcAft>
                <a:defRPr/>
              </a:pPr>
              <a:t>29</a:t>
            </a:fld>
            <a:endParaRPr lang="en-US" altLang="zh-CN" smtClean="0"/>
          </a:p>
        </p:txBody>
      </p:sp>
      <p:pic>
        <p:nvPicPr>
          <p:cNvPr id="35843" name="Picture 2"/>
          <p:cNvPicPr>
            <a:picLocks noChangeAspect="1" noChangeArrowheads="1"/>
          </p:cNvPicPr>
          <p:nvPr/>
        </p:nvPicPr>
        <p:blipFill>
          <a:blip r:embed="rId2"/>
          <a:srcRect/>
          <a:stretch>
            <a:fillRect/>
          </a:stretch>
        </p:blipFill>
        <p:spPr bwMode="auto">
          <a:xfrm>
            <a:off x="684213" y="1412875"/>
            <a:ext cx="2238375" cy="4171950"/>
          </a:xfrm>
          <a:prstGeom prst="rect">
            <a:avLst/>
          </a:prstGeom>
          <a:noFill/>
          <a:ln w="9525">
            <a:noFill/>
            <a:miter lim="800000"/>
            <a:headEnd/>
            <a:tailEnd/>
          </a:ln>
        </p:spPr>
      </p:pic>
      <p:sp>
        <p:nvSpPr>
          <p:cNvPr id="5" name="矩形 4"/>
          <p:cNvSpPr/>
          <p:nvPr/>
        </p:nvSpPr>
        <p:spPr>
          <a:xfrm>
            <a:off x="3203575" y="3860800"/>
            <a:ext cx="4572000" cy="369888"/>
          </a:xfrm>
          <a:prstGeom prst="rect">
            <a:avLst/>
          </a:prstGeom>
        </p:spPr>
        <p:txBody>
          <a:bodyPr>
            <a:spAutoFit/>
          </a:bodyPr>
          <a:lstStyle/>
          <a:p>
            <a:pPr fontAlgn="auto">
              <a:spcBef>
                <a:spcPts val="600"/>
              </a:spcBef>
              <a:defRPr/>
            </a:pPr>
            <a:r>
              <a:rPr lang="zh-CN" altLang="en-US" b="1" dirty="0">
                <a:solidFill>
                  <a:schemeClr val="accent5"/>
                </a:solidFill>
                <a:latin typeface="Mistral" pitchFamily="66" charset="0"/>
                <a:ea typeface="+mn-ea"/>
                <a:cs typeface="Microsoft Sans Serif" pitchFamily="34" charset="0"/>
              </a:rPr>
              <a:t>谬误是推理</a:t>
            </a:r>
            <a:r>
              <a:rPr lang="zh-CN" altLang="en-US" b="1" dirty="0" smtClean="0">
                <a:solidFill>
                  <a:schemeClr val="accent5"/>
                </a:solidFill>
                <a:latin typeface="Mistral" pitchFamily="66" charset="0"/>
                <a:ea typeface="+mn-ea"/>
                <a:cs typeface="Microsoft Sans Serif" pitchFamily="34" charset="0"/>
              </a:rPr>
              <a:t>中的欺骗</a:t>
            </a:r>
            <a:r>
              <a:rPr lang="zh-CN" altLang="en-US" b="1" dirty="0">
                <a:solidFill>
                  <a:schemeClr val="accent5"/>
                </a:solidFill>
                <a:latin typeface="Mistral" pitchFamily="66" charset="0"/>
                <a:ea typeface="+mn-ea"/>
                <a:cs typeface="Microsoft Sans Serif" pitchFamily="34" charset="0"/>
              </a:rPr>
              <a:t>手段</a:t>
            </a:r>
          </a:p>
        </p:txBody>
      </p:sp>
      <p:sp>
        <p:nvSpPr>
          <p:cNvPr id="6" name="矩形 5"/>
          <p:cNvSpPr/>
          <p:nvPr/>
        </p:nvSpPr>
        <p:spPr>
          <a:xfrm>
            <a:off x="3059113" y="2636838"/>
            <a:ext cx="4968875" cy="1016000"/>
          </a:xfrm>
          <a:prstGeom prst="rect">
            <a:avLst/>
          </a:prstGeom>
        </p:spPr>
        <p:txBody>
          <a:bodyPr>
            <a:spAutoFit/>
          </a:bodyPr>
          <a:lstStyle/>
          <a:p>
            <a:pPr fontAlgn="auto">
              <a:spcBef>
                <a:spcPts val="600"/>
              </a:spcBef>
              <a:defRPr/>
            </a:pPr>
            <a:r>
              <a:rPr lang="en-US" altLang="zh-CN" sz="6000" b="1" dirty="0">
                <a:solidFill>
                  <a:schemeClr val="accent5"/>
                </a:solidFill>
                <a:latin typeface="+mj-ea"/>
                <a:ea typeface="+mj-ea"/>
                <a:cs typeface="Microsoft Sans Serif" pitchFamily="34" charset="0"/>
              </a:rPr>
              <a:t>14</a:t>
            </a:r>
            <a:r>
              <a:rPr lang="zh-CN" altLang="en-US" sz="6000" b="1" dirty="0">
                <a:solidFill>
                  <a:schemeClr val="accent5"/>
                </a:solidFill>
                <a:latin typeface="+mj-ea"/>
                <a:ea typeface="+mj-ea"/>
                <a:cs typeface="Microsoft Sans Serif" pitchFamily="34" charset="0"/>
              </a:rPr>
              <a:t>种推理谬误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up)">
                                      <p:cBhvr>
                                        <p:cTn id="1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D663A1-DB7C-4455-A739-DD631029E8C2}" type="slidenum">
              <a:rPr lang="zh-CN" altLang="en-US" smtClean="0"/>
              <a:pPr fontAlgn="base">
                <a:spcBef>
                  <a:spcPct val="0"/>
                </a:spcBef>
                <a:spcAft>
                  <a:spcPct val="0"/>
                </a:spcAft>
                <a:defRPr/>
              </a:pPr>
              <a:t>30</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种推理谬误之一</a:t>
            </a:r>
            <a:endParaRPr lang="zh-CN" altLang="en-US" dirty="0"/>
          </a:p>
        </p:txBody>
      </p:sp>
      <p:pic>
        <p:nvPicPr>
          <p:cNvPr id="36868"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268538" y="1341438"/>
            <a:ext cx="6624637" cy="719137"/>
          </a:xfrm>
          <a:prstGeom prst="wedgeRoundRectCallout">
            <a:avLst>
              <a:gd name="adj1" fmla="val -48658"/>
              <a:gd name="adj2" fmla="val 101263"/>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schemeClr val="accent5"/>
                </a:solidFill>
                <a:latin typeface="Mistral" pitchFamily="66" charset="0"/>
                <a:cs typeface="Microsoft Sans Serif" pitchFamily="34" charset="0"/>
              </a:rPr>
              <a:t>人身攻击：不阐述原因而直接攻击或侮辱其人。</a:t>
            </a:r>
          </a:p>
        </p:txBody>
      </p:sp>
      <p:sp>
        <p:nvSpPr>
          <p:cNvPr id="19" name="矩形 18"/>
          <p:cNvSpPr/>
          <p:nvPr/>
        </p:nvSpPr>
        <p:spPr>
          <a:xfrm>
            <a:off x="2555875" y="2846388"/>
            <a:ext cx="6480175" cy="1892300"/>
          </a:xfrm>
          <a:prstGeom prst="rect">
            <a:avLst/>
          </a:prstGeom>
        </p:spPr>
        <p:txBody>
          <a:bodyPr>
            <a:spAutoFit/>
          </a:bodyPr>
          <a:lstStyle/>
          <a:p>
            <a:pPr fontAlgn="auto">
              <a:lnSpc>
                <a:spcPct val="150000"/>
              </a:lnSpc>
              <a:spcBef>
                <a:spcPts val="0"/>
              </a:spcBef>
              <a:spcAft>
                <a:spcPts val="0"/>
              </a:spcAft>
              <a:defRPr/>
            </a:pPr>
            <a:r>
              <a:rPr lang="zh-CN" altLang="en-US" sz="2400" dirty="0">
                <a:solidFill>
                  <a:schemeClr val="accent1"/>
                </a:solidFill>
                <a:latin typeface="+mn-ea"/>
                <a:ea typeface="+mn-ea"/>
              </a:rPr>
              <a:t>典型案例：</a:t>
            </a:r>
            <a:endParaRPr lang="en-US" altLang="zh-CN" sz="2400" dirty="0">
              <a:solidFill>
                <a:schemeClr val="accent1"/>
              </a:solidFill>
              <a:latin typeface="+mn-ea"/>
              <a:ea typeface="+mn-ea"/>
            </a:endParaRP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韩</a:t>
            </a:r>
            <a:r>
              <a:rPr lang="en-US" altLang="zh-CN" dirty="0">
                <a:latin typeface="+mn-ea"/>
                <a:ea typeface="+mn-ea"/>
              </a:rPr>
              <a:t>2</a:t>
            </a:r>
            <a:r>
              <a:rPr lang="zh-CN" altLang="en-US" dirty="0">
                <a:latin typeface="+mn-ea"/>
                <a:ea typeface="+mn-ea"/>
              </a:rPr>
              <a:t>就是一个骗子，你怎么能相信他说的话？</a:t>
            </a:r>
            <a:endParaRPr lang="en-US" altLang="zh-CN" dirty="0">
              <a:latin typeface="+mn-ea"/>
              <a:ea typeface="+mn-ea"/>
            </a:endParaRP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当官就没有不贪的，你怎么能指望他们改变？</a:t>
            </a:r>
            <a:endParaRPr lang="en-US" altLang="zh-CN" dirty="0">
              <a:latin typeface="+mn-ea"/>
              <a:ea typeface="+mn-ea"/>
            </a:endParaRP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此人是拿钱的五毛，你怎么能支持他的观点呢？</a:t>
            </a:r>
            <a:endParaRPr lang="en-US" altLang="zh-CN" dirty="0">
              <a:latin typeface="+mn-ea"/>
              <a:ea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67C938-0F8F-4A9B-814B-40F94602D6F2}" type="slidenum">
              <a:rPr lang="zh-CN" altLang="en-US" smtClean="0"/>
              <a:pPr fontAlgn="base">
                <a:spcBef>
                  <a:spcPct val="0"/>
                </a:spcBef>
                <a:spcAft>
                  <a:spcPct val="0"/>
                </a:spcAft>
                <a:defRPr/>
              </a:pPr>
              <a:t>31</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种推理谬误之二</a:t>
            </a:r>
            <a:endParaRPr lang="zh-CN" altLang="en-US" dirty="0"/>
          </a:p>
        </p:txBody>
      </p:sp>
      <p:pic>
        <p:nvPicPr>
          <p:cNvPr id="37892"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268538" y="1341438"/>
            <a:ext cx="6624637" cy="719137"/>
          </a:xfrm>
          <a:prstGeom prst="wedgeRoundRectCallout">
            <a:avLst>
              <a:gd name="adj1" fmla="val -48658"/>
              <a:gd name="adj2" fmla="val 101263"/>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defRPr/>
            </a:pPr>
            <a:r>
              <a:rPr lang="zh-CN" altLang="en-US" sz="2000" b="1" dirty="0">
                <a:solidFill>
                  <a:schemeClr val="accent5"/>
                </a:solidFill>
                <a:latin typeface="Mistral" pitchFamily="66" charset="0"/>
                <a:cs typeface="Microsoft Sans Serif" pitchFamily="34" charset="0"/>
              </a:rPr>
              <a:t>滑坡推理：如果某事发生，则相关的很多事情肯定会发生。</a:t>
            </a:r>
          </a:p>
        </p:txBody>
      </p:sp>
      <p:sp>
        <p:nvSpPr>
          <p:cNvPr id="19" name="矩形 18"/>
          <p:cNvSpPr>
            <a:spLocks noChangeArrowheads="1"/>
          </p:cNvSpPr>
          <p:nvPr/>
        </p:nvSpPr>
        <p:spPr bwMode="auto">
          <a:xfrm>
            <a:off x="2916238" y="2708275"/>
            <a:ext cx="5940425" cy="3116263"/>
          </a:xfrm>
          <a:prstGeom prst="rect">
            <a:avLst/>
          </a:prstGeom>
          <a:noFill/>
          <a:ln w="9525">
            <a:noFill/>
            <a:miter lim="800000"/>
            <a:headEnd/>
            <a:tailEnd/>
          </a:ln>
        </p:spPr>
        <p:txBody>
          <a:bodyPr>
            <a:spAutoFit/>
          </a:bodyPr>
          <a:lstStyle/>
          <a:p>
            <a:pPr marL="360363" indent="-360363">
              <a:lnSpc>
                <a:spcPct val="150000"/>
              </a:lnSpc>
            </a:pPr>
            <a:r>
              <a:rPr lang="zh-CN" altLang="en-US" sz="2400">
                <a:solidFill>
                  <a:schemeClr val="accent1"/>
                </a:solidFill>
                <a:latin typeface="微软雅黑" pitchFamily="34" charset="-122"/>
                <a:ea typeface="微软雅黑" pitchFamily="34" charset="-122"/>
              </a:rPr>
              <a:t>典型案例：</a:t>
            </a:r>
            <a:endParaRPr lang="en-US" altLang="zh-CN" sz="2400">
              <a:solidFill>
                <a:schemeClr val="accent1"/>
              </a:solidFill>
              <a:latin typeface="微软雅黑" pitchFamily="34" charset="-122"/>
              <a:ea typeface="微软雅黑" pitchFamily="34" charset="-122"/>
            </a:endParaRP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如果我们同意开放负面新闻报道，那么报纸上一定都是负面消息，进而影响社会稳定。</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如果我们同意</a:t>
            </a:r>
            <a:r>
              <a:rPr lang="en-US" altLang="zh-CN">
                <a:latin typeface="微软雅黑" pitchFamily="34" charset="-122"/>
                <a:ea typeface="微软雅黑" pitchFamily="34" charset="-122"/>
              </a:rPr>
              <a:t>360</a:t>
            </a:r>
            <a:r>
              <a:rPr lang="zh-CN" altLang="en-US">
                <a:latin typeface="微软雅黑" pitchFamily="34" charset="-122"/>
                <a:ea typeface="微软雅黑" pitchFamily="34" charset="-122"/>
              </a:rPr>
              <a:t>这样攻击，那么腾讯一定会遇到生存危机。</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如果我们同意甲方需求，那么一定会带来更多需求，进而导致项目延期。</a:t>
            </a:r>
            <a:endParaRPr lang="en-US" altLang="zh-CN">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6E6AAE-7263-4C5B-88F3-6AC4768B03AF}" type="slidenum">
              <a:rPr lang="zh-CN" altLang="en-US" smtClean="0"/>
              <a:pPr fontAlgn="base">
                <a:spcBef>
                  <a:spcPct val="0"/>
                </a:spcBef>
                <a:spcAft>
                  <a:spcPct val="0"/>
                </a:spcAft>
                <a:defRPr/>
              </a:pPr>
              <a:t>32</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种推理谬误之三</a:t>
            </a:r>
            <a:endParaRPr lang="zh-CN" altLang="en-US" dirty="0"/>
          </a:p>
        </p:txBody>
      </p:sp>
      <p:pic>
        <p:nvPicPr>
          <p:cNvPr id="38916"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268538" y="1125538"/>
            <a:ext cx="6624637" cy="935037"/>
          </a:xfrm>
          <a:prstGeom prst="wedgeRoundRectCallout">
            <a:avLst>
              <a:gd name="adj1" fmla="val -48658"/>
              <a:gd name="adj2" fmla="val 101263"/>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istral" pitchFamily="66" charset="0"/>
                <a:cs typeface="Microsoft Sans Serif" pitchFamily="34" charset="0"/>
              </a:rPr>
              <a:t>妄求完美：如果某方法不能彻底解决某问题，就不采用此方法</a:t>
            </a:r>
          </a:p>
        </p:txBody>
      </p:sp>
      <p:sp>
        <p:nvSpPr>
          <p:cNvPr id="19" name="矩形 18"/>
          <p:cNvSpPr/>
          <p:nvPr/>
        </p:nvSpPr>
        <p:spPr>
          <a:xfrm>
            <a:off x="2916238" y="2708275"/>
            <a:ext cx="6227762" cy="1893888"/>
          </a:xfrm>
          <a:prstGeom prst="rect">
            <a:avLst/>
          </a:prstGeom>
        </p:spPr>
        <p:txBody>
          <a:bodyPr>
            <a:spAutoFit/>
          </a:bodyPr>
          <a:lstStyle/>
          <a:p>
            <a:pPr fontAlgn="auto">
              <a:lnSpc>
                <a:spcPct val="150000"/>
              </a:lnSpc>
              <a:spcBef>
                <a:spcPts val="0"/>
              </a:spcBef>
              <a:spcAft>
                <a:spcPts val="0"/>
              </a:spcAft>
              <a:defRPr/>
            </a:pPr>
            <a:r>
              <a:rPr lang="zh-CN" altLang="en-US" sz="2400" dirty="0">
                <a:solidFill>
                  <a:schemeClr val="accent1"/>
                </a:solidFill>
                <a:latin typeface="+mn-ea"/>
                <a:ea typeface="+mn-ea"/>
              </a:rPr>
              <a:t>典型案例：</a:t>
            </a:r>
            <a:endParaRPr lang="en-US" altLang="zh-CN" sz="2400" dirty="0">
              <a:solidFill>
                <a:schemeClr val="accent1"/>
              </a:solidFill>
              <a:latin typeface="+mn-ea"/>
              <a:ea typeface="+mn-ea"/>
            </a:endParaRP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如果你不能保证百分百安全，就不能推出这种新药</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假如你的软件还存在</a:t>
            </a:r>
            <a:r>
              <a:rPr lang="en-US" altLang="zh-CN" dirty="0">
                <a:latin typeface="+mn-ea"/>
                <a:ea typeface="+mn-ea"/>
              </a:rPr>
              <a:t>BUG</a:t>
            </a:r>
            <a:r>
              <a:rPr lang="zh-CN" altLang="en-US" dirty="0">
                <a:latin typeface="+mn-ea"/>
                <a:ea typeface="+mn-ea"/>
              </a:rPr>
              <a:t>，你就不应该推向市场</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我们不应该允许给妓女发放避孕套，因为这是鼓励卖淫</a:t>
            </a:r>
            <a:endParaRPr lang="en-US" altLang="zh-CN" dirty="0">
              <a:latin typeface="+mn-ea"/>
              <a:ea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4C5A62-3FEA-4094-A8C5-7A4C2BDC1C97}" type="slidenum">
              <a:rPr lang="zh-CN" altLang="en-US" smtClean="0"/>
              <a:pPr fontAlgn="base">
                <a:spcBef>
                  <a:spcPct val="0"/>
                </a:spcBef>
                <a:spcAft>
                  <a:spcPct val="0"/>
                </a:spcAft>
                <a:defRPr/>
              </a:pPr>
              <a:t>33</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种推理谬误之四</a:t>
            </a:r>
            <a:endParaRPr lang="zh-CN" altLang="en-US" dirty="0"/>
          </a:p>
        </p:txBody>
      </p:sp>
      <p:pic>
        <p:nvPicPr>
          <p:cNvPr id="39940"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268538" y="1268413"/>
            <a:ext cx="6624637" cy="647700"/>
          </a:xfrm>
          <a:prstGeom prst="wedgeRoundRectCallout">
            <a:avLst>
              <a:gd name="adj1" fmla="val -48658"/>
              <a:gd name="adj2" fmla="val 101263"/>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istral" pitchFamily="66" charset="0"/>
                <a:cs typeface="Microsoft Sans Serif" pitchFamily="34" charset="0"/>
              </a:rPr>
              <a:t>移花接木：利用词语的歧义，前后偷换概念误导。</a:t>
            </a:r>
          </a:p>
        </p:txBody>
      </p:sp>
      <p:sp>
        <p:nvSpPr>
          <p:cNvPr id="19" name="矩形 18"/>
          <p:cNvSpPr>
            <a:spLocks noChangeArrowheads="1"/>
          </p:cNvSpPr>
          <p:nvPr/>
        </p:nvSpPr>
        <p:spPr bwMode="auto">
          <a:xfrm>
            <a:off x="2916238" y="2708275"/>
            <a:ext cx="5616575" cy="2724150"/>
          </a:xfrm>
          <a:prstGeom prst="rect">
            <a:avLst/>
          </a:prstGeom>
          <a:noFill/>
          <a:ln w="9525">
            <a:noFill/>
            <a:miter lim="800000"/>
            <a:headEnd/>
            <a:tailEnd/>
          </a:ln>
        </p:spPr>
        <p:txBody>
          <a:bodyPr>
            <a:spAutoFit/>
          </a:bodyPr>
          <a:lstStyle/>
          <a:p>
            <a:pPr marL="360363" indent="-360363">
              <a:lnSpc>
                <a:spcPct val="150000"/>
              </a:lnSpc>
            </a:pPr>
            <a:r>
              <a:rPr lang="zh-CN" altLang="en-US" sz="2400">
                <a:solidFill>
                  <a:schemeClr val="accent1"/>
                </a:solidFill>
                <a:latin typeface="微软雅黑" pitchFamily="34" charset="-122"/>
                <a:ea typeface="微软雅黑" pitchFamily="34" charset="-122"/>
              </a:rPr>
              <a:t>典型案例：</a:t>
            </a:r>
            <a:endParaRPr lang="en-US" altLang="zh-CN" sz="2400">
              <a:solidFill>
                <a:schemeClr val="accent1"/>
              </a:solidFill>
              <a:latin typeface="微软雅黑" pitchFamily="34" charset="-122"/>
              <a:ea typeface="微软雅黑" pitchFamily="34" charset="-122"/>
            </a:endParaRP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我们支持车船税，因为民意调查（对象未必是我们）一致赞成征收车船税。</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韩寒有代笔是确定的事情了</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（代笔是什么含义？）</a:t>
            </a:r>
            <a:endParaRPr lang="en-US" altLang="zh-CN">
              <a:latin typeface="微软雅黑" pitchFamily="34" charset="-122"/>
              <a:ea typeface="微软雅黑" pitchFamily="34" charset="-122"/>
            </a:endParaRP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我们这项收费是符合国际惯例的。（国际惯例到底是什么？）</a:t>
            </a:r>
            <a:endParaRPr lang="en-US" altLang="zh-CN">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8DC49C-D889-452D-995A-A230D213B1C9}" type="slidenum">
              <a:rPr lang="zh-CN" altLang="en-US" smtClean="0"/>
              <a:pPr fontAlgn="base">
                <a:spcBef>
                  <a:spcPct val="0"/>
                </a:spcBef>
                <a:spcAft>
                  <a:spcPct val="0"/>
                </a:spcAft>
                <a:defRPr/>
              </a:pPr>
              <a:t>34</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种推理谬误之五</a:t>
            </a:r>
            <a:endParaRPr lang="zh-CN" altLang="en-US" dirty="0"/>
          </a:p>
        </p:txBody>
      </p:sp>
      <p:pic>
        <p:nvPicPr>
          <p:cNvPr id="40964"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268538" y="1268413"/>
            <a:ext cx="6624637" cy="647700"/>
          </a:xfrm>
          <a:prstGeom prst="wedgeRoundRectCallout">
            <a:avLst>
              <a:gd name="adj1" fmla="val -48658"/>
              <a:gd name="adj2" fmla="val 101263"/>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istral" pitchFamily="66" charset="0"/>
                <a:cs typeface="Microsoft Sans Serif" pitchFamily="34" charset="0"/>
              </a:rPr>
              <a:t>诉诸公众：利用公众的观点，公众支持的就是合理的。</a:t>
            </a:r>
          </a:p>
        </p:txBody>
      </p:sp>
      <p:sp>
        <p:nvSpPr>
          <p:cNvPr id="19" name="矩形 18"/>
          <p:cNvSpPr>
            <a:spLocks noChangeArrowheads="1"/>
          </p:cNvSpPr>
          <p:nvPr/>
        </p:nvSpPr>
        <p:spPr bwMode="auto">
          <a:xfrm>
            <a:off x="2916238" y="2708275"/>
            <a:ext cx="5616575" cy="2703513"/>
          </a:xfrm>
          <a:prstGeom prst="rect">
            <a:avLst/>
          </a:prstGeom>
          <a:noFill/>
          <a:ln w="9525">
            <a:noFill/>
            <a:miter lim="800000"/>
            <a:headEnd/>
            <a:tailEnd/>
          </a:ln>
        </p:spPr>
        <p:txBody>
          <a:bodyPr>
            <a:spAutoFit/>
          </a:bodyPr>
          <a:lstStyle/>
          <a:p>
            <a:pPr marL="360363" indent="-360363">
              <a:lnSpc>
                <a:spcPct val="150000"/>
              </a:lnSpc>
            </a:pPr>
            <a:r>
              <a:rPr lang="zh-CN" altLang="en-US" sz="2400">
                <a:solidFill>
                  <a:schemeClr val="accent1"/>
                </a:solidFill>
                <a:latin typeface="微软雅黑" pitchFamily="34" charset="-122"/>
                <a:ea typeface="微软雅黑" pitchFamily="34" charset="-122"/>
              </a:rPr>
              <a:t>典型案例：</a:t>
            </a:r>
            <a:endParaRPr lang="en-US" altLang="zh-CN" sz="2400">
              <a:solidFill>
                <a:schemeClr val="accent1"/>
              </a:solidFill>
              <a:latin typeface="微软雅黑" pitchFamily="34" charset="-122"/>
              <a:ea typeface="微软雅黑" pitchFamily="34" charset="-122"/>
            </a:endParaRP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调查显示</a:t>
            </a:r>
            <a:r>
              <a:rPr lang="en-US" altLang="zh-CN">
                <a:latin typeface="微软雅黑" pitchFamily="34" charset="-122"/>
                <a:ea typeface="微软雅黑" pitchFamily="34" charset="-122"/>
              </a:rPr>
              <a:t>80%</a:t>
            </a:r>
            <a:r>
              <a:rPr lang="zh-CN" altLang="en-US">
                <a:latin typeface="微软雅黑" pitchFamily="34" charset="-122"/>
                <a:ea typeface="微软雅黑" pitchFamily="34" charset="-122"/>
              </a:rPr>
              <a:t>群众支持加薪，所以我们应该全国实施普涨工资应对通货膨胀。</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群众支持对贪官要判处死刑，所以贪官要判处死刑。</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小三该纳入刑罚，因为对已婚妇女的调查她们都支持立法处罚。</a:t>
            </a:r>
            <a:endParaRPr lang="en-US" altLang="zh-CN">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A6E06E-0793-4C9A-BD36-35B3820418A4}" type="slidenum">
              <a:rPr lang="zh-CN" altLang="en-US" smtClean="0"/>
              <a:pPr fontAlgn="base">
                <a:spcBef>
                  <a:spcPct val="0"/>
                </a:spcBef>
                <a:spcAft>
                  <a:spcPct val="0"/>
                </a:spcAft>
                <a:defRPr/>
              </a:pPr>
              <a:t>35</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种推理谬误之六</a:t>
            </a:r>
            <a:endParaRPr lang="zh-CN" altLang="en-US" dirty="0"/>
          </a:p>
        </p:txBody>
      </p:sp>
      <p:pic>
        <p:nvPicPr>
          <p:cNvPr id="41988"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1619250" y="1268413"/>
            <a:ext cx="7164388" cy="647700"/>
          </a:xfrm>
          <a:prstGeom prst="wedgeRoundRectCallout">
            <a:avLst>
              <a:gd name="adj1" fmla="val -42378"/>
              <a:gd name="adj2" fmla="val 116940"/>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n-ea"/>
                <a:cs typeface="Microsoft Sans Serif" pitchFamily="34" charset="0"/>
              </a:rPr>
              <a:t>诉诸权威：利用假权威观点，通常是</a:t>
            </a:r>
            <a:r>
              <a:rPr lang="en-US" altLang="zh-CN" sz="2000" b="1" dirty="0">
                <a:solidFill>
                  <a:schemeClr val="accent5"/>
                </a:solidFill>
                <a:latin typeface="+mn-ea"/>
                <a:cs typeface="Microsoft Sans Serif" pitchFamily="34" charset="0"/>
              </a:rPr>
              <a:t>A</a:t>
            </a:r>
            <a:r>
              <a:rPr lang="zh-CN" altLang="en-US" sz="2000" b="1" dirty="0">
                <a:solidFill>
                  <a:schemeClr val="accent5"/>
                </a:solidFill>
                <a:latin typeface="+mn-ea"/>
                <a:cs typeface="Microsoft Sans Serif" pitchFamily="34" charset="0"/>
              </a:rPr>
              <a:t>领域权威对</a:t>
            </a:r>
            <a:r>
              <a:rPr lang="en-US" altLang="zh-CN" sz="2000" b="1" dirty="0">
                <a:solidFill>
                  <a:schemeClr val="accent5"/>
                </a:solidFill>
                <a:latin typeface="+mn-ea"/>
                <a:cs typeface="Microsoft Sans Serif" pitchFamily="34" charset="0"/>
              </a:rPr>
              <a:t>B</a:t>
            </a:r>
            <a:r>
              <a:rPr lang="zh-CN" altLang="en-US" sz="2000" b="1" dirty="0">
                <a:solidFill>
                  <a:schemeClr val="accent5"/>
                </a:solidFill>
                <a:latin typeface="+mn-ea"/>
                <a:cs typeface="Microsoft Sans Serif" pitchFamily="34" charset="0"/>
              </a:rPr>
              <a:t>领域观点</a:t>
            </a:r>
          </a:p>
        </p:txBody>
      </p:sp>
      <p:sp>
        <p:nvSpPr>
          <p:cNvPr id="19" name="矩形 18"/>
          <p:cNvSpPr/>
          <p:nvPr/>
        </p:nvSpPr>
        <p:spPr>
          <a:xfrm>
            <a:off x="2916238" y="2708275"/>
            <a:ext cx="5616575" cy="1892300"/>
          </a:xfrm>
          <a:prstGeom prst="rect">
            <a:avLst/>
          </a:prstGeom>
        </p:spPr>
        <p:txBody>
          <a:bodyPr>
            <a:spAutoFit/>
          </a:bodyPr>
          <a:lstStyle/>
          <a:p>
            <a:pPr fontAlgn="auto">
              <a:lnSpc>
                <a:spcPct val="150000"/>
              </a:lnSpc>
              <a:spcBef>
                <a:spcPts val="0"/>
              </a:spcBef>
              <a:spcAft>
                <a:spcPts val="0"/>
              </a:spcAft>
              <a:defRPr/>
            </a:pPr>
            <a:r>
              <a:rPr lang="zh-CN" altLang="en-US" sz="2400" dirty="0">
                <a:solidFill>
                  <a:schemeClr val="accent1"/>
                </a:solidFill>
                <a:latin typeface="+mn-ea"/>
                <a:ea typeface="+mn-ea"/>
              </a:rPr>
              <a:t>典型案例：</a:t>
            </a:r>
            <a:endParaRPr lang="en-US" altLang="zh-CN" sz="2400" dirty="0">
              <a:solidFill>
                <a:schemeClr val="accent1"/>
              </a:solidFill>
              <a:latin typeface="+mn-ea"/>
              <a:ea typeface="+mn-ea"/>
            </a:endParaRP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专家表示官员公开财产操作上不具备现实可行性。</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专家表示白酒都含有塑化剂，适当饮用无害。</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有科学家说亩产可以过万斤，所以我们就相信了。</a:t>
            </a:r>
            <a:endParaRPr lang="en-US" altLang="zh-CN" dirty="0">
              <a:latin typeface="+mn-ea"/>
              <a:ea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81684E-1600-4018-A3F6-BF48882FA96E}" type="slidenum">
              <a:rPr lang="zh-CN" altLang="en-US" smtClean="0"/>
              <a:pPr fontAlgn="base">
                <a:spcBef>
                  <a:spcPct val="0"/>
                </a:spcBef>
                <a:spcAft>
                  <a:spcPct val="0"/>
                </a:spcAft>
                <a:defRPr/>
              </a:pPr>
              <a:t>36</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种推理谬误之七</a:t>
            </a:r>
            <a:endParaRPr lang="zh-CN" altLang="en-US" dirty="0"/>
          </a:p>
        </p:txBody>
      </p:sp>
      <p:pic>
        <p:nvPicPr>
          <p:cNvPr id="43012"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1619250" y="1268413"/>
            <a:ext cx="7164388" cy="647700"/>
          </a:xfrm>
          <a:prstGeom prst="wedgeRoundRectCallout">
            <a:avLst>
              <a:gd name="adj1" fmla="val -42378"/>
              <a:gd name="adj2" fmla="val 116940"/>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n-ea"/>
                <a:cs typeface="Microsoft Sans Serif" pitchFamily="34" charset="0"/>
              </a:rPr>
              <a:t>诉诸情感：利用调动感情的词汇，激发情感共鸣替代理性判断。</a:t>
            </a:r>
          </a:p>
        </p:txBody>
      </p:sp>
      <p:sp>
        <p:nvSpPr>
          <p:cNvPr id="19" name="矩形 18"/>
          <p:cNvSpPr/>
          <p:nvPr/>
        </p:nvSpPr>
        <p:spPr>
          <a:xfrm>
            <a:off x="2916238" y="2708275"/>
            <a:ext cx="5616575" cy="1892300"/>
          </a:xfrm>
          <a:prstGeom prst="rect">
            <a:avLst/>
          </a:prstGeom>
        </p:spPr>
        <p:txBody>
          <a:bodyPr>
            <a:spAutoFit/>
          </a:bodyPr>
          <a:lstStyle/>
          <a:p>
            <a:pPr fontAlgn="auto">
              <a:lnSpc>
                <a:spcPct val="150000"/>
              </a:lnSpc>
              <a:spcBef>
                <a:spcPts val="0"/>
              </a:spcBef>
              <a:spcAft>
                <a:spcPts val="0"/>
              </a:spcAft>
              <a:defRPr/>
            </a:pPr>
            <a:r>
              <a:rPr lang="zh-CN" altLang="en-US" sz="2400" dirty="0">
                <a:solidFill>
                  <a:schemeClr val="accent1"/>
                </a:solidFill>
                <a:latin typeface="+mn-ea"/>
                <a:ea typeface="+mn-ea"/>
              </a:rPr>
              <a:t>典型案例：</a:t>
            </a:r>
            <a:endParaRPr lang="en-US" altLang="zh-CN" sz="2400" dirty="0">
              <a:solidFill>
                <a:schemeClr val="accent1"/>
              </a:solidFill>
              <a:latin typeface="+mn-ea"/>
              <a:ea typeface="+mn-ea"/>
            </a:endParaRP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拿了房地产商钱的专家总是鼓吹有利他们的政策。</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每一个受过奸商</a:t>
            </a:r>
            <a:r>
              <a:rPr lang="zh-CN" altLang="en-US" dirty="0" smtClean="0">
                <a:latin typeface="+mn-ea"/>
                <a:ea typeface="+mn-ea"/>
              </a:rPr>
              <a:t>伤害的</a:t>
            </a:r>
            <a:r>
              <a:rPr lang="zh-CN" altLang="en-US" dirty="0">
                <a:latin typeface="+mn-ea"/>
                <a:ea typeface="+mn-ea"/>
              </a:rPr>
              <a:t>人都不能饶恕这种事。</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砸光小日本的车，让小日本经济彻底垮掉！</a:t>
            </a:r>
            <a:endParaRPr lang="en-US" altLang="zh-CN" dirty="0">
              <a:latin typeface="+mn-ea"/>
              <a:ea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DBF147-B96A-4DD2-BB13-9F10A902696D}" type="slidenum">
              <a:rPr lang="zh-CN" altLang="en-US" smtClean="0"/>
              <a:pPr fontAlgn="base">
                <a:spcBef>
                  <a:spcPct val="0"/>
                </a:spcBef>
                <a:spcAft>
                  <a:spcPct val="0"/>
                </a:spcAft>
                <a:defRPr/>
              </a:pPr>
              <a:t>37</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种推理谬误之八</a:t>
            </a:r>
            <a:endParaRPr lang="zh-CN" altLang="en-US" dirty="0"/>
          </a:p>
        </p:txBody>
      </p:sp>
      <p:pic>
        <p:nvPicPr>
          <p:cNvPr id="44036"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124075" y="1268413"/>
            <a:ext cx="6659563" cy="647700"/>
          </a:xfrm>
          <a:prstGeom prst="wedgeRoundRectCallout">
            <a:avLst>
              <a:gd name="adj1" fmla="val -42378"/>
              <a:gd name="adj2" fmla="val 116940"/>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n-ea"/>
                <a:cs typeface="Microsoft Sans Serif" pitchFamily="34" charset="0"/>
              </a:rPr>
              <a:t>砍稻草人：歪曲对方的观点，攻击其并不存在的观点。</a:t>
            </a:r>
          </a:p>
        </p:txBody>
      </p:sp>
      <p:sp>
        <p:nvSpPr>
          <p:cNvPr id="19" name="矩形 18"/>
          <p:cNvSpPr>
            <a:spLocks noChangeArrowheads="1"/>
          </p:cNvSpPr>
          <p:nvPr/>
        </p:nvSpPr>
        <p:spPr bwMode="auto">
          <a:xfrm>
            <a:off x="2411413" y="2708275"/>
            <a:ext cx="6696075" cy="2290763"/>
          </a:xfrm>
          <a:prstGeom prst="rect">
            <a:avLst/>
          </a:prstGeom>
          <a:noFill/>
          <a:ln w="9525">
            <a:noFill/>
            <a:miter lim="800000"/>
            <a:headEnd/>
            <a:tailEnd/>
          </a:ln>
        </p:spPr>
        <p:txBody>
          <a:bodyPr>
            <a:spAutoFit/>
          </a:bodyPr>
          <a:lstStyle/>
          <a:p>
            <a:pPr marL="360363" indent="-360363">
              <a:lnSpc>
                <a:spcPct val="150000"/>
              </a:lnSpc>
            </a:pPr>
            <a:r>
              <a:rPr lang="zh-CN" altLang="en-US" sz="2400">
                <a:solidFill>
                  <a:schemeClr val="accent1"/>
                </a:solidFill>
                <a:latin typeface="微软雅黑" pitchFamily="34" charset="-122"/>
                <a:ea typeface="微软雅黑" pitchFamily="34" charset="-122"/>
              </a:rPr>
              <a:t>典型案例：</a:t>
            </a:r>
            <a:endParaRPr lang="en-US" altLang="zh-CN" sz="2400">
              <a:solidFill>
                <a:schemeClr val="accent1"/>
              </a:solidFill>
              <a:latin typeface="微软雅黑" pitchFamily="34" charset="-122"/>
              <a:ea typeface="微软雅黑" pitchFamily="34" charset="-122"/>
            </a:endParaRP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我反对做产前</a:t>
            </a:r>
            <a:r>
              <a:rPr lang="en-US" altLang="zh-CN">
                <a:latin typeface="微软雅黑" pitchFamily="34" charset="-122"/>
                <a:ea typeface="微软雅黑" pitchFamily="34" charset="-122"/>
              </a:rPr>
              <a:t>B</a:t>
            </a:r>
            <a:r>
              <a:rPr lang="zh-CN" altLang="en-US">
                <a:latin typeface="微软雅黑" pitchFamily="34" charset="-122"/>
                <a:ea typeface="微软雅黑" pitchFamily="34" charset="-122"/>
              </a:rPr>
              <a:t>超检查，这些医生实际上想杀死有缺陷的生命。</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上帝并不能如科学一样解释世界，所以你不应该信仰上帝。</a:t>
            </a:r>
          </a:p>
          <a:p>
            <a:pPr marL="360363" indent="-360363">
              <a:lnSpc>
                <a:spcPct val="150000"/>
              </a:lnSpc>
              <a:buFont typeface="微软雅黑" pitchFamily="34" charset="-122"/>
              <a:buAutoNum type="circleNumDbPlain"/>
            </a:pPr>
            <a:r>
              <a:rPr lang="zh-CN" altLang="en-US">
                <a:latin typeface="Constantia" pitchFamily="18" charset="0"/>
                <a:ea typeface="微软雅黑" pitchFamily="34" charset="-122"/>
              </a:rPr>
              <a:t>官员说我们金牌拿少了，他们要批评，金牌拿多了，他们也要批评，事实上（杨明）文章没有说拿金牌不好 </a:t>
            </a:r>
            <a:r>
              <a:rPr lang="zh-CN" altLang="en-US">
                <a:latin typeface="微软雅黑" pitchFamily="34" charset="-122"/>
                <a:ea typeface="微软雅黑" pitchFamily="34" charset="-122"/>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D4DAA3-5668-42FE-8EE7-50138C7F523D}" type="slidenum">
              <a:rPr lang="zh-CN" altLang="en-US" smtClean="0"/>
              <a:pPr fontAlgn="base">
                <a:spcBef>
                  <a:spcPct val="0"/>
                </a:spcBef>
                <a:spcAft>
                  <a:spcPct val="0"/>
                </a:spcAft>
                <a:defRPr/>
              </a:pPr>
              <a:t>38</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种推理谬误之九</a:t>
            </a:r>
            <a:endParaRPr lang="zh-CN" altLang="en-US" dirty="0"/>
          </a:p>
        </p:txBody>
      </p:sp>
      <p:pic>
        <p:nvPicPr>
          <p:cNvPr id="45060"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124075" y="1268413"/>
            <a:ext cx="6659563" cy="647700"/>
          </a:xfrm>
          <a:prstGeom prst="wedgeRoundRectCallout">
            <a:avLst>
              <a:gd name="adj1" fmla="val -42378"/>
              <a:gd name="adj2" fmla="val 116940"/>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n-ea"/>
                <a:cs typeface="Microsoft Sans Serif" pitchFamily="34" charset="0"/>
              </a:rPr>
              <a:t>两难困境：制造虚假的两难困境，其实还有更多选择。</a:t>
            </a:r>
          </a:p>
        </p:txBody>
      </p:sp>
      <p:sp>
        <p:nvSpPr>
          <p:cNvPr id="19" name="矩形 18"/>
          <p:cNvSpPr>
            <a:spLocks noChangeArrowheads="1"/>
          </p:cNvSpPr>
          <p:nvPr/>
        </p:nvSpPr>
        <p:spPr bwMode="auto">
          <a:xfrm>
            <a:off x="2916238" y="2708275"/>
            <a:ext cx="5616575" cy="2308225"/>
          </a:xfrm>
          <a:prstGeom prst="rect">
            <a:avLst/>
          </a:prstGeom>
          <a:noFill/>
          <a:ln w="9525">
            <a:noFill/>
            <a:miter lim="800000"/>
            <a:headEnd/>
            <a:tailEnd/>
          </a:ln>
        </p:spPr>
        <p:txBody>
          <a:bodyPr>
            <a:spAutoFit/>
          </a:bodyPr>
          <a:lstStyle/>
          <a:p>
            <a:pPr marL="360363" indent="-360363">
              <a:lnSpc>
                <a:spcPct val="150000"/>
              </a:lnSpc>
            </a:pPr>
            <a:r>
              <a:rPr lang="zh-CN" altLang="en-US" sz="2400">
                <a:solidFill>
                  <a:schemeClr val="accent1"/>
                </a:solidFill>
                <a:latin typeface="微软雅黑" pitchFamily="34" charset="-122"/>
                <a:ea typeface="微软雅黑" pitchFamily="34" charset="-122"/>
              </a:rPr>
              <a:t>典型案例：</a:t>
            </a:r>
            <a:endParaRPr lang="en-US" altLang="zh-CN" sz="2400">
              <a:solidFill>
                <a:schemeClr val="accent1"/>
              </a:solidFill>
              <a:latin typeface="微软雅黑" pitchFamily="34" charset="-122"/>
              <a:ea typeface="微软雅黑" pitchFamily="34" charset="-122"/>
            </a:endParaRP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要么考研，要么考公务员，否则我们找不到好工作。</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在通货膨胀的今天，理财的两种最佳选择一是股票，二是房产。</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要么一人一票，要么继续专制，不会有其它选择！</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64A34E-E24C-4155-AA46-7A1C35C370D1}" type="slidenum">
              <a:rPr lang="zh-CN" altLang="en-US" smtClean="0"/>
              <a:pPr fontAlgn="base">
                <a:spcBef>
                  <a:spcPct val="0"/>
                </a:spcBef>
                <a:spcAft>
                  <a:spcPct val="0"/>
                </a:spcAft>
                <a:defRPr/>
              </a:pPr>
              <a:t>39</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种推理谬误之十</a:t>
            </a:r>
            <a:endParaRPr lang="zh-CN" altLang="en-US" dirty="0"/>
          </a:p>
        </p:txBody>
      </p:sp>
      <p:pic>
        <p:nvPicPr>
          <p:cNvPr id="46084"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124075" y="1268413"/>
            <a:ext cx="6659563" cy="647700"/>
          </a:xfrm>
          <a:prstGeom prst="wedgeRoundRectCallout">
            <a:avLst>
              <a:gd name="adj1" fmla="val -42378"/>
              <a:gd name="adj2" fmla="val 116940"/>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smtClean="0">
                <a:solidFill>
                  <a:schemeClr val="accent5"/>
                </a:solidFill>
                <a:latin typeface="+mn-ea"/>
                <a:cs typeface="Microsoft Sans Serif" pitchFamily="34" charset="0"/>
              </a:rPr>
              <a:t>乱扣帽子：</a:t>
            </a:r>
            <a:r>
              <a:rPr lang="zh-CN" altLang="en-US" sz="2000" b="1" dirty="0">
                <a:solidFill>
                  <a:schemeClr val="accent5"/>
                </a:solidFill>
                <a:latin typeface="+mn-ea"/>
                <a:cs typeface="Microsoft Sans Serif" pitchFamily="34" charset="0"/>
              </a:rPr>
              <a:t>抛出恶意或负面的词汇引导你对事物的评判。</a:t>
            </a:r>
          </a:p>
        </p:txBody>
      </p:sp>
      <p:sp>
        <p:nvSpPr>
          <p:cNvPr id="19" name="矩形 18"/>
          <p:cNvSpPr/>
          <p:nvPr/>
        </p:nvSpPr>
        <p:spPr>
          <a:xfrm>
            <a:off x="2916238" y="2708275"/>
            <a:ext cx="5903912" cy="1893888"/>
          </a:xfrm>
          <a:prstGeom prst="rect">
            <a:avLst/>
          </a:prstGeom>
        </p:spPr>
        <p:txBody>
          <a:bodyPr>
            <a:spAutoFit/>
          </a:bodyPr>
          <a:lstStyle/>
          <a:p>
            <a:pPr fontAlgn="auto">
              <a:lnSpc>
                <a:spcPct val="150000"/>
              </a:lnSpc>
              <a:spcBef>
                <a:spcPts val="0"/>
              </a:spcBef>
              <a:spcAft>
                <a:spcPts val="0"/>
              </a:spcAft>
              <a:defRPr/>
            </a:pPr>
            <a:r>
              <a:rPr lang="zh-CN" altLang="en-US" sz="2400" dirty="0">
                <a:solidFill>
                  <a:schemeClr val="accent1"/>
                </a:solidFill>
                <a:latin typeface="+mn-ea"/>
                <a:ea typeface="+mn-ea"/>
              </a:rPr>
              <a:t>典型案例：</a:t>
            </a:r>
            <a:endParaRPr lang="en-US" altLang="zh-CN" sz="2400" dirty="0">
              <a:solidFill>
                <a:schemeClr val="accent1"/>
              </a:solidFill>
              <a:latin typeface="+mn-ea"/>
              <a:ea typeface="+mn-ea"/>
            </a:endParaRP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你妈妈为什么最近脾气不好？她现在肯定是更年期了。</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她为什么喜欢哭？她有神经病。</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这个官员为什么自杀？肯定是得了抑郁症。</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ABB566-7AF2-4839-9A34-8C6532F6EEFF}" type="slidenum">
              <a:rPr lang="zh-CN" altLang="en-US" smtClean="0"/>
              <a:pPr fontAlgn="base">
                <a:spcBef>
                  <a:spcPct val="0"/>
                </a:spcBef>
                <a:spcAft>
                  <a:spcPct val="0"/>
                </a:spcAft>
                <a:defRPr/>
              </a:pPr>
              <a:t>40</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种推理谬误之十一</a:t>
            </a:r>
            <a:endParaRPr lang="zh-CN" altLang="en-US" dirty="0"/>
          </a:p>
        </p:txBody>
      </p:sp>
      <p:pic>
        <p:nvPicPr>
          <p:cNvPr id="47108"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124075" y="1268413"/>
            <a:ext cx="6659563" cy="647700"/>
          </a:xfrm>
          <a:prstGeom prst="wedgeRoundRectCallout">
            <a:avLst>
              <a:gd name="adj1" fmla="val -42378"/>
              <a:gd name="adj2" fmla="val 116940"/>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n-ea"/>
                <a:cs typeface="Microsoft Sans Serif" pitchFamily="34" charset="0"/>
              </a:rPr>
              <a:t>一厢情愿：因为我希望</a:t>
            </a:r>
            <a:r>
              <a:rPr lang="en-US" altLang="zh-CN" sz="2000" b="1" dirty="0">
                <a:solidFill>
                  <a:schemeClr val="accent5"/>
                </a:solidFill>
                <a:latin typeface="+mn-ea"/>
                <a:cs typeface="Microsoft Sans Serif" pitchFamily="34" charset="0"/>
              </a:rPr>
              <a:t>A</a:t>
            </a:r>
            <a:r>
              <a:rPr lang="zh-CN" altLang="en-US" sz="2000" b="1" dirty="0">
                <a:solidFill>
                  <a:schemeClr val="accent5"/>
                </a:solidFill>
                <a:latin typeface="+mn-ea"/>
                <a:cs typeface="Microsoft Sans Serif" pitchFamily="34" charset="0"/>
              </a:rPr>
              <a:t>，所以就是</a:t>
            </a:r>
            <a:r>
              <a:rPr lang="en-US" altLang="zh-CN" sz="2000" b="1" dirty="0">
                <a:solidFill>
                  <a:schemeClr val="accent5"/>
                </a:solidFill>
                <a:latin typeface="+mn-ea"/>
                <a:cs typeface="Microsoft Sans Serif" pitchFamily="34" charset="0"/>
              </a:rPr>
              <a:t>A</a:t>
            </a:r>
            <a:endParaRPr lang="zh-CN" altLang="en-US" sz="2000" b="1" dirty="0">
              <a:solidFill>
                <a:schemeClr val="accent5"/>
              </a:solidFill>
              <a:latin typeface="+mn-ea"/>
              <a:cs typeface="Microsoft Sans Serif" pitchFamily="34" charset="0"/>
            </a:endParaRPr>
          </a:p>
        </p:txBody>
      </p:sp>
      <p:sp>
        <p:nvSpPr>
          <p:cNvPr id="19" name="矩形 18"/>
          <p:cNvSpPr/>
          <p:nvPr/>
        </p:nvSpPr>
        <p:spPr>
          <a:xfrm>
            <a:off x="2555875" y="2708275"/>
            <a:ext cx="6588125" cy="1892300"/>
          </a:xfrm>
          <a:prstGeom prst="rect">
            <a:avLst/>
          </a:prstGeom>
        </p:spPr>
        <p:txBody>
          <a:bodyPr>
            <a:spAutoFit/>
          </a:bodyPr>
          <a:lstStyle/>
          <a:p>
            <a:pPr fontAlgn="auto">
              <a:lnSpc>
                <a:spcPct val="150000"/>
              </a:lnSpc>
              <a:spcBef>
                <a:spcPts val="0"/>
              </a:spcBef>
              <a:spcAft>
                <a:spcPts val="0"/>
              </a:spcAft>
              <a:defRPr/>
            </a:pPr>
            <a:r>
              <a:rPr lang="zh-CN" altLang="en-US" sz="2400" dirty="0">
                <a:solidFill>
                  <a:schemeClr val="accent1"/>
                </a:solidFill>
                <a:latin typeface="+mn-ea"/>
                <a:ea typeface="+mn-ea"/>
              </a:rPr>
              <a:t>典型案例：</a:t>
            </a:r>
            <a:endParaRPr lang="en-US" altLang="zh-CN" sz="2400" dirty="0">
              <a:solidFill>
                <a:schemeClr val="accent1"/>
              </a:solidFill>
              <a:latin typeface="+mn-ea"/>
              <a:ea typeface="+mn-ea"/>
            </a:endParaRP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今天不可能是周四，我还没有开始准备答辩</a:t>
            </a:r>
            <a:r>
              <a:rPr lang="en-US" altLang="zh-CN" dirty="0">
                <a:latin typeface="+mn-ea"/>
                <a:ea typeface="+mn-ea"/>
              </a:rPr>
              <a:t>PPT</a:t>
            </a:r>
            <a:r>
              <a:rPr lang="zh-CN" altLang="en-US" dirty="0">
                <a:latin typeface="+mn-ea"/>
                <a:ea typeface="+mn-ea"/>
              </a:rPr>
              <a:t>呢！</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我准备考公务员，这样我就能过上稳定的生活了。</a:t>
            </a:r>
          </a:p>
          <a:p>
            <a:pPr marL="342900" indent="-342900" fontAlgn="auto">
              <a:lnSpc>
                <a:spcPct val="150000"/>
              </a:lnSpc>
              <a:spcBef>
                <a:spcPts val="0"/>
              </a:spcBef>
              <a:spcAft>
                <a:spcPts val="0"/>
              </a:spcAft>
              <a:buFont typeface="+mj-ea"/>
              <a:buAutoNum type="circleNumDbPlain"/>
              <a:defRPr/>
            </a:pPr>
            <a:r>
              <a:rPr lang="zh-CN" altLang="en-US" dirty="0">
                <a:latin typeface="+mn-ea"/>
                <a:ea typeface="+mn-ea"/>
              </a:rPr>
              <a:t>我们不需要理睬西方的立场，他们会因为经济利益而屈服的。</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49467F-7333-4B91-BEB4-53DC1C8D13CE}" type="slidenum">
              <a:rPr lang="zh-CN" altLang="en-US" smtClean="0"/>
              <a:pPr fontAlgn="base">
                <a:spcBef>
                  <a:spcPct val="0"/>
                </a:spcBef>
                <a:spcAft>
                  <a:spcPct val="0"/>
                </a:spcAft>
                <a:defRPr/>
              </a:pPr>
              <a:t>41</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种推理谬误之十二</a:t>
            </a:r>
            <a:endParaRPr lang="zh-CN" altLang="en-US" dirty="0"/>
          </a:p>
        </p:txBody>
      </p:sp>
      <p:pic>
        <p:nvPicPr>
          <p:cNvPr id="48132"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268538" y="1125538"/>
            <a:ext cx="6624637" cy="1079500"/>
          </a:xfrm>
          <a:prstGeom prst="wedgeRoundRectCallout">
            <a:avLst>
              <a:gd name="adj1" fmla="val -48658"/>
              <a:gd name="adj2" fmla="val 101263"/>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349375" indent="-1349375" fontAlgn="auto">
              <a:lnSpc>
                <a:spcPct val="150000"/>
              </a:lnSpc>
              <a:spcBef>
                <a:spcPts val="0"/>
              </a:spcBef>
              <a:defRPr/>
            </a:pPr>
            <a:r>
              <a:rPr lang="zh-CN" altLang="en-US" sz="2000" b="1" dirty="0">
                <a:solidFill>
                  <a:schemeClr val="accent5"/>
                </a:solidFill>
                <a:latin typeface="Mistral" pitchFamily="66" charset="0"/>
                <a:cs typeface="Microsoft Sans Serif" pitchFamily="34" charset="0"/>
              </a:rPr>
              <a:t>晕轮效应：使用模糊、情绪化美德词汇让我们不经仔细思考就接受观点</a:t>
            </a:r>
            <a:r>
              <a:rPr lang="zh-CN" altLang="en-US" sz="2000" dirty="0">
                <a:solidFill>
                  <a:schemeClr val="tx1">
                    <a:lumMod val="85000"/>
                    <a:lumOff val="15000"/>
                  </a:schemeClr>
                </a:solidFill>
                <a:latin typeface="Mistral" pitchFamily="66" charset="0"/>
                <a:cs typeface="Microsoft Sans Serif" pitchFamily="34" charset="0"/>
              </a:rPr>
              <a:t>。</a:t>
            </a:r>
          </a:p>
        </p:txBody>
      </p:sp>
      <p:sp>
        <p:nvSpPr>
          <p:cNvPr id="19" name="矩形 18"/>
          <p:cNvSpPr>
            <a:spLocks noChangeArrowheads="1"/>
          </p:cNvSpPr>
          <p:nvPr/>
        </p:nvSpPr>
        <p:spPr bwMode="auto">
          <a:xfrm>
            <a:off x="2916238" y="2636838"/>
            <a:ext cx="5940425" cy="3421062"/>
          </a:xfrm>
          <a:prstGeom prst="rect">
            <a:avLst/>
          </a:prstGeom>
          <a:noFill/>
          <a:ln w="9525">
            <a:noFill/>
            <a:miter lim="800000"/>
            <a:headEnd/>
            <a:tailEnd/>
          </a:ln>
        </p:spPr>
        <p:txBody>
          <a:bodyPr>
            <a:spAutoFit/>
          </a:bodyPr>
          <a:lstStyle/>
          <a:p>
            <a:pPr marL="263525" indent="-263525">
              <a:lnSpc>
                <a:spcPct val="150000"/>
              </a:lnSpc>
            </a:pPr>
            <a:r>
              <a:rPr lang="zh-CN" altLang="en-US" sz="2400" dirty="0">
                <a:solidFill>
                  <a:schemeClr val="accent1"/>
                </a:solidFill>
                <a:latin typeface="微软雅黑" pitchFamily="34" charset="-122"/>
                <a:ea typeface="微软雅黑" pitchFamily="34" charset="-122"/>
              </a:rPr>
              <a:t>典型案例：</a:t>
            </a:r>
            <a:endParaRPr lang="en-US" altLang="zh-CN" sz="2400" dirty="0">
              <a:solidFill>
                <a:schemeClr val="accent1"/>
              </a:solidFill>
              <a:latin typeface="微软雅黑" pitchFamily="34" charset="-122"/>
              <a:ea typeface="微软雅黑" pitchFamily="34" charset="-122"/>
            </a:endParaRPr>
          </a:p>
          <a:p>
            <a:pPr marL="263525" indent="-263525">
              <a:lnSpc>
                <a:spcPct val="150000"/>
              </a:lnSpc>
              <a:spcBef>
                <a:spcPts val="1200"/>
              </a:spcBef>
              <a:buFont typeface="微软雅黑" pitchFamily="34" charset="-122"/>
              <a:buAutoNum type="circleNumDbPlain"/>
            </a:pPr>
            <a:r>
              <a:rPr lang="zh-CN" altLang="en-US" dirty="0">
                <a:latin typeface="微软雅黑" pitchFamily="34" charset="-122"/>
                <a:ea typeface="微软雅黑" pitchFamily="34" charset="-122"/>
              </a:rPr>
              <a:t>这是一位有爱心的女士，她有决心，信心和勇气，支持儿童事业和环境保护，为这位女士投一票就是为公正、</a:t>
            </a:r>
            <a:r>
              <a:rPr lang="zh-CN" altLang="en-US" dirty="0" smtClean="0">
                <a:latin typeface="微软雅黑" pitchFamily="34" charset="-122"/>
                <a:ea typeface="微软雅黑" pitchFamily="34" charset="-122"/>
              </a:rPr>
              <a:t>爱、和</a:t>
            </a:r>
            <a:r>
              <a:rPr lang="zh-CN" altLang="en-US" dirty="0">
                <a:latin typeface="微软雅黑" pitchFamily="34" charset="-122"/>
                <a:ea typeface="微软雅黑" pitchFamily="34" charset="-122"/>
              </a:rPr>
              <a:t>平等投票。</a:t>
            </a:r>
          </a:p>
          <a:p>
            <a:pPr marL="263525" indent="-263525">
              <a:lnSpc>
                <a:spcPct val="150000"/>
              </a:lnSpc>
              <a:spcBef>
                <a:spcPts val="1200"/>
              </a:spcBef>
              <a:buFont typeface="微软雅黑" pitchFamily="34" charset="-122"/>
              <a:buAutoNum type="circleNumDbPlain"/>
            </a:pPr>
            <a:r>
              <a:rPr lang="zh-CN" altLang="en-US" dirty="0">
                <a:latin typeface="微软雅黑" pitchFamily="34" charset="-122"/>
                <a:ea typeface="微软雅黑" pitchFamily="34" charset="-122"/>
              </a:rPr>
              <a:t>这是一位伟大的共产党员，为革命工作付出一辈子心血，他的卓越业绩、崇高品德、光辉人格，深深铭记在我们心中，我们有什么理由不继承他的遗志呢？</a:t>
            </a:r>
            <a:endParaRPr lang="en-US" altLang="zh-CN" dirty="0">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8610BC-9312-4A3C-BDED-A6E83B7CE8D6}" type="slidenum">
              <a:rPr lang="zh-CN" altLang="en-US" smtClean="0"/>
              <a:pPr fontAlgn="base">
                <a:spcBef>
                  <a:spcPct val="0"/>
                </a:spcBef>
                <a:spcAft>
                  <a:spcPct val="0"/>
                </a:spcAft>
                <a:defRPr/>
              </a:pPr>
              <a:t>42</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种推理谬误之十三</a:t>
            </a:r>
            <a:endParaRPr lang="zh-CN" altLang="en-US" dirty="0"/>
          </a:p>
        </p:txBody>
      </p:sp>
      <p:pic>
        <p:nvPicPr>
          <p:cNvPr id="49156"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124075" y="1268413"/>
            <a:ext cx="6659563" cy="647700"/>
          </a:xfrm>
          <a:prstGeom prst="wedgeRoundRectCallout">
            <a:avLst>
              <a:gd name="adj1" fmla="val -42378"/>
              <a:gd name="adj2" fmla="val 116940"/>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n-ea"/>
                <a:cs typeface="Microsoft Sans Serif" pitchFamily="34" charset="0"/>
              </a:rPr>
              <a:t>循环论证：把论点换个说法，在论证中变结论为理由。</a:t>
            </a:r>
          </a:p>
        </p:txBody>
      </p:sp>
      <p:sp>
        <p:nvSpPr>
          <p:cNvPr id="19" name="矩形 18"/>
          <p:cNvSpPr>
            <a:spLocks noChangeArrowheads="1"/>
          </p:cNvSpPr>
          <p:nvPr/>
        </p:nvSpPr>
        <p:spPr bwMode="auto">
          <a:xfrm>
            <a:off x="2555875" y="2708275"/>
            <a:ext cx="6227763" cy="3116263"/>
          </a:xfrm>
          <a:prstGeom prst="rect">
            <a:avLst/>
          </a:prstGeom>
          <a:noFill/>
          <a:ln w="9525">
            <a:noFill/>
            <a:miter lim="800000"/>
            <a:headEnd/>
            <a:tailEnd/>
          </a:ln>
        </p:spPr>
        <p:txBody>
          <a:bodyPr>
            <a:spAutoFit/>
          </a:bodyPr>
          <a:lstStyle/>
          <a:p>
            <a:pPr marL="360363" indent="-360363">
              <a:lnSpc>
                <a:spcPct val="150000"/>
              </a:lnSpc>
            </a:pPr>
            <a:r>
              <a:rPr lang="zh-CN" altLang="en-US" sz="2400">
                <a:solidFill>
                  <a:schemeClr val="accent1"/>
                </a:solidFill>
                <a:latin typeface="微软雅黑" pitchFamily="34" charset="-122"/>
                <a:ea typeface="微软雅黑" pitchFamily="34" charset="-122"/>
              </a:rPr>
              <a:t>典型案例：</a:t>
            </a:r>
            <a:endParaRPr lang="en-US" altLang="zh-CN" sz="2400">
              <a:solidFill>
                <a:schemeClr val="accent1"/>
              </a:solidFill>
              <a:latin typeface="微软雅黑" pitchFamily="34" charset="-122"/>
              <a:ea typeface="微软雅黑" pitchFamily="34" charset="-122"/>
            </a:endParaRPr>
          </a:p>
          <a:p>
            <a:pPr marL="360363" indent="-360363">
              <a:lnSpc>
                <a:spcPct val="150000"/>
              </a:lnSpc>
              <a:buFont typeface="微软雅黑" pitchFamily="34" charset="-122"/>
              <a:buAutoNum type="circleNumDbPlain"/>
            </a:pPr>
            <a:r>
              <a:rPr lang="en-US" altLang="zh-CN">
                <a:latin typeface="微软雅黑" pitchFamily="34" charset="-122"/>
                <a:ea typeface="微软雅黑" pitchFamily="34" charset="-122"/>
              </a:rPr>
              <a:t>PPT</a:t>
            </a:r>
            <a:r>
              <a:rPr lang="zh-CN" altLang="en-US">
                <a:latin typeface="微软雅黑" pitchFamily="34" charset="-122"/>
                <a:ea typeface="微软雅黑" pitchFamily="34" charset="-122"/>
              </a:rPr>
              <a:t>比板书好，因为</a:t>
            </a:r>
            <a:r>
              <a:rPr lang="en-US" altLang="zh-CN">
                <a:latin typeface="微软雅黑" pitchFamily="34" charset="-122"/>
                <a:ea typeface="微软雅黑" pitchFamily="34" charset="-122"/>
              </a:rPr>
              <a:t>PPT</a:t>
            </a:r>
            <a:r>
              <a:rPr lang="zh-CN" altLang="en-US">
                <a:latin typeface="微软雅黑" pitchFamily="34" charset="-122"/>
                <a:ea typeface="微软雅黑" pitchFamily="34" charset="-122"/>
              </a:rPr>
              <a:t>以多元化方式呈现材料而具有较强的优势</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经济发展会推动股票上涨，因为在经济发展地区，股票都在上涨。</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我爱牛人们精辟观点，因为网络牛人观点犀利，不正值得信赖吗？</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5D28C9-1D1A-4318-8287-1CC589420C13}" type="slidenum">
              <a:rPr lang="zh-CN" altLang="en-US" smtClean="0"/>
              <a:pPr fontAlgn="base">
                <a:spcBef>
                  <a:spcPct val="0"/>
                </a:spcBef>
                <a:spcAft>
                  <a:spcPct val="0"/>
                </a:spcAft>
                <a:defRPr/>
              </a:pPr>
              <a:t>43</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14</a:t>
            </a:r>
            <a:r>
              <a:rPr lang="zh-CN" altLang="en-US" dirty="0" smtClean="0"/>
              <a:t>种推理谬误之十四</a:t>
            </a:r>
            <a:endParaRPr lang="zh-CN" altLang="en-US" dirty="0"/>
          </a:p>
        </p:txBody>
      </p:sp>
      <p:pic>
        <p:nvPicPr>
          <p:cNvPr id="50180" name="Picture 2"/>
          <p:cNvPicPr>
            <a:picLocks noChangeAspect="1" noChangeArrowheads="1"/>
          </p:cNvPicPr>
          <p:nvPr/>
        </p:nvPicPr>
        <p:blipFill>
          <a:blip r:embed="rId2"/>
          <a:srcRect/>
          <a:stretch>
            <a:fillRect/>
          </a:stretch>
        </p:blipFill>
        <p:spPr bwMode="auto">
          <a:xfrm>
            <a:off x="250825" y="1773238"/>
            <a:ext cx="2239963" cy="4171950"/>
          </a:xfrm>
          <a:prstGeom prst="rect">
            <a:avLst/>
          </a:prstGeom>
          <a:noFill/>
          <a:ln w="9525">
            <a:noFill/>
            <a:miter lim="800000"/>
            <a:headEnd/>
            <a:tailEnd/>
          </a:ln>
        </p:spPr>
      </p:pic>
      <p:sp>
        <p:nvSpPr>
          <p:cNvPr id="17" name="圆角矩形标注 16"/>
          <p:cNvSpPr/>
          <p:nvPr/>
        </p:nvSpPr>
        <p:spPr>
          <a:xfrm>
            <a:off x="2124075" y="1268413"/>
            <a:ext cx="6659563" cy="647700"/>
          </a:xfrm>
          <a:prstGeom prst="wedgeRoundRectCallout">
            <a:avLst>
              <a:gd name="adj1" fmla="val -42378"/>
              <a:gd name="adj2" fmla="val 116940"/>
              <a:gd name="adj3" fmla="val 16667"/>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262063" indent="-1262063" fontAlgn="auto">
              <a:spcBef>
                <a:spcPts val="0"/>
              </a:spcBef>
              <a:defRPr/>
            </a:pPr>
            <a:r>
              <a:rPr lang="zh-CN" altLang="en-US" sz="2000" b="1" dirty="0">
                <a:solidFill>
                  <a:schemeClr val="accent5"/>
                </a:solidFill>
                <a:latin typeface="+mn-ea"/>
                <a:cs typeface="Microsoft Sans Serif" pitchFamily="34" charset="0"/>
              </a:rPr>
              <a:t>转移话题：提出一个不相干话题转移听众注意力。</a:t>
            </a:r>
          </a:p>
        </p:txBody>
      </p:sp>
      <p:sp>
        <p:nvSpPr>
          <p:cNvPr id="19" name="矩形 18"/>
          <p:cNvSpPr>
            <a:spLocks noChangeArrowheads="1"/>
          </p:cNvSpPr>
          <p:nvPr/>
        </p:nvSpPr>
        <p:spPr bwMode="auto">
          <a:xfrm>
            <a:off x="2555875" y="2708275"/>
            <a:ext cx="6588125" cy="2703513"/>
          </a:xfrm>
          <a:prstGeom prst="rect">
            <a:avLst/>
          </a:prstGeom>
          <a:noFill/>
          <a:ln w="9525">
            <a:noFill/>
            <a:miter lim="800000"/>
            <a:headEnd/>
            <a:tailEnd/>
          </a:ln>
        </p:spPr>
        <p:txBody>
          <a:bodyPr>
            <a:spAutoFit/>
          </a:bodyPr>
          <a:lstStyle/>
          <a:p>
            <a:pPr marL="360363" indent="-360363">
              <a:lnSpc>
                <a:spcPct val="150000"/>
              </a:lnSpc>
            </a:pPr>
            <a:r>
              <a:rPr lang="zh-CN" altLang="en-US" sz="2400">
                <a:solidFill>
                  <a:schemeClr val="accent1"/>
                </a:solidFill>
                <a:latin typeface="微软雅黑" pitchFamily="34" charset="-122"/>
                <a:ea typeface="微软雅黑" pitchFamily="34" charset="-122"/>
              </a:rPr>
              <a:t>典型案例：</a:t>
            </a:r>
            <a:endParaRPr lang="en-US" altLang="zh-CN" sz="2400">
              <a:solidFill>
                <a:schemeClr val="accent1"/>
              </a:solidFill>
              <a:latin typeface="微软雅黑" pitchFamily="34" charset="-122"/>
              <a:ea typeface="微软雅黑" pitchFamily="34" charset="-122"/>
            </a:endParaRP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我不明白为什么大家要讨论日本的政治体制比我们的好，看看最近</a:t>
            </a:r>
            <a:r>
              <a:rPr lang="en-US" altLang="zh-CN">
                <a:latin typeface="微软雅黑" pitchFamily="34" charset="-122"/>
                <a:ea typeface="微软雅黑" pitchFamily="34" charset="-122"/>
              </a:rPr>
              <a:t>20</a:t>
            </a:r>
            <a:r>
              <a:rPr lang="zh-CN" altLang="en-US">
                <a:latin typeface="微软雅黑" pitchFamily="34" charset="-122"/>
                <a:ea typeface="微软雅黑" pitchFamily="34" charset="-122"/>
              </a:rPr>
              <a:t>年发展就知道了，我们前进，他们衰退。</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我不是告诉你要按时回家吃饭吗？你看你总是在责怪我！</a:t>
            </a:r>
          </a:p>
          <a:p>
            <a:pPr marL="360363" indent="-360363">
              <a:lnSpc>
                <a:spcPct val="150000"/>
              </a:lnSpc>
              <a:buFont typeface="微软雅黑" pitchFamily="34" charset="-122"/>
              <a:buAutoNum type="circleNumDbPlain"/>
            </a:pPr>
            <a:r>
              <a:rPr lang="zh-CN" altLang="en-US">
                <a:latin typeface="微软雅黑" pitchFamily="34" charset="-122"/>
                <a:ea typeface="微软雅黑" pitchFamily="34" charset="-122"/>
              </a:rPr>
              <a:t>为什么现在通货膨胀这么严重？难道说物价上涨就是通货膨胀吗？</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2/3*#ppt_w"/>
                                          </p:val>
                                        </p:tav>
                                        <p:tav tm="100000">
                                          <p:val>
                                            <p:strVal val="#ppt_w"/>
                                          </p:val>
                                        </p:tav>
                                      </p:tavLst>
                                    </p:anim>
                                    <p:anim calcmode="lin" valueType="num">
                                      <p:cBhvr>
                                        <p:cTn id="8" dur="500" fill="hold"/>
                                        <p:tgtEl>
                                          <p:spTgt spid="17"/>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8F3DCF4F-8912-4D3D-BFBA-4293D72D8B92}" type="slidenum">
              <a:rPr lang="zh-CN" altLang="en-US" smtClean="0"/>
              <a:pPr fontAlgn="base">
                <a:spcBef>
                  <a:spcPct val="0"/>
                </a:spcBef>
                <a:spcAft>
                  <a:spcPct val="0"/>
                </a:spcAft>
                <a:defRPr/>
              </a:pPr>
              <a:t>44</a:t>
            </a:fld>
            <a:endParaRPr lang="en-US" altLang="zh-CN" smtClean="0"/>
          </a:p>
        </p:txBody>
      </p:sp>
      <p:pic>
        <p:nvPicPr>
          <p:cNvPr id="51203" name="Picture 3"/>
          <p:cNvPicPr>
            <a:picLocks noChangeAspect="1" noChangeArrowheads="1"/>
          </p:cNvPicPr>
          <p:nvPr/>
        </p:nvPicPr>
        <p:blipFill>
          <a:blip r:embed="rId2"/>
          <a:srcRect/>
          <a:stretch>
            <a:fillRect/>
          </a:stretch>
        </p:blipFill>
        <p:spPr bwMode="auto">
          <a:xfrm>
            <a:off x="101600" y="1196975"/>
            <a:ext cx="3836988" cy="3424238"/>
          </a:xfrm>
          <a:prstGeom prst="rect">
            <a:avLst/>
          </a:prstGeom>
          <a:noFill/>
          <a:ln w="9525">
            <a:noFill/>
            <a:miter lim="800000"/>
            <a:headEnd/>
            <a:tailEnd/>
          </a:ln>
        </p:spPr>
      </p:pic>
      <p:sp>
        <p:nvSpPr>
          <p:cNvPr id="51204" name="文本占位符 1"/>
          <p:cNvSpPr txBox="1">
            <a:spLocks/>
          </p:cNvSpPr>
          <p:nvPr/>
        </p:nvSpPr>
        <p:spPr bwMode="auto">
          <a:xfrm>
            <a:off x="3455988" y="549275"/>
            <a:ext cx="5183187" cy="1223963"/>
          </a:xfrm>
          <a:prstGeom prst="rect">
            <a:avLst/>
          </a:prstGeom>
          <a:noFill/>
          <a:ln w="9525">
            <a:noFill/>
            <a:miter lim="800000"/>
            <a:headEnd/>
            <a:tailEnd/>
          </a:ln>
        </p:spPr>
        <p:txBody>
          <a:bodyPr/>
          <a:lstStyle/>
          <a:p>
            <a:pPr>
              <a:spcBef>
                <a:spcPct val="20000"/>
              </a:spcBef>
            </a:pPr>
            <a:r>
              <a:rPr lang="zh-CN" altLang="en-US" sz="2800" b="1">
                <a:solidFill>
                  <a:schemeClr val="accent1"/>
                </a:solidFill>
                <a:latin typeface="微软雅黑" pitchFamily="34" charset="-122"/>
                <a:ea typeface="微软雅黑" pitchFamily="34" charset="-122"/>
              </a:rPr>
              <a:t>支持一个信念的证据越多，</a:t>
            </a:r>
            <a:endParaRPr lang="en-US" altLang="zh-CN" sz="2800" b="1">
              <a:solidFill>
                <a:schemeClr val="accent1"/>
              </a:solidFill>
              <a:latin typeface="微软雅黑" pitchFamily="34" charset="-122"/>
              <a:ea typeface="微软雅黑" pitchFamily="34" charset="-122"/>
            </a:endParaRPr>
          </a:p>
          <a:p>
            <a:pPr>
              <a:spcBef>
                <a:spcPct val="20000"/>
              </a:spcBef>
            </a:pPr>
            <a:r>
              <a:rPr lang="zh-CN" altLang="en-US" sz="2800" b="1">
                <a:solidFill>
                  <a:schemeClr val="accent1"/>
                </a:solidFill>
                <a:latin typeface="微软雅黑" pitchFamily="34" charset="-122"/>
                <a:ea typeface="微软雅黑" pitchFamily="34" charset="-122"/>
              </a:rPr>
              <a:t>该信念越接近真实</a:t>
            </a:r>
          </a:p>
        </p:txBody>
      </p:sp>
      <p:grpSp>
        <p:nvGrpSpPr>
          <p:cNvPr id="51205" name="组合 7"/>
          <p:cNvGrpSpPr>
            <a:grpSpLocks/>
          </p:cNvGrpSpPr>
          <p:nvPr/>
        </p:nvGrpSpPr>
        <p:grpSpPr bwMode="auto">
          <a:xfrm>
            <a:off x="3562350" y="3097213"/>
            <a:ext cx="5076825" cy="1009650"/>
            <a:chOff x="467544" y="1412776"/>
            <a:chExt cx="8064896" cy="1224136"/>
          </a:xfrm>
        </p:grpSpPr>
        <p:grpSp>
          <p:nvGrpSpPr>
            <p:cNvPr id="51215" name="组合 8"/>
            <p:cNvGrpSpPr>
              <a:grpSpLocks/>
            </p:cNvGrpSpPr>
            <p:nvPr/>
          </p:nvGrpSpPr>
          <p:grpSpPr bwMode="auto">
            <a:xfrm>
              <a:off x="467544" y="1412776"/>
              <a:ext cx="8064896" cy="1224136"/>
              <a:chOff x="251520" y="1916832"/>
              <a:chExt cx="8352928" cy="1440160"/>
            </a:xfrm>
          </p:grpSpPr>
          <p:sp>
            <p:nvSpPr>
              <p:cNvPr id="20" name="圆角矩形 19"/>
              <p:cNvSpPr/>
              <p:nvPr/>
            </p:nvSpPr>
            <p:spPr>
              <a:xfrm>
                <a:off x="251520" y="1916832"/>
                <a:ext cx="8352928" cy="1440160"/>
              </a:xfrm>
              <a:prstGeom prst="roundRect">
                <a:avLst>
                  <a:gd name="adj" fmla="val 7320"/>
                </a:avLst>
              </a:prstGeom>
              <a:solidFill>
                <a:schemeClr val="bg1"/>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对角圆角矩形 20"/>
              <p:cNvSpPr/>
              <p:nvPr/>
            </p:nvSpPr>
            <p:spPr>
              <a:xfrm>
                <a:off x="7799660" y="2543314"/>
                <a:ext cx="792088" cy="792088"/>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9" name="TextBox 18"/>
            <p:cNvSpPr txBox="1"/>
            <p:nvPr/>
          </p:nvSpPr>
          <p:spPr>
            <a:xfrm>
              <a:off x="611291" y="1412776"/>
              <a:ext cx="7658876" cy="1122124"/>
            </a:xfrm>
            <a:prstGeom prst="rect">
              <a:avLst/>
            </a:prstGeom>
            <a:noFill/>
          </p:spPr>
          <p:txBody>
            <a:bodyPr>
              <a:spAutoFit/>
            </a:bodyPr>
            <a:lstStyle/>
            <a:p>
              <a:pPr fontAlgn="auto">
                <a:lnSpc>
                  <a:spcPct val="150000"/>
                </a:lnSpc>
                <a:spcBef>
                  <a:spcPts val="0"/>
                </a:spcBef>
                <a:spcAft>
                  <a:spcPts val="0"/>
                </a:spcAft>
                <a:defRPr/>
              </a:pPr>
              <a:r>
                <a:rPr lang="zh-CN" altLang="en-US" b="1" dirty="0">
                  <a:solidFill>
                    <a:schemeClr val="accent1"/>
                  </a:solidFill>
                  <a:latin typeface="+mn-ea"/>
                  <a:ea typeface="+mn-ea"/>
                  <a:cs typeface="Microsoft Sans Serif" pitchFamily="34" charset="0"/>
                </a:rPr>
                <a:t>第二个问题：</a:t>
              </a:r>
              <a:endParaRPr lang="en-US" altLang="zh-CN" b="1" dirty="0">
                <a:solidFill>
                  <a:schemeClr val="accent1"/>
                </a:solidFill>
                <a:latin typeface="+mn-ea"/>
                <a:ea typeface="+mn-ea"/>
                <a:cs typeface="Microsoft Sans Serif" pitchFamily="34" charset="0"/>
              </a:endParaRPr>
            </a:p>
            <a:p>
              <a:pPr fontAlgn="auto">
                <a:lnSpc>
                  <a:spcPct val="150000"/>
                </a:lnSpc>
                <a:spcBef>
                  <a:spcPts val="0"/>
                </a:spcBef>
                <a:spcAft>
                  <a:spcPts val="0"/>
                </a:spcAft>
                <a:defRPr/>
              </a:pPr>
              <a:r>
                <a:rPr lang="zh-CN" altLang="en-US" dirty="0">
                  <a:solidFill>
                    <a:schemeClr val="tx1">
                      <a:lumMod val="85000"/>
                      <a:lumOff val="15000"/>
                    </a:schemeClr>
                  </a:solidFill>
                  <a:latin typeface="+mn-ea"/>
                  <a:ea typeface="+mn-ea"/>
                  <a:cs typeface="Microsoft Sans Serif" pitchFamily="34" charset="0"/>
                </a:rPr>
                <a:t>你的证据可信度多大？你如何知道它是</a:t>
              </a:r>
              <a:r>
                <a:rPr lang="zh-CN" altLang="en-US" dirty="0" smtClean="0">
                  <a:solidFill>
                    <a:schemeClr val="tx1">
                      <a:lumMod val="85000"/>
                      <a:lumOff val="15000"/>
                    </a:schemeClr>
                  </a:solidFill>
                  <a:latin typeface="+mn-ea"/>
                  <a:ea typeface="+mn-ea"/>
                  <a:cs typeface="Microsoft Sans Serif" pitchFamily="34" charset="0"/>
                </a:rPr>
                <a:t>真实的？</a:t>
              </a:r>
              <a:endParaRPr lang="en-US" altLang="zh-CN" b="1" dirty="0">
                <a:solidFill>
                  <a:schemeClr val="accent1"/>
                </a:solidFill>
                <a:latin typeface="+mn-ea"/>
                <a:ea typeface="+mn-ea"/>
                <a:cs typeface="Microsoft Sans Serif" pitchFamily="34" charset="0"/>
              </a:endParaRPr>
            </a:p>
          </p:txBody>
        </p:sp>
      </p:grpSp>
      <p:grpSp>
        <p:nvGrpSpPr>
          <p:cNvPr id="51206" name="组合 7"/>
          <p:cNvGrpSpPr>
            <a:grpSpLocks/>
          </p:cNvGrpSpPr>
          <p:nvPr/>
        </p:nvGrpSpPr>
        <p:grpSpPr bwMode="auto">
          <a:xfrm>
            <a:off x="3562350" y="1844675"/>
            <a:ext cx="5076825" cy="1008063"/>
            <a:chOff x="467544" y="1412776"/>
            <a:chExt cx="8064896" cy="1224136"/>
          </a:xfrm>
        </p:grpSpPr>
        <p:grpSp>
          <p:nvGrpSpPr>
            <p:cNvPr id="51209" name="组合 8"/>
            <p:cNvGrpSpPr>
              <a:grpSpLocks/>
            </p:cNvGrpSpPr>
            <p:nvPr/>
          </p:nvGrpSpPr>
          <p:grpSpPr bwMode="auto">
            <a:xfrm>
              <a:off x="467544" y="1412776"/>
              <a:ext cx="8064896" cy="1224136"/>
              <a:chOff x="251520" y="1916832"/>
              <a:chExt cx="8352928" cy="1440160"/>
            </a:xfrm>
          </p:grpSpPr>
          <p:sp>
            <p:nvSpPr>
              <p:cNvPr id="14" name="圆角矩形 13"/>
              <p:cNvSpPr/>
              <p:nvPr/>
            </p:nvSpPr>
            <p:spPr>
              <a:xfrm>
                <a:off x="251520" y="1916832"/>
                <a:ext cx="8352928" cy="1440160"/>
              </a:xfrm>
              <a:prstGeom prst="roundRect">
                <a:avLst>
                  <a:gd name="adj" fmla="val 7320"/>
                </a:avLst>
              </a:prstGeom>
              <a:solidFill>
                <a:schemeClr val="bg1"/>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对角圆角矩形 14"/>
              <p:cNvSpPr/>
              <p:nvPr/>
            </p:nvSpPr>
            <p:spPr>
              <a:xfrm>
                <a:off x="7799660" y="2543314"/>
                <a:ext cx="792088" cy="792088"/>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2" name="TextBox 11"/>
            <p:cNvSpPr txBox="1"/>
            <p:nvPr/>
          </p:nvSpPr>
          <p:spPr>
            <a:xfrm>
              <a:off x="611291" y="1412776"/>
              <a:ext cx="7658876" cy="1121963"/>
            </a:xfrm>
            <a:prstGeom prst="rect">
              <a:avLst/>
            </a:prstGeom>
            <a:noFill/>
          </p:spPr>
          <p:txBody>
            <a:bodyPr>
              <a:spAutoFit/>
            </a:bodyPr>
            <a:lstStyle/>
            <a:p>
              <a:pPr fontAlgn="auto">
                <a:lnSpc>
                  <a:spcPct val="150000"/>
                </a:lnSpc>
                <a:spcBef>
                  <a:spcPts val="0"/>
                </a:spcBef>
                <a:spcAft>
                  <a:spcPts val="0"/>
                </a:spcAft>
                <a:defRPr/>
              </a:pPr>
              <a:r>
                <a:rPr lang="zh-CN" altLang="en-US" b="1" dirty="0">
                  <a:solidFill>
                    <a:schemeClr val="accent1"/>
                  </a:solidFill>
                  <a:latin typeface="+mn-ea"/>
                  <a:ea typeface="+mn-ea"/>
                  <a:cs typeface="Microsoft Sans Serif" pitchFamily="34" charset="0"/>
                </a:rPr>
                <a:t>第一个问题：</a:t>
              </a:r>
              <a:endParaRPr lang="en-US" altLang="zh-CN" b="1" dirty="0">
                <a:solidFill>
                  <a:schemeClr val="accent1"/>
                </a:solidFill>
                <a:latin typeface="+mn-ea"/>
                <a:ea typeface="+mn-ea"/>
                <a:cs typeface="Microsoft Sans Serif" pitchFamily="34" charset="0"/>
              </a:endParaRPr>
            </a:p>
            <a:p>
              <a:pPr fontAlgn="auto">
                <a:lnSpc>
                  <a:spcPct val="150000"/>
                </a:lnSpc>
                <a:spcBef>
                  <a:spcPts val="0"/>
                </a:spcBef>
                <a:spcAft>
                  <a:spcPts val="0"/>
                </a:spcAft>
                <a:defRPr/>
              </a:pPr>
              <a:r>
                <a:rPr lang="zh-CN" altLang="en-US" dirty="0">
                  <a:solidFill>
                    <a:schemeClr val="tx1">
                      <a:lumMod val="85000"/>
                      <a:lumOff val="15000"/>
                    </a:schemeClr>
                  </a:solidFill>
                  <a:latin typeface="+mn-ea"/>
                  <a:ea typeface="+mn-ea"/>
                  <a:cs typeface="Microsoft Sans Serif" pitchFamily="34" charset="0"/>
                </a:rPr>
                <a:t>我为什么要相信这个观点？你拥有证据吗？</a:t>
              </a:r>
              <a:endParaRPr lang="en-US" altLang="zh-CN" b="1" dirty="0">
                <a:solidFill>
                  <a:schemeClr val="accent1"/>
                </a:solidFill>
                <a:latin typeface="+mn-ea"/>
                <a:ea typeface="+mn-ea"/>
                <a:cs typeface="Microsoft Sans Serif" pitchFamily="34" charset="0"/>
              </a:endParaRPr>
            </a:p>
          </p:txBody>
        </p:sp>
      </p:grpSp>
      <p:sp>
        <p:nvSpPr>
          <p:cNvPr id="22" name="椭圆 21"/>
          <p:cNvSpPr/>
          <p:nvPr/>
        </p:nvSpPr>
        <p:spPr>
          <a:xfrm>
            <a:off x="935038" y="5618163"/>
            <a:ext cx="6881812" cy="396875"/>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矩形 22"/>
          <p:cNvSpPr/>
          <p:nvPr/>
        </p:nvSpPr>
        <p:spPr>
          <a:xfrm>
            <a:off x="574675" y="4437063"/>
            <a:ext cx="8064500" cy="1295400"/>
          </a:xfrm>
          <a:prstGeom prst="rect">
            <a:avLst/>
          </a:prstGeom>
          <a:gradFill flip="none" rotWithShape="1">
            <a:gsLst>
              <a:gs pos="86000">
                <a:schemeClr val="accent1">
                  <a:lumMod val="75000"/>
                </a:schemeClr>
              </a:gs>
              <a:gs pos="100000">
                <a:schemeClr val="accent1">
                  <a:lumMod val="60000"/>
                  <a:lumOff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180000" rIns="288000" bIns="180000" anchor="ctr"/>
          <a:lstStyle/>
          <a:p>
            <a:pPr fontAlgn="auto">
              <a:spcBef>
                <a:spcPts val="0"/>
              </a:spcBef>
              <a:spcAft>
                <a:spcPts val="0"/>
              </a:spcAft>
              <a:defRPr/>
            </a:pPr>
            <a:r>
              <a:rPr lang="zh-CN" altLang="en-US" dirty="0"/>
              <a:t>你必须认识到：</a:t>
            </a:r>
            <a:endParaRPr lang="en-US" altLang="zh-CN" dirty="0"/>
          </a:p>
          <a:p>
            <a:pPr fontAlgn="auto">
              <a:spcBef>
                <a:spcPts val="0"/>
              </a:spcBef>
              <a:spcAft>
                <a:spcPts val="0"/>
              </a:spcAft>
              <a:defRPr/>
            </a:pPr>
            <a:r>
              <a:rPr lang="zh-CN" altLang="en-US" sz="2400" b="1" dirty="0">
                <a:solidFill>
                  <a:srgbClr val="FFFF00"/>
                </a:solidFill>
              </a:rPr>
              <a:t>对很多观点来说，没有足够的证据完全支持或驳倒它们，我们必须判断证据的优劣。</a:t>
            </a:r>
            <a:endParaRPr lang="zh-CN" altLang="en-US" sz="2400" b="1" dirty="0">
              <a:solidFill>
                <a:srgbClr val="FFFF00"/>
              </a:solidFill>
              <a:latin typeface="Mistral" pitchFamily="66" charset="0"/>
              <a:cs typeface="Microsoft Sans Serif"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灯片编号占位符 2"/>
          <p:cNvSpPr>
            <a:spLocks noGrp="1"/>
          </p:cNvSpPr>
          <p:nvPr>
            <p:ph type="sldNum" sz="quarter" idx="4294967295"/>
          </p:nvPr>
        </p:nvSpPr>
        <p:spPr bwMode="auto">
          <a:xfrm>
            <a:off x="6831013"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DA717B20-729D-452C-B9BB-CBF6C9A2169E}" type="slidenum">
              <a:rPr lang="zh-CN" altLang="en-US" smtClean="0"/>
              <a:pPr fontAlgn="base">
                <a:spcBef>
                  <a:spcPct val="0"/>
                </a:spcBef>
                <a:spcAft>
                  <a:spcPct val="0"/>
                </a:spcAft>
                <a:defRPr/>
              </a:pPr>
              <a:t>45</a:t>
            </a:fld>
            <a:endParaRPr lang="en-US" altLang="zh-CN" smtClean="0"/>
          </a:p>
        </p:txBody>
      </p:sp>
      <p:pic>
        <p:nvPicPr>
          <p:cNvPr id="52227" name="Picture 2"/>
          <p:cNvPicPr>
            <a:picLocks noChangeAspect="1" noChangeArrowheads="1"/>
          </p:cNvPicPr>
          <p:nvPr/>
        </p:nvPicPr>
        <p:blipFill>
          <a:blip r:embed="rId2"/>
          <a:srcRect/>
          <a:stretch>
            <a:fillRect/>
          </a:stretch>
        </p:blipFill>
        <p:spPr bwMode="auto">
          <a:xfrm>
            <a:off x="2714625" y="1125538"/>
            <a:ext cx="3714750" cy="2784475"/>
          </a:xfrm>
          <a:prstGeom prst="rect">
            <a:avLst/>
          </a:prstGeom>
          <a:noFill/>
          <a:ln w="9525">
            <a:noFill/>
            <a:miter lim="800000"/>
            <a:headEnd/>
            <a:tailEnd/>
          </a:ln>
        </p:spPr>
      </p:pic>
      <p:pic>
        <p:nvPicPr>
          <p:cNvPr id="52228" name="图片 23" descr="图片3.png"/>
          <p:cNvPicPr>
            <a:picLocks noChangeAspect="1"/>
          </p:cNvPicPr>
          <p:nvPr/>
        </p:nvPicPr>
        <p:blipFill>
          <a:blip r:embed="rId3"/>
          <a:srcRect/>
          <a:stretch>
            <a:fillRect/>
          </a:stretch>
        </p:blipFill>
        <p:spPr bwMode="auto">
          <a:xfrm>
            <a:off x="1539875" y="4005263"/>
            <a:ext cx="6064250" cy="974725"/>
          </a:xfrm>
          <a:prstGeom prst="rect">
            <a:avLst/>
          </a:prstGeom>
          <a:noFill/>
          <a:ln w="9525">
            <a:noFill/>
            <a:miter lim="800000"/>
            <a:headEnd/>
            <a:tailEnd/>
          </a:ln>
        </p:spPr>
      </p:pic>
      <p:sp>
        <p:nvSpPr>
          <p:cNvPr id="5" name="TextBox 4"/>
          <p:cNvSpPr txBox="1"/>
          <p:nvPr/>
        </p:nvSpPr>
        <p:spPr bwMode="auto">
          <a:xfrm>
            <a:off x="1908175" y="4951413"/>
            <a:ext cx="5472113" cy="508000"/>
          </a:xfrm>
          <a:prstGeom prst="rect">
            <a:avLst/>
          </a:prstGeom>
          <a:noFill/>
        </p:spPr>
        <p:txBody>
          <a:bodyPr>
            <a:spAutoFit/>
          </a:bodyPr>
          <a:lstStyle/>
          <a:p>
            <a:pPr fontAlgn="auto">
              <a:lnSpc>
                <a:spcPct val="150000"/>
              </a:lnSpc>
              <a:spcBef>
                <a:spcPts val="0"/>
              </a:spcBef>
              <a:spcAft>
                <a:spcPts val="0"/>
              </a:spcAft>
              <a:defRPr/>
            </a:pPr>
            <a:r>
              <a:rPr lang="zh-CN" altLang="en-US" b="1" dirty="0">
                <a:solidFill>
                  <a:schemeClr val="accent1"/>
                </a:solidFill>
                <a:latin typeface="+mn-ea"/>
                <a:ea typeface="+mn-ea"/>
                <a:cs typeface="Microsoft Sans Serif" pitchFamily="34" charset="0"/>
              </a:rPr>
              <a:t>断言都需要证据，观点的可信度取决于证据的可信度</a:t>
            </a:r>
            <a:endParaRPr lang="en-US" altLang="zh-CN" b="1" dirty="0">
              <a:solidFill>
                <a:schemeClr val="accent1"/>
              </a:solidFill>
              <a:latin typeface="+mn-ea"/>
              <a:ea typeface="+mn-ea"/>
              <a:cs typeface="Microsoft Sans Serif" pitchFamily="34" charset="0"/>
            </a:endParaRPr>
          </a:p>
        </p:txBody>
      </p:sp>
    </p:spTree>
  </p:cSld>
  <p:clrMapOvr>
    <a:masterClrMapping/>
  </p:clrMapOvr>
  <p:transition>
    <p:pull dir="l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51203"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27C41C-A2FB-490D-B6DB-13A8155925BC}" type="slidenum">
              <a:rPr lang="zh-CN" altLang="en-US" smtClean="0"/>
              <a:pPr fontAlgn="base">
                <a:spcBef>
                  <a:spcPct val="0"/>
                </a:spcBef>
                <a:spcAft>
                  <a:spcPct val="0"/>
                </a:spcAft>
                <a:defRPr/>
              </a:pPr>
              <a:t>46</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8</a:t>
            </a:r>
            <a:r>
              <a:rPr lang="zh-CN" altLang="en-US" dirty="0" smtClean="0"/>
              <a:t>种常用证据可靠性之一</a:t>
            </a:r>
            <a:endParaRPr lang="zh-CN" altLang="en-US" dirty="0"/>
          </a:p>
        </p:txBody>
      </p:sp>
      <p:pic>
        <p:nvPicPr>
          <p:cNvPr id="53253" name="Picture 2"/>
          <p:cNvPicPr>
            <a:picLocks noChangeAspect="1" noChangeArrowheads="1"/>
          </p:cNvPicPr>
          <p:nvPr/>
        </p:nvPicPr>
        <p:blipFill>
          <a:blip r:embed="rId3"/>
          <a:srcRect/>
          <a:stretch>
            <a:fillRect/>
          </a:stretch>
        </p:blipFill>
        <p:spPr bwMode="auto">
          <a:xfrm>
            <a:off x="539750" y="1412875"/>
            <a:ext cx="1535113" cy="1152525"/>
          </a:xfrm>
          <a:prstGeom prst="rect">
            <a:avLst/>
          </a:prstGeom>
          <a:noFill/>
          <a:ln w="9525">
            <a:noFill/>
            <a:miter lim="800000"/>
            <a:headEnd/>
            <a:tailEnd/>
          </a:ln>
        </p:spPr>
      </p:pic>
      <p:sp>
        <p:nvSpPr>
          <p:cNvPr id="9" name="TextBox 8"/>
          <p:cNvSpPr txBox="1"/>
          <p:nvPr/>
        </p:nvSpPr>
        <p:spPr>
          <a:xfrm>
            <a:off x="2195513" y="1214438"/>
            <a:ext cx="6121400" cy="1425575"/>
          </a:xfrm>
          <a:prstGeom prst="rect">
            <a:avLst/>
          </a:prstGeom>
          <a:noFill/>
        </p:spPr>
        <p:txBody>
          <a:bodyPr>
            <a:spAutoFit/>
          </a:bodyPr>
          <a:lstStyle/>
          <a:p>
            <a:pPr algn="just" fontAlgn="auto">
              <a:lnSpc>
                <a:spcPts val="2600"/>
              </a:lnSpc>
              <a:spcBef>
                <a:spcPts val="0"/>
              </a:spcBef>
              <a:spcAft>
                <a:spcPts val="0"/>
              </a:spcAft>
              <a:defRPr/>
            </a:pPr>
            <a:r>
              <a:rPr lang="zh-CN" altLang="en-US" sz="2800" b="1" dirty="0">
                <a:solidFill>
                  <a:schemeClr val="accent5"/>
                </a:solidFill>
                <a:latin typeface="Mistral" pitchFamily="66" charset="0"/>
                <a:ea typeface="+mn-ea"/>
                <a:cs typeface="Microsoft Sans Serif" pitchFamily="34" charset="0"/>
              </a:rPr>
              <a:t>直觉：</a:t>
            </a:r>
            <a:endParaRPr lang="en-US" altLang="zh-CN" sz="2800" b="1" dirty="0">
              <a:solidFill>
                <a:schemeClr val="accent5"/>
              </a:solidFill>
              <a:latin typeface="Mistral" pitchFamily="66" charset="0"/>
              <a:ea typeface="+mn-ea"/>
              <a:cs typeface="Microsoft Sans Serif" pitchFamily="34" charset="0"/>
            </a:endParaRPr>
          </a:p>
          <a:p>
            <a:pPr algn="just" fontAlgn="auto">
              <a:lnSpc>
                <a:spcPts val="2600"/>
              </a:lnSpc>
              <a:spcBef>
                <a:spcPts val="0"/>
              </a:spcBef>
              <a:spcAft>
                <a:spcPts val="0"/>
              </a:spcAft>
              <a:defRPr/>
            </a:pPr>
            <a:r>
              <a:rPr lang="zh-CN" altLang="en-US" sz="2000" dirty="0">
                <a:solidFill>
                  <a:schemeClr val="tx1">
                    <a:lumMod val="85000"/>
                    <a:lumOff val="15000"/>
                  </a:schemeClr>
                </a:solidFill>
                <a:latin typeface="Mistral" pitchFamily="66" charset="0"/>
                <a:ea typeface="+mn-ea"/>
                <a:cs typeface="Microsoft Sans Serif" pitchFamily="34" charset="0"/>
              </a:rPr>
              <a:t>当人说“常识告诉我们”或“我只知道这是真的”，他就在用直觉作为证据。</a:t>
            </a:r>
            <a:endParaRPr lang="zh-CN" altLang="en-US" sz="2000" dirty="0">
              <a:solidFill>
                <a:schemeClr val="tx1">
                  <a:lumMod val="85000"/>
                  <a:lumOff val="15000"/>
                </a:schemeClr>
              </a:solidFill>
              <a:latin typeface="Mistral" pitchFamily="66" charset="0"/>
              <a:ea typeface="微软雅黑" pitchFamily="34" charset="-122"/>
              <a:cs typeface="Microsoft Sans Serif" pitchFamily="34" charset="0"/>
            </a:endParaRPr>
          </a:p>
          <a:p>
            <a:pPr algn="just" fontAlgn="auto">
              <a:lnSpc>
                <a:spcPts val="2600"/>
              </a:lnSpc>
              <a:spcBef>
                <a:spcPts val="0"/>
              </a:spcBef>
              <a:spcAft>
                <a:spcPts val="0"/>
              </a:spcAft>
              <a:defRPr/>
            </a:pPr>
            <a:endParaRPr lang="zh-CN" altLang="en-US" sz="2000" dirty="0">
              <a:solidFill>
                <a:schemeClr val="tx1">
                  <a:lumMod val="85000"/>
                  <a:lumOff val="15000"/>
                </a:schemeClr>
              </a:solidFill>
              <a:latin typeface="+mj-ea"/>
              <a:ea typeface="+mj-ea"/>
              <a:cs typeface="Microsoft Sans Serif" pitchFamily="34" charset="0"/>
            </a:endParaRPr>
          </a:p>
        </p:txBody>
      </p:sp>
      <p:cxnSp>
        <p:nvCxnSpPr>
          <p:cNvPr id="22" name="直接连接符 21"/>
          <p:cNvCxnSpPr/>
          <p:nvPr/>
        </p:nvCxnSpPr>
        <p:spPr>
          <a:xfrm rot="5400000">
            <a:off x="1366837" y="1755776"/>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84213" y="3000375"/>
            <a:ext cx="7920037" cy="2400300"/>
          </a:xfrm>
          <a:prstGeom prst="rect">
            <a:avLst/>
          </a:prstGeom>
          <a:noFill/>
        </p:spPr>
        <p:txBody>
          <a:bodyPr>
            <a:spAutoFit/>
          </a:bodyPr>
          <a:lstStyle/>
          <a:p>
            <a:pPr fontAlgn="auto">
              <a:lnSpc>
                <a:spcPct val="150000"/>
              </a:lnSpc>
              <a:spcBef>
                <a:spcPts val="0"/>
              </a:spcBef>
              <a:spcAft>
                <a:spcPts val="0"/>
              </a:spcAft>
              <a:defRPr/>
            </a:pPr>
            <a:r>
              <a:rPr lang="zh-CN" altLang="en-US" b="1" dirty="0">
                <a:solidFill>
                  <a:schemeClr val="accent5"/>
                </a:solidFill>
                <a:latin typeface="+mn-lt"/>
                <a:ea typeface="+mn-ea"/>
              </a:rPr>
              <a:t>问　　题：</a:t>
            </a:r>
            <a:r>
              <a:rPr lang="zh-CN" altLang="en-US" sz="2800" b="1" dirty="0">
                <a:solidFill>
                  <a:schemeClr val="accent5"/>
                </a:solidFill>
                <a:latin typeface="Mistral" pitchFamily="66" charset="0"/>
                <a:ea typeface="+mn-ea"/>
                <a:cs typeface="Microsoft Sans Serif" pitchFamily="34" charset="0"/>
              </a:rPr>
              <a:t>过度自信</a:t>
            </a:r>
            <a:endParaRPr lang="en-US" altLang="zh-CN" sz="2800" b="1" dirty="0">
              <a:solidFill>
                <a:schemeClr val="accent5"/>
              </a:solidFill>
              <a:latin typeface="Mistral" pitchFamily="66" charset="0"/>
              <a:ea typeface="+mn-ea"/>
              <a:cs typeface="Microsoft Sans Serif" pitchFamily="34" charset="0"/>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对　　策：</a:t>
            </a:r>
            <a:r>
              <a:rPr lang="zh-CN" altLang="en-US" dirty="0">
                <a:latin typeface="+mn-lt"/>
                <a:ea typeface="+mn-ea"/>
              </a:rPr>
              <a:t>必须谨慎使用直觉作为声明的依据，批判性思考者应当弄清楚由直觉得出的声明是否有其他类型证据的支持。</a:t>
            </a:r>
            <a:endParaRPr lang="en-US" altLang="zh-CN" dirty="0">
              <a:latin typeface="+mn-lt"/>
              <a:ea typeface="+mn-ea"/>
            </a:endParaRPr>
          </a:p>
          <a:p>
            <a:pPr fontAlgn="auto">
              <a:lnSpc>
                <a:spcPct val="150000"/>
              </a:lnSpc>
              <a:spcBef>
                <a:spcPts val="0"/>
              </a:spcBef>
              <a:spcAft>
                <a:spcPts val="0"/>
              </a:spcAft>
              <a:defRPr/>
            </a:pPr>
            <a:r>
              <a:rPr lang="zh-CN" altLang="en-US" b="1" dirty="0">
                <a:solidFill>
                  <a:schemeClr val="accent5"/>
                </a:solidFill>
                <a:latin typeface="+mn-lt"/>
                <a:ea typeface="+mn-ea"/>
              </a:rPr>
              <a:t>典型案例：</a:t>
            </a:r>
            <a:r>
              <a:rPr lang="zh-CN" altLang="en-US" dirty="0">
                <a:latin typeface="+mn-lt"/>
                <a:ea typeface="+mn-ea"/>
              </a:rPr>
              <a:t>常识告诉我们，一个作者应该记得自己写过作品的内容。</a:t>
            </a:r>
            <a:endParaRPr lang="en-US" altLang="zh-CN" dirty="0">
              <a:latin typeface="+mn-lt"/>
              <a:ea typeface="+mn-ea"/>
            </a:endParaRPr>
          </a:p>
          <a:p>
            <a:pPr fontAlgn="auto">
              <a:lnSpc>
                <a:spcPct val="150000"/>
              </a:lnSpc>
              <a:spcBef>
                <a:spcPts val="0"/>
              </a:spcBef>
              <a:spcAft>
                <a:spcPts val="0"/>
              </a:spcAft>
              <a:defRPr/>
            </a:pPr>
            <a:endParaRPr lang="zh-CN" altLang="en-US" dirty="0">
              <a:latin typeface="+mn-lt"/>
              <a:ea typeface="+mn-ea"/>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52227"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B85C8C-641A-45F9-AF89-751B89FF65A4}" type="slidenum">
              <a:rPr lang="zh-CN" altLang="en-US" smtClean="0"/>
              <a:pPr fontAlgn="base">
                <a:spcBef>
                  <a:spcPct val="0"/>
                </a:spcBef>
                <a:spcAft>
                  <a:spcPct val="0"/>
                </a:spcAft>
                <a:defRPr/>
              </a:pPr>
              <a:t>47</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8</a:t>
            </a:r>
            <a:r>
              <a:rPr lang="zh-CN" altLang="en-US" dirty="0" smtClean="0"/>
              <a:t>种常用证据可靠性之二</a:t>
            </a:r>
            <a:endParaRPr lang="zh-CN" altLang="en-US" dirty="0"/>
          </a:p>
        </p:txBody>
      </p:sp>
      <p:pic>
        <p:nvPicPr>
          <p:cNvPr id="54277" name="Picture 2"/>
          <p:cNvPicPr>
            <a:picLocks noChangeAspect="1" noChangeArrowheads="1"/>
          </p:cNvPicPr>
          <p:nvPr/>
        </p:nvPicPr>
        <p:blipFill>
          <a:blip r:embed="rId3"/>
          <a:srcRect/>
          <a:stretch>
            <a:fillRect/>
          </a:stretch>
        </p:blipFill>
        <p:spPr bwMode="auto">
          <a:xfrm>
            <a:off x="539750" y="1412875"/>
            <a:ext cx="1535113" cy="1152525"/>
          </a:xfrm>
          <a:prstGeom prst="rect">
            <a:avLst/>
          </a:prstGeom>
          <a:noFill/>
          <a:ln w="9525">
            <a:noFill/>
            <a:miter lim="800000"/>
            <a:headEnd/>
            <a:tailEnd/>
          </a:ln>
        </p:spPr>
      </p:pic>
      <p:sp>
        <p:nvSpPr>
          <p:cNvPr id="9" name="TextBox 8"/>
          <p:cNvSpPr txBox="1"/>
          <p:nvPr/>
        </p:nvSpPr>
        <p:spPr>
          <a:xfrm>
            <a:off x="2195513" y="1268413"/>
            <a:ext cx="6121400" cy="1427162"/>
          </a:xfrm>
          <a:prstGeom prst="rect">
            <a:avLst/>
          </a:prstGeom>
          <a:noFill/>
        </p:spPr>
        <p:txBody>
          <a:bodyPr>
            <a:spAutoFit/>
          </a:bodyPr>
          <a:lstStyle/>
          <a:p>
            <a:pPr algn="just" fontAlgn="auto">
              <a:lnSpc>
                <a:spcPts val="2600"/>
              </a:lnSpc>
              <a:spcBef>
                <a:spcPts val="0"/>
              </a:spcBef>
              <a:spcAft>
                <a:spcPts val="0"/>
              </a:spcAft>
              <a:defRPr/>
            </a:pPr>
            <a:r>
              <a:rPr lang="zh-CN" altLang="en-US" sz="2800" b="1" dirty="0">
                <a:solidFill>
                  <a:schemeClr val="accent5"/>
                </a:solidFill>
                <a:latin typeface="Mistral" pitchFamily="66" charset="0"/>
                <a:ea typeface="+mn-ea"/>
                <a:cs typeface="Microsoft Sans Serif" pitchFamily="34" charset="0"/>
              </a:rPr>
              <a:t>个人</a:t>
            </a:r>
            <a:r>
              <a:rPr lang="zh-CN" altLang="en-US" sz="2800" b="1" dirty="0" smtClean="0">
                <a:solidFill>
                  <a:schemeClr val="accent5"/>
                </a:solidFill>
                <a:latin typeface="Mistral" pitchFamily="66" charset="0"/>
                <a:ea typeface="+mn-ea"/>
                <a:cs typeface="Microsoft Sans Serif" pitchFamily="34" charset="0"/>
              </a:rPr>
              <a:t>经历：</a:t>
            </a:r>
            <a:endParaRPr lang="en-US" altLang="zh-CN" sz="2800" b="1" dirty="0">
              <a:solidFill>
                <a:schemeClr val="accent5"/>
              </a:solidFill>
              <a:latin typeface="Mistral" pitchFamily="66" charset="0"/>
              <a:ea typeface="+mn-ea"/>
              <a:cs typeface="Microsoft Sans Serif" pitchFamily="34" charset="0"/>
            </a:endParaRPr>
          </a:p>
          <a:p>
            <a:pPr algn="just" fontAlgn="auto">
              <a:lnSpc>
                <a:spcPts val="2600"/>
              </a:lnSpc>
              <a:spcBef>
                <a:spcPts val="0"/>
              </a:spcBef>
              <a:spcAft>
                <a:spcPts val="0"/>
              </a:spcAft>
              <a:defRPr/>
            </a:pPr>
            <a:r>
              <a:rPr lang="zh-CN" altLang="en-US" sz="2000" dirty="0">
                <a:solidFill>
                  <a:schemeClr val="tx1">
                    <a:lumMod val="85000"/>
                    <a:lumOff val="15000"/>
                  </a:schemeClr>
                </a:solidFill>
                <a:latin typeface="Mistral" pitchFamily="66" charset="0"/>
                <a:ea typeface="+mn-ea"/>
                <a:cs typeface="Microsoft Sans Serif" pitchFamily="34" charset="0"/>
              </a:rPr>
              <a:t>根据少数人经历就得出关于整体的结论。虽然结论有可能是对的，但推理过程绝对是无厘头的。</a:t>
            </a:r>
          </a:p>
          <a:p>
            <a:pPr algn="just" fontAlgn="auto">
              <a:lnSpc>
                <a:spcPts val="2600"/>
              </a:lnSpc>
              <a:spcBef>
                <a:spcPts val="0"/>
              </a:spcBef>
              <a:spcAft>
                <a:spcPts val="0"/>
              </a:spcAft>
              <a:defRPr/>
            </a:pPr>
            <a:endParaRPr lang="zh-CN" altLang="en-US" sz="2000" dirty="0">
              <a:solidFill>
                <a:schemeClr val="tx1">
                  <a:lumMod val="85000"/>
                  <a:lumOff val="15000"/>
                </a:schemeClr>
              </a:solidFill>
              <a:latin typeface="+mj-ea"/>
              <a:ea typeface="+mj-ea"/>
              <a:cs typeface="Microsoft Sans Serif" pitchFamily="34" charset="0"/>
            </a:endParaRPr>
          </a:p>
        </p:txBody>
      </p:sp>
      <p:sp>
        <p:nvSpPr>
          <p:cNvPr id="24" name="TextBox 23"/>
          <p:cNvSpPr txBox="1"/>
          <p:nvPr/>
        </p:nvSpPr>
        <p:spPr>
          <a:xfrm>
            <a:off x="684213" y="3000375"/>
            <a:ext cx="7920037" cy="1984375"/>
          </a:xfrm>
          <a:prstGeom prst="rect">
            <a:avLst/>
          </a:prstGeom>
          <a:noFill/>
        </p:spPr>
        <p:txBody>
          <a:bodyPr>
            <a:spAutoFit/>
          </a:bodyPr>
          <a:lstStyle/>
          <a:p>
            <a:pPr fontAlgn="auto">
              <a:lnSpc>
                <a:spcPct val="150000"/>
              </a:lnSpc>
              <a:spcBef>
                <a:spcPts val="0"/>
              </a:spcBef>
              <a:spcAft>
                <a:spcPts val="0"/>
              </a:spcAft>
              <a:defRPr/>
            </a:pPr>
            <a:r>
              <a:rPr lang="zh-CN" altLang="en-US" b="1" dirty="0">
                <a:solidFill>
                  <a:schemeClr val="accent5"/>
                </a:solidFill>
                <a:latin typeface="+mn-lt"/>
                <a:ea typeface="+mn-ea"/>
              </a:rPr>
              <a:t>问　　题：</a:t>
            </a:r>
            <a:r>
              <a:rPr lang="zh-CN" altLang="en-US" sz="2800" b="1" dirty="0">
                <a:solidFill>
                  <a:schemeClr val="accent5"/>
                </a:solidFill>
                <a:latin typeface="Mistral" pitchFamily="66" charset="0"/>
                <a:ea typeface="+mn-ea"/>
                <a:cs typeface="Microsoft Sans Serif" pitchFamily="34" charset="0"/>
              </a:rPr>
              <a:t>往往不全面</a:t>
            </a:r>
            <a:endParaRPr lang="en-US" altLang="zh-CN" dirty="0">
              <a:latin typeface="+mn-lt"/>
              <a:ea typeface="+mn-ea"/>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对　　策：</a:t>
            </a:r>
            <a:r>
              <a:rPr lang="zh-CN" altLang="en-US" dirty="0">
                <a:latin typeface="+mn-lt"/>
                <a:ea typeface="+mn-ea"/>
              </a:rPr>
              <a:t>牢记个人经验让人记忆深刻，以致我们常常把它当做证据来支持自己的观点，但凡事总有例外。</a:t>
            </a:r>
            <a:endParaRPr lang="en-US" altLang="zh-CN" dirty="0">
              <a:latin typeface="+mn-lt"/>
              <a:ea typeface="+mn-ea"/>
            </a:endParaRPr>
          </a:p>
          <a:p>
            <a:pPr fontAlgn="auto">
              <a:lnSpc>
                <a:spcPct val="150000"/>
              </a:lnSpc>
              <a:spcBef>
                <a:spcPts val="0"/>
              </a:spcBef>
              <a:spcAft>
                <a:spcPts val="0"/>
              </a:spcAft>
              <a:defRPr/>
            </a:pPr>
            <a:r>
              <a:rPr lang="zh-CN" altLang="en-US" b="1" dirty="0">
                <a:solidFill>
                  <a:schemeClr val="accent5"/>
                </a:solidFill>
                <a:latin typeface="+mn-lt"/>
                <a:ea typeface="+mn-ea"/>
              </a:rPr>
              <a:t>典型案例：</a:t>
            </a:r>
            <a:r>
              <a:rPr lang="zh-CN" altLang="en-US" dirty="0">
                <a:latin typeface="+mn-lt"/>
                <a:ea typeface="+mn-ea"/>
              </a:rPr>
              <a:t>如果你没有读过原著，你不可能在写作中引用他们的经典语句。</a:t>
            </a:r>
          </a:p>
        </p:txBody>
      </p:sp>
      <p:cxnSp>
        <p:nvCxnSpPr>
          <p:cNvPr id="11" name="直接连接符 10"/>
          <p:cNvCxnSpPr/>
          <p:nvPr/>
        </p:nvCxnSpPr>
        <p:spPr>
          <a:xfrm rot="5400000">
            <a:off x="1366837" y="1755776"/>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57347"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D0D5A0-1962-4C54-A2CC-FFDAE62496B4}" type="slidenum">
              <a:rPr lang="zh-CN" altLang="en-US" smtClean="0"/>
              <a:pPr fontAlgn="base">
                <a:spcBef>
                  <a:spcPct val="0"/>
                </a:spcBef>
                <a:spcAft>
                  <a:spcPct val="0"/>
                </a:spcAft>
                <a:defRPr/>
              </a:pPr>
              <a:t>48</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8</a:t>
            </a:r>
            <a:r>
              <a:rPr lang="zh-CN" altLang="en-US" dirty="0" smtClean="0"/>
              <a:t>种常用证据可靠性之三</a:t>
            </a:r>
            <a:endParaRPr lang="zh-CN" altLang="en-US" dirty="0"/>
          </a:p>
        </p:txBody>
      </p:sp>
      <p:pic>
        <p:nvPicPr>
          <p:cNvPr id="55301" name="Picture 2"/>
          <p:cNvPicPr>
            <a:picLocks noChangeAspect="1" noChangeArrowheads="1"/>
          </p:cNvPicPr>
          <p:nvPr/>
        </p:nvPicPr>
        <p:blipFill>
          <a:blip r:embed="rId3"/>
          <a:srcRect/>
          <a:stretch>
            <a:fillRect/>
          </a:stretch>
        </p:blipFill>
        <p:spPr bwMode="auto">
          <a:xfrm>
            <a:off x="539750" y="1412875"/>
            <a:ext cx="1535113" cy="1152525"/>
          </a:xfrm>
          <a:prstGeom prst="rect">
            <a:avLst/>
          </a:prstGeom>
          <a:noFill/>
          <a:ln w="9525">
            <a:noFill/>
            <a:miter lim="800000"/>
            <a:headEnd/>
            <a:tailEnd/>
          </a:ln>
        </p:spPr>
      </p:pic>
      <p:sp>
        <p:nvSpPr>
          <p:cNvPr id="9" name="TextBox 8"/>
          <p:cNvSpPr txBox="1"/>
          <p:nvPr/>
        </p:nvSpPr>
        <p:spPr>
          <a:xfrm>
            <a:off x="2195513" y="1268413"/>
            <a:ext cx="6121400" cy="1092200"/>
          </a:xfrm>
          <a:prstGeom prst="rect">
            <a:avLst/>
          </a:prstGeom>
          <a:noFill/>
        </p:spPr>
        <p:txBody>
          <a:bodyPr>
            <a:spAutoFit/>
          </a:bodyPr>
          <a:lstStyle/>
          <a:p>
            <a:pPr algn="just" fontAlgn="auto">
              <a:lnSpc>
                <a:spcPts val="2600"/>
              </a:lnSpc>
              <a:spcBef>
                <a:spcPts val="0"/>
              </a:spcBef>
              <a:spcAft>
                <a:spcPts val="0"/>
              </a:spcAft>
              <a:defRPr/>
            </a:pPr>
            <a:r>
              <a:rPr lang="zh-CN" altLang="en-US" sz="2800" b="1" dirty="0">
                <a:solidFill>
                  <a:schemeClr val="accent5"/>
                </a:solidFill>
                <a:latin typeface="Mistral" pitchFamily="66" charset="0"/>
                <a:ea typeface="+mn-ea"/>
                <a:cs typeface="Microsoft Sans Serif" pitchFamily="34" charset="0"/>
              </a:rPr>
              <a:t>典型案例：</a:t>
            </a:r>
            <a:endParaRPr lang="en-US" altLang="zh-CN" sz="2800" b="1" dirty="0">
              <a:solidFill>
                <a:schemeClr val="accent5"/>
              </a:solidFill>
              <a:latin typeface="Mistral" pitchFamily="66" charset="0"/>
              <a:ea typeface="+mn-ea"/>
              <a:cs typeface="Microsoft Sans Serif" pitchFamily="34" charset="0"/>
            </a:endParaRPr>
          </a:p>
          <a:p>
            <a:pPr algn="just" fontAlgn="auto">
              <a:lnSpc>
                <a:spcPts val="2600"/>
              </a:lnSpc>
              <a:spcBef>
                <a:spcPts val="0"/>
              </a:spcBef>
              <a:spcAft>
                <a:spcPts val="0"/>
              </a:spcAft>
              <a:defRPr/>
            </a:pPr>
            <a:r>
              <a:rPr lang="zh-CN" altLang="en-US" sz="2000" dirty="0">
                <a:solidFill>
                  <a:schemeClr val="tx1">
                    <a:lumMod val="85000"/>
                    <a:lumOff val="15000"/>
                  </a:schemeClr>
                </a:solidFill>
                <a:latin typeface="Mistral" pitchFamily="66" charset="0"/>
                <a:ea typeface="+mn-ea"/>
                <a:cs typeface="Microsoft Sans Serif" pitchFamily="34" charset="0"/>
              </a:rPr>
              <a:t>通过对一个或几个特殊个体或事件进行详细描述来支持结论，以观察或访谈为基础。</a:t>
            </a:r>
          </a:p>
        </p:txBody>
      </p:sp>
      <p:sp>
        <p:nvSpPr>
          <p:cNvPr id="24" name="TextBox 23"/>
          <p:cNvSpPr txBox="1"/>
          <p:nvPr/>
        </p:nvSpPr>
        <p:spPr>
          <a:xfrm>
            <a:off x="684213" y="3000375"/>
            <a:ext cx="7920037" cy="2400300"/>
          </a:xfrm>
          <a:prstGeom prst="rect">
            <a:avLst/>
          </a:prstGeom>
          <a:noFill/>
        </p:spPr>
        <p:txBody>
          <a:bodyPr>
            <a:spAutoFit/>
          </a:bodyPr>
          <a:lstStyle/>
          <a:p>
            <a:pPr marL="1160463" indent="-1160463" fontAlgn="auto">
              <a:lnSpc>
                <a:spcPct val="150000"/>
              </a:lnSpc>
              <a:spcBef>
                <a:spcPts val="0"/>
              </a:spcBef>
              <a:spcAft>
                <a:spcPts val="0"/>
              </a:spcAft>
              <a:defRPr/>
            </a:pPr>
            <a:r>
              <a:rPr lang="zh-CN" altLang="en-US" b="1" dirty="0">
                <a:solidFill>
                  <a:schemeClr val="accent5"/>
                </a:solidFill>
                <a:latin typeface="+mn-lt"/>
                <a:ea typeface="+mn-ea"/>
              </a:rPr>
              <a:t>问　　题：</a:t>
            </a:r>
            <a:r>
              <a:rPr lang="zh-CN" altLang="en-US" sz="2800" b="1" dirty="0">
                <a:solidFill>
                  <a:schemeClr val="accent5"/>
                </a:solidFill>
                <a:latin typeface="Mistral" pitchFamily="66" charset="0"/>
                <a:ea typeface="+mn-ea"/>
                <a:cs typeface="Microsoft Sans Serif" pitchFamily="34" charset="0"/>
              </a:rPr>
              <a:t>以偏概全</a:t>
            </a:r>
            <a:endParaRPr lang="en-US" altLang="zh-CN" sz="2800" b="1" dirty="0">
              <a:solidFill>
                <a:schemeClr val="accent5"/>
              </a:solidFill>
              <a:latin typeface="Mistral" pitchFamily="66" charset="0"/>
              <a:ea typeface="+mn-ea"/>
              <a:cs typeface="Microsoft Sans Serif" pitchFamily="34" charset="0"/>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对　　策：</a:t>
            </a:r>
            <a:r>
              <a:rPr lang="zh-CN" altLang="en-US" dirty="0">
                <a:latin typeface="+mn-lt"/>
                <a:ea typeface="+mn-ea"/>
              </a:rPr>
              <a:t>警惕利用动人案例作为证据的情况，要时刻提醒自己：“这个案例是否典型？”“能不能找出有力的反面典型？”</a:t>
            </a:r>
            <a:endParaRPr lang="en-US" altLang="zh-CN" dirty="0">
              <a:latin typeface="+mn-lt"/>
              <a:ea typeface="+mn-ea"/>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典型案例：</a:t>
            </a:r>
            <a:r>
              <a:rPr lang="zh-CN" altLang="en-US" dirty="0">
                <a:latin typeface="+mn-lt"/>
                <a:ea typeface="+mn-ea"/>
              </a:rPr>
              <a:t>最近微博举报多起贪官落网，充分说明微博是建立群众监督的利器。</a:t>
            </a:r>
          </a:p>
        </p:txBody>
      </p:sp>
      <p:cxnSp>
        <p:nvCxnSpPr>
          <p:cNvPr id="11" name="直接连接符 10"/>
          <p:cNvCxnSpPr/>
          <p:nvPr/>
        </p:nvCxnSpPr>
        <p:spPr>
          <a:xfrm rot="5400000">
            <a:off x="1366837" y="1755776"/>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53251"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CB8D4D-2BE8-442A-AB17-316685028BE9}" type="slidenum">
              <a:rPr lang="zh-CN" altLang="en-US" smtClean="0"/>
              <a:pPr fontAlgn="base">
                <a:spcBef>
                  <a:spcPct val="0"/>
                </a:spcBef>
                <a:spcAft>
                  <a:spcPct val="0"/>
                </a:spcAft>
                <a:defRPr/>
              </a:pPr>
              <a:t>49</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8</a:t>
            </a:r>
            <a:r>
              <a:rPr lang="zh-CN" altLang="en-US" dirty="0" smtClean="0"/>
              <a:t>种常用证据可靠性之四</a:t>
            </a:r>
            <a:endParaRPr lang="zh-CN" altLang="en-US" dirty="0"/>
          </a:p>
        </p:txBody>
      </p:sp>
      <p:pic>
        <p:nvPicPr>
          <p:cNvPr id="56325" name="Picture 2"/>
          <p:cNvPicPr>
            <a:picLocks noChangeAspect="1" noChangeArrowheads="1"/>
          </p:cNvPicPr>
          <p:nvPr/>
        </p:nvPicPr>
        <p:blipFill>
          <a:blip r:embed="rId3"/>
          <a:srcRect/>
          <a:stretch>
            <a:fillRect/>
          </a:stretch>
        </p:blipFill>
        <p:spPr bwMode="auto">
          <a:xfrm>
            <a:off x="539750" y="1412875"/>
            <a:ext cx="1535113" cy="1152525"/>
          </a:xfrm>
          <a:prstGeom prst="rect">
            <a:avLst/>
          </a:prstGeom>
          <a:noFill/>
          <a:ln w="9525">
            <a:noFill/>
            <a:miter lim="800000"/>
            <a:headEnd/>
            <a:tailEnd/>
          </a:ln>
        </p:spPr>
      </p:pic>
      <p:sp>
        <p:nvSpPr>
          <p:cNvPr id="9" name="TextBox 8"/>
          <p:cNvSpPr txBox="1"/>
          <p:nvPr/>
        </p:nvSpPr>
        <p:spPr>
          <a:xfrm>
            <a:off x="2195513" y="1268413"/>
            <a:ext cx="6121400" cy="1092200"/>
          </a:xfrm>
          <a:prstGeom prst="rect">
            <a:avLst/>
          </a:prstGeom>
          <a:noFill/>
        </p:spPr>
        <p:txBody>
          <a:bodyPr>
            <a:spAutoFit/>
          </a:bodyPr>
          <a:lstStyle/>
          <a:p>
            <a:pPr algn="just" fontAlgn="auto">
              <a:lnSpc>
                <a:spcPts val="2600"/>
              </a:lnSpc>
              <a:spcBef>
                <a:spcPts val="0"/>
              </a:spcBef>
              <a:spcAft>
                <a:spcPts val="0"/>
              </a:spcAft>
              <a:defRPr/>
            </a:pPr>
            <a:r>
              <a:rPr lang="zh-CN" altLang="en-US" sz="2800" b="1" dirty="0" smtClean="0">
                <a:solidFill>
                  <a:schemeClr val="accent5"/>
                </a:solidFill>
                <a:latin typeface="Mistral" pitchFamily="66" charset="0"/>
                <a:ea typeface="+mn-ea"/>
                <a:cs typeface="Microsoft Sans Serif" pitchFamily="34" charset="0"/>
              </a:rPr>
              <a:t>当事人证词</a:t>
            </a:r>
            <a:r>
              <a:rPr lang="zh-CN" altLang="en-US" sz="2800" b="1" dirty="0">
                <a:solidFill>
                  <a:schemeClr val="accent5"/>
                </a:solidFill>
                <a:latin typeface="Mistral" pitchFamily="66" charset="0"/>
                <a:ea typeface="+mn-ea"/>
                <a:cs typeface="Microsoft Sans Serif" pitchFamily="34" charset="0"/>
              </a:rPr>
              <a:t>：</a:t>
            </a:r>
            <a:endParaRPr lang="en-US" altLang="zh-CN" sz="2800" b="1" dirty="0">
              <a:solidFill>
                <a:schemeClr val="accent5"/>
              </a:solidFill>
              <a:latin typeface="Mistral" pitchFamily="66" charset="0"/>
              <a:ea typeface="+mn-ea"/>
              <a:cs typeface="Microsoft Sans Serif" pitchFamily="34" charset="0"/>
            </a:endParaRPr>
          </a:p>
          <a:p>
            <a:pPr algn="just" fontAlgn="auto">
              <a:lnSpc>
                <a:spcPts val="2600"/>
              </a:lnSpc>
              <a:spcBef>
                <a:spcPts val="0"/>
              </a:spcBef>
              <a:spcAft>
                <a:spcPts val="0"/>
              </a:spcAft>
              <a:defRPr/>
            </a:pPr>
            <a:r>
              <a:rPr lang="zh-CN" altLang="en-US" sz="2000" dirty="0">
                <a:solidFill>
                  <a:schemeClr val="tx1">
                    <a:lumMod val="85000"/>
                    <a:lumOff val="15000"/>
                  </a:schemeClr>
                </a:solidFill>
                <a:latin typeface="Mistral" pitchFamily="66" charset="0"/>
                <a:ea typeface="+mn-ea"/>
                <a:cs typeface="Microsoft Sans Serif" pitchFamily="34" charset="0"/>
              </a:rPr>
              <a:t>商业信息、影视广告、书籍封底经常使用他人经验证词企图说服我们。</a:t>
            </a:r>
          </a:p>
        </p:txBody>
      </p:sp>
      <p:sp>
        <p:nvSpPr>
          <p:cNvPr id="24" name="TextBox 23"/>
          <p:cNvSpPr txBox="1"/>
          <p:nvPr/>
        </p:nvSpPr>
        <p:spPr>
          <a:xfrm>
            <a:off x="684213" y="3000375"/>
            <a:ext cx="7920037" cy="1984375"/>
          </a:xfrm>
          <a:prstGeom prst="rect">
            <a:avLst/>
          </a:prstGeom>
          <a:noFill/>
        </p:spPr>
        <p:txBody>
          <a:bodyPr>
            <a:spAutoFit/>
          </a:bodyPr>
          <a:lstStyle/>
          <a:p>
            <a:pPr marL="1160463" indent="-1160463" fontAlgn="auto">
              <a:lnSpc>
                <a:spcPct val="150000"/>
              </a:lnSpc>
              <a:spcBef>
                <a:spcPts val="0"/>
              </a:spcBef>
              <a:spcAft>
                <a:spcPts val="0"/>
              </a:spcAft>
              <a:defRPr/>
            </a:pPr>
            <a:r>
              <a:rPr lang="zh-CN" altLang="en-US" b="1" dirty="0">
                <a:solidFill>
                  <a:schemeClr val="accent5"/>
                </a:solidFill>
                <a:latin typeface="+mn-lt"/>
                <a:ea typeface="+mn-ea"/>
              </a:rPr>
              <a:t>问　　题：</a:t>
            </a:r>
            <a:r>
              <a:rPr lang="zh-CN" altLang="en-US" sz="2800" b="1" dirty="0">
                <a:solidFill>
                  <a:schemeClr val="accent5"/>
                </a:solidFill>
                <a:latin typeface="Mistral" pitchFamily="66" charset="0"/>
                <a:ea typeface="+mn-ea"/>
                <a:cs typeface="Microsoft Sans Serif" pitchFamily="34" charset="0"/>
              </a:rPr>
              <a:t>也许会做伪证</a:t>
            </a:r>
            <a:endParaRPr lang="en-US" altLang="zh-CN" sz="2800" b="1" dirty="0">
              <a:solidFill>
                <a:schemeClr val="accent5"/>
              </a:solidFill>
              <a:latin typeface="Mistral" pitchFamily="66" charset="0"/>
              <a:ea typeface="+mn-ea"/>
              <a:cs typeface="Microsoft Sans Serif" pitchFamily="34" charset="0"/>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对　　策：</a:t>
            </a:r>
            <a:r>
              <a:rPr lang="zh-CN" altLang="en-US" dirty="0">
                <a:latin typeface="+mn-lt"/>
                <a:ea typeface="+mn-ea"/>
              </a:rPr>
              <a:t>必须认识到这类证词根本没有多大帮助，除非我们了解证人的专业技术水平，兴趣，价值观或偏见。</a:t>
            </a:r>
            <a:endParaRPr lang="en-US" altLang="zh-CN" dirty="0">
              <a:latin typeface="+mn-lt"/>
              <a:ea typeface="+mn-ea"/>
            </a:endParaRPr>
          </a:p>
          <a:p>
            <a:pPr fontAlgn="auto">
              <a:lnSpc>
                <a:spcPct val="150000"/>
              </a:lnSpc>
              <a:spcBef>
                <a:spcPts val="0"/>
              </a:spcBef>
              <a:spcAft>
                <a:spcPts val="0"/>
              </a:spcAft>
              <a:defRPr/>
            </a:pPr>
            <a:r>
              <a:rPr lang="zh-CN" altLang="en-US" b="1" dirty="0">
                <a:solidFill>
                  <a:schemeClr val="accent5"/>
                </a:solidFill>
                <a:latin typeface="+mn-lt"/>
                <a:ea typeface="+mn-ea"/>
              </a:rPr>
              <a:t>典型案例：</a:t>
            </a:r>
            <a:r>
              <a:rPr lang="zh-CN" altLang="en-US" dirty="0">
                <a:latin typeface="+mn-lt"/>
                <a:ea typeface="+mn-ea"/>
              </a:rPr>
              <a:t>我郑重向你推荐这种减肥药，因为我朋友使用一周后瘦了</a:t>
            </a:r>
            <a:r>
              <a:rPr lang="en-US" altLang="zh-CN" dirty="0">
                <a:latin typeface="+mn-lt"/>
                <a:ea typeface="+mn-ea"/>
              </a:rPr>
              <a:t>6</a:t>
            </a:r>
            <a:r>
              <a:rPr lang="zh-CN" altLang="en-US" dirty="0">
                <a:latin typeface="+mn-lt"/>
                <a:ea typeface="+mn-ea"/>
              </a:rPr>
              <a:t>斤。</a:t>
            </a:r>
          </a:p>
        </p:txBody>
      </p:sp>
      <p:cxnSp>
        <p:nvCxnSpPr>
          <p:cNvPr id="11" name="直接连接符 10"/>
          <p:cNvCxnSpPr/>
          <p:nvPr/>
        </p:nvCxnSpPr>
        <p:spPr>
          <a:xfrm rot="5400000">
            <a:off x="1366837" y="1755776"/>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54275"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620C1D-3299-4E36-BD01-C2441EA66C21}" type="slidenum">
              <a:rPr lang="zh-CN" altLang="en-US" smtClean="0"/>
              <a:pPr fontAlgn="base">
                <a:spcBef>
                  <a:spcPct val="0"/>
                </a:spcBef>
                <a:spcAft>
                  <a:spcPct val="0"/>
                </a:spcAft>
                <a:defRPr/>
              </a:pPr>
              <a:t>50</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8</a:t>
            </a:r>
            <a:r>
              <a:rPr lang="zh-CN" altLang="en-US" dirty="0" smtClean="0"/>
              <a:t>种常用证据可靠性之五</a:t>
            </a:r>
            <a:endParaRPr lang="zh-CN" altLang="en-US" dirty="0"/>
          </a:p>
        </p:txBody>
      </p:sp>
      <p:pic>
        <p:nvPicPr>
          <p:cNvPr id="57349" name="Picture 2"/>
          <p:cNvPicPr>
            <a:picLocks noChangeAspect="1" noChangeArrowheads="1"/>
          </p:cNvPicPr>
          <p:nvPr/>
        </p:nvPicPr>
        <p:blipFill>
          <a:blip r:embed="rId3"/>
          <a:srcRect/>
          <a:stretch>
            <a:fillRect/>
          </a:stretch>
        </p:blipFill>
        <p:spPr bwMode="auto">
          <a:xfrm>
            <a:off x="539750" y="1412875"/>
            <a:ext cx="1535113" cy="1152525"/>
          </a:xfrm>
          <a:prstGeom prst="rect">
            <a:avLst/>
          </a:prstGeom>
          <a:noFill/>
          <a:ln w="9525">
            <a:noFill/>
            <a:miter lim="800000"/>
            <a:headEnd/>
            <a:tailEnd/>
          </a:ln>
        </p:spPr>
      </p:pic>
      <p:sp>
        <p:nvSpPr>
          <p:cNvPr id="9" name="TextBox 8"/>
          <p:cNvSpPr txBox="1"/>
          <p:nvPr/>
        </p:nvSpPr>
        <p:spPr>
          <a:xfrm>
            <a:off x="2195513" y="1268413"/>
            <a:ext cx="6121400" cy="758825"/>
          </a:xfrm>
          <a:prstGeom prst="rect">
            <a:avLst/>
          </a:prstGeom>
          <a:noFill/>
        </p:spPr>
        <p:txBody>
          <a:bodyPr>
            <a:spAutoFit/>
          </a:bodyPr>
          <a:lstStyle/>
          <a:p>
            <a:pPr algn="just" fontAlgn="auto">
              <a:lnSpc>
                <a:spcPts val="2600"/>
              </a:lnSpc>
              <a:spcBef>
                <a:spcPts val="0"/>
              </a:spcBef>
              <a:spcAft>
                <a:spcPts val="0"/>
              </a:spcAft>
              <a:defRPr/>
            </a:pPr>
            <a:r>
              <a:rPr lang="zh-CN" altLang="en-US" sz="2800" b="1" dirty="0" smtClean="0">
                <a:solidFill>
                  <a:schemeClr val="accent5"/>
                </a:solidFill>
                <a:latin typeface="Mistral" pitchFamily="66" charset="0"/>
                <a:ea typeface="+mn-ea"/>
                <a:cs typeface="Microsoft Sans Serif" pitchFamily="34" charset="0"/>
              </a:rPr>
              <a:t>专家意见</a:t>
            </a:r>
            <a:r>
              <a:rPr lang="zh-CN" altLang="en-US" sz="2800" b="1" dirty="0">
                <a:solidFill>
                  <a:schemeClr val="accent5"/>
                </a:solidFill>
                <a:latin typeface="Mistral" pitchFamily="66" charset="0"/>
                <a:ea typeface="+mn-ea"/>
                <a:cs typeface="Microsoft Sans Serif" pitchFamily="34" charset="0"/>
              </a:rPr>
              <a:t>：</a:t>
            </a:r>
            <a:endParaRPr lang="en-US" altLang="zh-CN" sz="2800" b="1" dirty="0">
              <a:solidFill>
                <a:schemeClr val="accent5"/>
              </a:solidFill>
              <a:latin typeface="Mistral" pitchFamily="66" charset="0"/>
              <a:ea typeface="+mn-ea"/>
              <a:cs typeface="Microsoft Sans Serif" pitchFamily="34" charset="0"/>
            </a:endParaRPr>
          </a:p>
          <a:p>
            <a:pPr algn="just" fontAlgn="auto">
              <a:lnSpc>
                <a:spcPts val="2600"/>
              </a:lnSpc>
              <a:spcBef>
                <a:spcPts val="0"/>
              </a:spcBef>
              <a:spcAft>
                <a:spcPts val="0"/>
              </a:spcAft>
              <a:defRPr/>
            </a:pPr>
            <a:r>
              <a:rPr lang="zh-CN" altLang="en-US" sz="2000" dirty="0" smtClean="0">
                <a:solidFill>
                  <a:schemeClr val="tx1">
                    <a:lumMod val="85000"/>
                    <a:lumOff val="15000"/>
                  </a:schemeClr>
                </a:solidFill>
                <a:latin typeface="Mistral" pitchFamily="66" charset="0"/>
                <a:ea typeface="+mn-ea"/>
                <a:cs typeface="Microsoft Sans Serif" pitchFamily="34" charset="0"/>
              </a:rPr>
              <a:t>权威专家对</a:t>
            </a:r>
            <a:r>
              <a:rPr lang="zh-CN" altLang="en-US" sz="2000" dirty="0">
                <a:solidFill>
                  <a:schemeClr val="tx1">
                    <a:lumMod val="85000"/>
                    <a:lumOff val="15000"/>
                  </a:schemeClr>
                </a:solidFill>
                <a:latin typeface="Mistral" pitchFamily="66" charset="0"/>
                <a:ea typeface="+mn-ea"/>
                <a:cs typeface="Microsoft Sans Serif" pitchFamily="34" charset="0"/>
              </a:rPr>
              <a:t>特定的问题，比多数人了解更多的信息源。</a:t>
            </a:r>
          </a:p>
        </p:txBody>
      </p:sp>
      <p:sp>
        <p:nvSpPr>
          <p:cNvPr id="24" name="TextBox 23"/>
          <p:cNvSpPr txBox="1"/>
          <p:nvPr/>
        </p:nvSpPr>
        <p:spPr>
          <a:xfrm>
            <a:off x="684213" y="3000375"/>
            <a:ext cx="7920037" cy="1570038"/>
          </a:xfrm>
          <a:prstGeom prst="rect">
            <a:avLst/>
          </a:prstGeom>
          <a:noFill/>
        </p:spPr>
        <p:txBody>
          <a:bodyPr>
            <a:spAutoFit/>
          </a:bodyPr>
          <a:lstStyle/>
          <a:p>
            <a:pPr marL="1160463" indent="-1160463" fontAlgn="auto">
              <a:lnSpc>
                <a:spcPct val="150000"/>
              </a:lnSpc>
              <a:spcBef>
                <a:spcPts val="0"/>
              </a:spcBef>
              <a:spcAft>
                <a:spcPts val="0"/>
              </a:spcAft>
              <a:defRPr/>
            </a:pPr>
            <a:r>
              <a:rPr lang="zh-CN" altLang="en-US" b="1" dirty="0">
                <a:solidFill>
                  <a:schemeClr val="accent5"/>
                </a:solidFill>
                <a:latin typeface="+mn-lt"/>
                <a:ea typeface="+mn-ea"/>
              </a:rPr>
              <a:t>问　　题：</a:t>
            </a:r>
            <a:r>
              <a:rPr lang="zh-CN" altLang="en-US" sz="2800" b="1" dirty="0">
                <a:solidFill>
                  <a:schemeClr val="accent5"/>
                </a:solidFill>
                <a:latin typeface="Mistral" pitchFamily="66" charset="0"/>
                <a:ea typeface="+mn-ea"/>
                <a:cs typeface="Microsoft Sans Serif" pitchFamily="34" charset="0"/>
              </a:rPr>
              <a:t>盲从或过度膨胀</a:t>
            </a:r>
            <a:endParaRPr lang="en-US" altLang="zh-CN" sz="2800" b="1" dirty="0">
              <a:solidFill>
                <a:schemeClr val="accent5"/>
              </a:solidFill>
              <a:latin typeface="Mistral" pitchFamily="66" charset="0"/>
              <a:ea typeface="+mn-ea"/>
              <a:cs typeface="Microsoft Sans Serif" pitchFamily="34" charset="0"/>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对　　策：</a:t>
            </a:r>
            <a:r>
              <a:rPr lang="zh-CN" altLang="en-US" dirty="0">
                <a:latin typeface="+mn-lt"/>
                <a:ea typeface="+mn-ea"/>
              </a:rPr>
              <a:t>更谨慎对待权威观点，问问自己我为什么要相信这个权威？</a:t>
            </a:r>
            <a:endParaRPr lang="en-US" altLang="zh-CN" dirty="0">
              <a:latin typeface="+mn-lt"/>
              <a:ea typeface="+mn-ea"/>
            </a:endParaRPr>
          </a:p>
          <a:p>
            <a:pPr fontAlgn="auto">
              <a:lnSpc>
                <a:spcPct val="150000"/>
              </a:lnSpc>
              <a:spcBef>
                <a:spcPts val="0"/>
              </a:spcBef>
              <a:spcAft>
                <a:spcPts val="0"/>
              </a:spcAft>
              <a:defRPr/>
            </a:pPr>
            <a:r>
              <a:rPr lang="zh-CN" altLang="en-US" b="1" dirty="0">
                <a:solidFill>
                  <a:schemeClr val="accent5"/>
                </a:solidFill>
                <a:latin typeface="+mn-lt"/>
                <a:ea typeface="+mn-ea"/>
              </a:rPr>
              <a:t>典型案例：</a:t>
            </a:r>
            <a:r>
              <a:rPr lang="zh-CN" altLang="en-US" dirty="0">
                <a:latin typeface="+mn-lt"/>
                <a:ea typeface="+mn-ea"/>
              </a:rPr>
              <a:t>任志强：房价肯定还会涨！</a:t>
            </a:r>
          </a:p>
        </p:txBody>
      </p:sp>
      <p:cxnSp>
        <p:nvCxnSpPr>
          <p:cNvPr id="11" name="直接连接符 10"/>
          <p:cNvCxnSpPr/>
          <p:nvPr/>
        </p:nvCxnSpPr>
        <p:spPr>
          <a:xfrm rot="5400000">
            <a:off x="1366837" y="1755776"/>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55299"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71C2F6-E9D6-4AE0-A931-7B99D58856B5}" type="slidenum">
              <a:rPr lang="zh-CN" altLang="en-US" smtClean="0"/>
              <a:pPr fontAlgn="base">
                <a:spcBef>
                  <a:spcPct val="0"/>
                </a:spcBef>
                <a:spcAft>
                  <a:spcPct val="0"/>
                </a:spcAft>
                <a:defRPr/>
              </a:pPr>
              <a:t>51</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8</a:t>
            </a:r>
            <a:r>
              <a:rPr lang="zh-CN" altLang="en-US" dirty="0" smtClean="0"/>
              <a:t>种常用证据可靠性之六</a:t>
            </a:r>
            <a:endParaRPr lang="zh-CN" altLang="en-US" dirty="0"/>
          </a:p>
        </p:txBody>
      </p:sp>
      <p:pic>
        <p:nvPicPr>
          <p:cNvPr id="58373" name="Picture 2"/>
          <p:cNvPicPr>
            <a:picLocks noChangeAspect="1" noChangeArrowheads="1"/>
          </p:cNvPicPr>
          <p:nvPr/>
        </p:nvPicPr>
        <p:blipFill>
          <a:blip r:embed="rId3"/>
          <a:srcRect/>
          <a:stretch>
            <a:fillRect/>
          </a:stretch>
        </p:blipFill>
        <p:spPr bwMode="auto">
          <a:xfrm>
            <a:off x="539750" y="1412875"/>
            <a:ext cx="1535113" cy="1152525"/>
          </a:xfrm>
          <a:prstGeom prst="rect">
            <a:avLst/>
          </a:prstGeom>
          <a:noFill/>
          <a:ln w="9525">
            <a:noFill/>
            <a:miter lim="800000"/>
            <a:headEnd/>
            <a:tailEnd/>
          </a:ln>
        </p:spPr>
      </p:pic>
      <p:sp>
        <p:nvSpPr>
          <p:cNvPr id="9" name="TextBox 8"/>
          <p:cNvSpPr txBox="1"/>
          <p:nvPr/>
        </p:nvSpPr>
        <p:spPr>
          <a:xfrm>
            <a:off x="2195513" y="1268413"/>
            <a:ext cx="6121400" cy="758825"/>
          </a:xfrm>
          <a:prstGeom prst="rect">
            <a:avLst/>
          </a:prstGeom>
          <a:noFill/>
        </p:spPr>
        <p:txBody>
          <a:bodyPr>
            <a:spAutoFit/>
          </a:bodyPr>
          <a:lstStyle/>
          <a:p>
            <a:pPr algn="just" fontAlgn="auto">
              <a:lnSpc>
                <a:spcPts val="2600"/>
              </a:lnSpc>
              <a:spcBef>
                <a:spcPts val="0"/>
              </a:spcBef>
              <a:spcAft>
                <a:spcPts val="0"/>
              </a:spcAft>
              <a:defRPr/>
            </a:pPr>
            <a:r>
              <a:rPr lang="zh-CN" altLang="en-US" sz="2800" b="1" dirty="0" smtClean="0">
                <a:solidFill>
                  <a:schemeClr val="accent5"/>
                </a:solidFill>
                <a:latin typeface="Mistral" pitchFamily="66" charset="0"/>
                <a:ea typeface="+mn-ea"/>
                <a:cs typeface="Microsoft Sans Serif" pitchFamily="34" charset="0"/>
              </a:rPr>
              <a:t>个人观察</a:t>
            </a:r>
            <a:r>
              <a:rPr lang="zh-CN" altLang="en-US" sz="2800" b="1" dirty="0">
                <a:solidFill>
                  <a:schemeClr val="accent5"/>
                </a:solidFill>
                <a:latin typeface="Mistral" pitchFamily="66" charset="0"/>
                <a:ea typeface="+mn-ea"/>
                <a:cs typeface="Microsoft Sans Serif" pitchFamily="34" charset="0"/>
              </a:rPr>
              <a:t>：</a:t>
            </a:r>
            <a:endParaRPr lang="en-US" altLang="zh-CN" sz="2800" b="1" dirty="0">
              <a:solidFill>
                <a:schemeClr val="accent5"/>
              </a:solidFill>
              <a:latin typeface="Mistral" pitchFamily="66" charset="0"/>
              <a:ea typeface="+mn-ea"/>
              <a:cs typeface="Microsoft Sans Serif" pitchFamily="34" charset="0"/>
            </a:endParaRPr>
          </a:p>
          <a:p>
            <a:pPr algn="just" fontAlgn="auto">
              <a:lnSpc>
                <a:spcPts val="2600"/>
              </a:lnSpc>
              <a:spcBef>
                <a:spcPts val="0"/>
              </a:spcBef>
              <a:spcAft>
                <a:spcPts val="0"/>
              </a:spcAft>
              <a:defRPr/>
            </a:pPr>
            <a:r>
              <a:rPr lang="zh-CN" altLang="en-US" sz="2000" dirty="0">
                <a:solidFill>
                  <a:schemeClr val="tx1">
                    <a:lumMod val="85000"/>
                    <a:lumOff val="15000"/>
                  </a:schemeClr>
                </a:solidFill>
                <a:latin typeface="Mistral" pitchFamily="66" charset="0"/>
                <a:ea typeface="+mn-ea"/>
                <a:cs typeface="Microsoft Sans Serif" pitchFamily="34" charset="0"/>
              </a:rPr>
              <a:t>一种有价值的证据，是许多科学研究的基础。</a:t>
            </a:r>
          </a:p>
        </p:txBody>
      </p:sp>
      <p:sp>
        <p:nvSpPr>
          <p:cNvPr id="24" name="TextBox 23"/>
          <p:cNvSpPr txBox="1"/>
          <p:nvPr/>
        </p:nvSpPr>
        <p:spPr>
          <a:xfrm>
            <a:off x="684213" y="3000375"/>
            <a:ext cx="7920037" cy="1984375"/>
          </a:xfrm>
          <a:prstGeom prst="rect">
            <a:avLst/>
          </a:prstGeom>
          <a:noFill/>
        </p:spPr>
        <p:txBody>
          <a:bodyPr>
            <a:spAutoFit/>
          </a:bodyPr>
          <a:lstStyle/>
          <a:p>
            <a:pPr marL="1160463" indent="-1160463" fontAlgn="auto">
              <a:lnSpc>
                <a:spcPct val="150000"/>
              </a:lnSpc>
              <a:spcBef>
                <a:spcPts val="0"/>
              </a:spcBef>
              <a:spcAft>
                <a:spcPts val="0"/>
              </a:spcAft>
              <a:defRPr/>
            </a:pPr>
            <a:r>
              <a:rPr lang="zh-CN" altLang="en-US" b="1" dirty="0">
                <a:solidFill>
                  <a:schemeClr val="accent5"/>
                </a:solidFill>
                <a:latin typeface="+mn-lt"/>
                <a:ea typeface="+mn-ea"/>
              </a:rPr>
              <a:t>问　　题：</a:t>
            </a:r>
            <a:r>
              <a:rPr lang="zh-CN" altLang="en-US" sz="2800" b="1" dirty="0">
                <a:solidFill>
                  <a:schemeClr val="accent5"/>
                </a:solidFill>
                <a:latin typeface="Mistral" pitchFamily="66" charset="0"/>
                <a:ea typeface="+mn-ea"/>
                <a:cs typeface="Microsoft Sans Serif" pitchFamily="34" charset="0"/>
              </a:rPr>
              <a:t>偏见或观察误差</a:t>
            </a:r>
            <a:endParaRPr lang="en-US" altLang="zh-CN" sz="2800" b="1" dirty="0">
              <a:solidFill>
                <a:schemeClr val="accent5"/>
              </a:solidFill>
              <a:latin typeface="Mistral" pitchFamily="66" charset="0"/>
              <a:ea typeface="+mn-ea"/>
              <a:cs typeface="Microsoft Sans Serif" pitchFamily="34" charset="0"/>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对　　策：</a:t>
            </a:r>
            <a:r>
              <a:rPr lang="zh-CN" altLang="en-US" dirty="0">
                <a:latin typeface="+mn-lt"/>
                <a:ea typeface="+mn-ea"/>
              </a:rPr>
              <a:t>必须警惕不要仅仅依赖一个观察者的观察。</a:t>
            </a:r>
            <a:endParaRPr lang="en-US" altLang="zh-CN" dirty="0">
              <a:latin typeface="+mn-lt"/>
              <a:ea typeface="+mn-ea"/>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典型案例：</a:t>
            </a:r>
            <a:r>
              <a:rPr lang="zh-CN" altLang="en-US" dirty="0">
                <a:latin typeface="+mn-lt"/>
                <a:ea typeface="+mn-ea"/>
              </a:rPr>
              <a:t>在一起抢劫案中，一名目击证人说犯人手里拿着一把很大的手枪，其实犯人只是拿着一根木棍。</a:t>
            </a:r>
          </a:p>
        </p:txBody>
      </p:sp>
      <p:cxnSp>
        <p:nvCxnSpPr>
          <p:cNvPr id="11" name="直接连接符 10"/>
          <p:cNvCxnSpPr/>
          <p:nvPr/>
        </p:nvCxnSpPr>
        <p:spPr>
          <a:xfrm rot="5400000">
            <a:off x="1366837" y="1755776"/>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56323"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BD45CA-6000-45D1-8E96-F7E4DBB1438D}" type="slidenum">
              <a:rPr lang="zh-CN" altLang="en-US" smtClean="0"/>
              <a:pPr fontAlgn="base">
                <a:spcBef>
                  <a:spcPct val="0"/>
                </a:spcBef>
                <a:spcAft>
                  <a:spcPct val="0"/>
                </a:spcAft>
                <a:defRPr/>
              </a:pPr>
              <a:t>52</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8</a:t>
            </a:r>
            <a:r>
              <a:rPr lang="zh-CN" altLang="en-US" dirty="0" smtClean="0"/>
              <a:t>种常用证据可靠性之七</a:t>
            </a:r>
            <a:endParaRPr lang="zh-CN" altLang="en-US" dirty="0"/>
          </a:p>
        </p:txBody>
      </p:sp>
      <p:pic>
        <p:nvPicPr>
          <p:cNvPr id="59397" name="Picture 2"/>
          <p:cNvPicPr>
            <a:picLocks noChangeAspect="1" noChangeArrowheads="1"/>
          </p:cNvPicPr>
          <p:nvPr/>
        </p:nvPicPr>
        <p:blipFill>
          <a:blip r:embed="rId3"/>
          <a:srcRect/>
          <a:stretch>
            <a:fillRect/>
          </a:stretch>
        </p:blipFill>
        <p:spPr bwMode="auto">
          <a:xfrm>
            <a:off x="539750" y="1412875"/>
            <a:ext cx="1535113" cy="1152525"/>
          </a:xfrm>
          <a:prstGeom prst="rect">
            <a:avLst/>
          </a:prstGeom>
          <a:noFill/>
          <a:ln w="9525">
            <a:noFill/>
            <a:miter lim="800000"/>
            <a:headEnd/>
            <a:tailEnd/>
          </a:ln>
        </p:spPr>
      </p:pic>
      <p:sp>
        <p:nvSpPr>
          <p:cNvPr id="9" name="TextBox 8"/>
          <p:cNvSpPr txBox="1"/>
          <p:nvPr/>
        </p:nvSpPr>
        <p:spPr>
          <a:xfrm>
            <a:off x="2195513" y="1268413"/>
            <a:ext cx="6121400" cy="1092200"/>
          </a:xfrm>
          <a:prstGeom prst="rect">
            <a:avLst/>
          </a:prstGeom>
          <a:noFill/>
        </p:spPr>
        <p:txBody>
          <a:bodyPr>
            <a:spAutoFit/>
          </a:bodyPr>
          <a:lstStyle/>
          <a:p>
            <a:pPr algn="just" fontAlgn="auto">
              <a:lnSpc>
                <a:spcPts val="2600"/>
              </a:lnSpc>
              <a:spcBef>
                <a:spcPts val="0"/>
              </a:spcBef>
              <a:spcAft>
                <a:spcPts val="0"/>
              </a:spcAft>
              <a:defRPr/>
            </a:pPr>
            <a:r>
              <a:rPr lang="zh-CN" altLang="en-US" sz="2800" b="1" dirty="0">
                <a:solidFill>
                  <a:schemeClr val="accent5"/>
                </a:solidFill>
                <a:latin typeface="Mistral" pitchFamily="66" charset="0"/>
                <a:ea typeface="+mn-ea"/>
                <a:cs typeface="Microsoft Sans Serif" pitchFamily="34" charset="0"/>
              </a:rPr>
              <a:t>科学研究：</a:t>
            </a:r>
            <a:endParaRPr lang="en-US" altLang="zh-CN" sz="2800" b="1" dirty="0">
              <a:solidFill>
                <a:schemeClr val="accent5"/>
              </a:solidFill>
              <a:latin typeface="Mistral" pitchFamily="66" charset="0"/>
              <a:ea typeface="+mn-ea"/>
              <a:cs typeface="Microsoft Sans Serif" pitchFamily="34" charset="0"/>
            </a:endParaRPr>
          </a:p>
          <a:p>
            <a:pPr algn="just" fontAlgn="auto">
              <a:lnSpc>
                <a:spcPts val="2600"/>
              </a:lnSpc>
              <a:spcBef>
                <a:spcPts val="0"/>
              </a:spcBef>
              <a:spcAft>
                <a:spcPts val="0"/>
              </a:spcAft>
              <a:defRPr/>
            </a:pPr>
            <a:r>
              <a:rPr lang="zh-CN" altLang="en-US" sz="2000" dirty="0">
                <a:solidFill>
                  <a:schemeClr val="tx1">
                    <a:lumMod val="85000"/>
                    <a:lumOff val="15000"/>
                  </a:schemeClr>
                </a:solidFill>
                <a:latin typeface="Mistral" pitchFamily="66" charset="0"/>
                <a:ea typeface="+mn-ea"/>
                <a:cs typeface="Microsoft Sans Serif" pitchFamily="34" charset="0"/>
              </a:rPr>
              <a:t>大量观察资料为依据、并且常常具有特殊分量的一种权威意见，其它合乎条件的人能重复验证结果。</a:t>
            </a:r>
          </a:p>
        </p:txBody>
      </p:sp>
      <p:sp>
        <p:nvSpPr>
          <p:cNvPr id="24" name="TextBox 23"/>
          <p:cNvSpPr txBox="1"/>
          <p:nvPr/>
        </p:nvSpPr>
        <p:spPr>
          <a:xfrm>
            <a:off x="684213" y="3000375"/>
            <a:ext cx="7920037" cy="2816156"/>
          </a:xfrm>
          <a:prstGeom prst="rect">
            <a:avLst/>
          </a:prstGeom>
          <a:noFill/>
        </p:spPr>
        <p:txBody>
          <a:bodyPr>
            <a:spAutoFit/>
          </a:bodyPr>
          <a:lstStyle/>
          <a:p>
            <a:pPr marL="1160463" indent="-1160463" fontAlgn="auto">
              <a:lnSpc>
                <a:spcPct val="150000"/>
              </a:lnSpc>
              <a:spcBef>
                <a:spcPts val="0"/>
              </a:spcBef>
              <a:spcAft>
                <a:spcPts val="0"/>
              </a:spcAft>
              <a:defRPr/>
            </a:pPr>
            <a:r>
              <a:rPr lang="zh-CN" altLang="en-US" b="1" dirty="0">
                <a:solidFill>
                  <a:schemeClr val="accent5"/>
                </a:solidFill>
                <a:latin typeface="+mn-lt"/>
                <a:ea typeface="+mn-ea"/>
              </a:rPr>
              <a:t>问　　题：</a:t>
            </a:r>
            <a:r>
              <a:rPr lang="zh-CN" altLang="en-US" sz="2800" b="1" dirty="0">
                <a:solidFill>
                  <a:schemeClr val="accent5"/>
                </a:solidFill>
                <a:latin typeface="Mistral" pitchFamily="66" charset="0"/>
                <a:ea typeface="+mn-ea"/>
                <a:cs typeface="Microsoft Sans Serif" pitchFamily="34" charset="0"/>
              </a:rPr>
              <a:t>容易结论自相矛盾</a:t>
            </a:r>
            <a:endParaRPr lang="en-US" altLang="zh-CN" sz="2800" b="1" dirty="0">
              <a:solidFill>
                <a:schemeClr val="accent5"/>
              </a:solidFill>
              <a:latin typeface="Mistral" pitchFamily="66" charset="0"/>
              <a:ea typeface="+mn-ea"/>
              <a:cs typeface="Microsoft Sans Serif" pitchFamily="34" charset="0"/>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对　　策：</a:t>
            </a:r>
            <a:r>
              <a:rPr lang="zh-CN" altLang="en-US" dirty="0">
                <a:latin typeface="+mn-lt"/>
                <a:ea typeface="+mn-ea"/>
              </a:rPr>
              <a:t>要认识到研究者的预期、态度、价值观和资助单位期望</a:t>
            </a:r>
            <a:r>
              <a:rPr lang="zh-CN" altLang="en-US" dirty="0" smtClean="0">
                <a:latin typeface="+mn-lt"/>
                <a:ea typeface="+mn-ea"/>
              </a:rPr>
              <a:t>等，会使</a:t>
            </a:r>
            <a:r>
              <a:rPr lang="zh-CN" altLang="en-US" dirty="0">
                <a:latin typeface="+mn-lt"/>
                <a:ea typeface="+mn-ea"/>
              </a:rPr>
              <a:t>他们的</a:t>
            </a:r>
            <a:r>
              <a:rPr lang="zh-CN" altLang="en-US" dirty="0" smtClean="0">
                <a:latin typeface="+mn-lt"/>
                <a:ea typeface="+mn-ea"/>
              </a:rPr>
              <a:t>提问、研究</a:t>
            </a:r>
            <a:r>
              <a:rPr lang="zh-CN" altLang="en-US" dirty="0">
                <a:latin typeface="+mn-lt"/>
                <a:ea typeface="+mn-ea"/>
              </a:rPr>
              <a:t>方法以及解释研究结果的方式存在偏差，样本范围的可靠性，研究结果不能证明结论，只能作为研究结果支持结论。</a:t>
            </a:r>
            <a:endParaRPr lang="en-US" altLang="zh-CN" dirty="0">
              <a:latin typeface="+mn-lt"/>
              <a:ea typeface="+mn-ea"/>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典型案例：</a:t>
            </a:r>
            <a:r>
              <a:rPr lang="zh-CN" altLang="en-US" dirty="0">
                <a:latin typeface="+mn-lt"/>
                <a:ea typeface="+mn-ea"/>
              </a:rPr>
              <a:t>大量的科学实验表明转基因食品对人体无害。</a:t>
            </a:r>
          </a:p>
        </p:txBody>
      </p:sp>
      <p:cxnSp>
        <p:nvCxnSpPr>
          <p:cNvPr id="11" name="直接连接符 10"/>
          <p:cNvCxnSpPr/>
          <p:nvPr/>
        </p:nvCxnSpPr>
        <p:spPr>
          <a:xfrm rot="5400000">
            <a:off x="1366837" y="1755776"/>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58371"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B436EE-F676-4E56-A926-F75866100DD5}" type="slidenum">
              <a:rPr lang="zh-CN" altLang="en-US" smtClean="0"/>
              <a:pPr fontAlgn="base">
                <a:spcBef>
                  <a:spcPct val="0"/>
                </a:spcBef>
                <a:spcAft>
                  <a:spcPct val="0"/>
                </a:spcAft>
                <a:defRPr/>
              </a:pPr>
              <a:t>53</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en-US" altLang="zh-CN" dirty="0" smtClean="0"/>
              <a:t>8</a:t>
            </a:r>
            <a:r>
              <a:rPr lang="zh-CN" altLang="en-US" dirty="0" smtClean="0"/>
              <a:t>种常用证据可靠性之八</a:t>
            </a:r>
            <a:endParaRPr lang="zh-CN" altLang="en-US" dirty="0"/>
          </a:p>
        </p:txBody>
      </p:sp>
      <p:pic>
        <p:nvPicPr>
          <p:cNvPr id="60421" name="Picture 2"/>
          <p:cNvPicPr>
            <a:picLocks noChangeAspect="1" noChangeArrowheads="1"/>
          </p:cNvPicPr>
          <p:nvPr/>
        </p:nvPicPr>
        <p:blipFill>
          <a:blip r:embed="rId3"/>
          <a:srcRect/>
          <a:stretch>
            <a:fillRect/>
          </a:stretch>
        </p:blipFill>
        <p:spPr bwMode="auto">
          <a:xfrm>
            <a:off x="539750" y="1412875"/>
            <a:ext cx="1535113" cy="1152525"/>
          </a:xfrm>
          <a:prstGeom prst="rect">
            <a:avLst/>
          </a:prstGeom>
          <a:noFill/>
          <a:ln w="9525">
            <a:noFill/>
            <a:miter lim="800000"/>
            <a:headEnd/>
            <a:tailEnd/>
          </a:ln>
        </p:spPr>
      </p:pic>
      <p:sp>
        <p:nvSpPr>
          <p:cNvPr id="9" name="TextBox 8"/>
          <p:cNvSpPr txBox="1"/>
          <p:nvPr/>
        </p:nvSpPr>
        <p:spPr>
          <a:xfrm>
            <a:off x="2195513" y="1268413"/>
            <a:ext cx="6121400" cy="1092200"/>
          </a:xfrm>
          <a:prstGeom prst="rect">
            <a:avLst/>
          </a:prstGeom>
          <a:noFill/>
        </p:spPr>
        <p:txBody>
          <a:bodyPr>
            <a:spAutoFit/>
          </a:bodyPr>
          <a:lstStyle/>
          <a:p>
            <a:pPr algn="just" fontAlgn="auto">
              <a:lnSpc>
                <a:spcPts val="2600"/>
              </a:lnSpc>
              <a:spcBef>
                <a:spcPts val="0"/>
              </a:spcBef>
              <a:spcAft>
                <a:spcPts val="0"/>
              </a:spcAft>
              <a:defRPr/>
            </a:pPr>
            <a:r>
              <a:rPr lang="zh-CN" altLang="en-US" sz="2800" b="1" dirty="0">
                <a:solidFill>
                  <a:schemeClr val="accent5"/>
                </a:solidFill>
                <a:latin typeface="Mistral" pitchFamily="66" charset="0"/>
                <a:ea typeface="+mn-ea"/>
                <a:cs typeface="Microsoft Sans Serif" pitchFamily="34" charset="0"/>
              </a:rPr>
              <a:t>类比：</a:t>
            </a:r>
            <a:endParaRPr lang="en-US" altLang="zh-CN" sz="2800" b="1" dirty="0">
              <a:solidFill>
                <a:schemeClr val="accent5"/>
              </a:solidFill>
              <a:latin typeface="Mistral" pitchFamily="66" charset="0"/>
              <a:ea typeface="+mn-ea"/>
              <a:cs typeface="Microsoft Sans Serif" pitchFamily="34" charset="0"/>
            </a:endParaRPr>
          </a:p>
          <a:p>
            <a:pPr algn="just" fontAlgn="auto">
              <a:lnSpc>
                <a:spcPts val="2600"/>
              </a:lnSpc>
              <a:spcBef>
                <a:spcPts val="0"/>
              </a:spcBef>
              <a:spcAft>
                <a:spcPts val="0"/>
              </a:spcAft>
              <a:defRPr/>
            </a:pPr>
            <a:r>
              <a:rPr lang="zh-CN" altLang="en-US" sz="2000" dirty="0">
                <a:solidFill>
                  <a:schemeClr val="tx1">
                    <a:lumMod val="85000"/>
                    <a:lumOff val="15000"/>
                  </a:schemeClr>
                </a:solidFill>
                <a:latin typeface="Mistral" pitchFamily="66" charset="0"/>
                <a:ea typeface="+mn-ea"/>
                <a:cs typeface="Microsoft Sans Serif" pitchFamily="34" charset="0"/>
              </a:rPr>
              <a:t>用熟悉的事物来解释不熟悉的，假如一方面相似，则其他方面也有可能相似。</a:t>
            </a:r>
          </a:p>
        </p:txBody>
      </p:sp>
      <p:sp>
        <p:nvSpPr>
          <p:cNvPr id="24" name="TextBox 23"/>
          <p:cNvSpPr txBox="1"/>
          <p:nvPr/>
        </p:nvSpPr>
        <p:spPr>
          <a:xfrm>
            <a:off x="684213" y="3000375"/>
            <a:ext cx="7920037" cy="2400300"/>
          </a:xfrm>
          <a:prstGeom prst="rect">
            <a:avLst/>
          </a:prstGeom>
          <a:noFill/>
        </p:spPr>
        <p:txBody>
          <a:bodyPr>
            <a:spAutoFit/>
          </a:bodyPr>
          <a:lstStyle/>
          <a:p>
            <a:pPr marL="1160463" indent="-1160463" fontAlgn="auto">
              <a:lnSpc>
                <a:spcPct val="150000"/>
              </a:lnSpc>
              <a:spcBef>
                <a:spcPts val="0"/>
              </a:spcBef>
              <a:spcAft>
                <a:spcPts val="0"/>
              </a:spcAft>
              <a:defRPr/>
            </a:pPr>
            <a:r>
              <a:rPr lang="zh-CN" altLang="en-US" b="1" dirty="0">
                <a:solidFill>
                  <a:schemeClr val="accent5"/>
                </a:solidFill>
                <a:latin typeface="+mn-lt"/>
                <a:ea typeface="+mn-ea"/>
              </a:rPr>
              <a:t>问　　题：</a:t>
            </a:r>
            <a:r>
              <a:rPr lang="zh-CN" altLang="en-US" sz="2800" b="1" dirty="0">
                <a:solidFill>
                  <a:schemeClr val="accent5"/>
                </a:solidFill>
                <a:latin typeface="Mistral" pitchFamily="66" charset="0"/>
                <a:ea typeface="+mn-ea"/>
                <a:cs typeface="Microsoft Sans Serif" pitchFamily="34" charset="0"/>
              </a:rPr>
              <a:t>不当类似的误导</a:t>
            </a:r>
            <a:endParaRPr lang="en-US" altLang="zh-CN" sz="2800" b="1" dirty="0">
              <a:solidFill>
                <a:schemeClr val="accent5"/>
              </a:solidFill>
              <a:latin typeface="Mistral" pitchFamily="66" charset="0"/>
              <a:ea typeface="+mn-ea"/>
              <a:cs typeface="Microsoft Sans Serif" pitchFamily="34" charset="0"/>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对　　策：</a:t>
            </a:r>
            <a:r>
              <a:rPr lang="zh-CN" altLang="en-US" dirty="0">
                <a:latin typeface="+mn-lt"/>
                <a:ea typeface="+mn-ea"/>
              </a:rPr>
              <a:t>当被比较的两种事物之间存在与论题有关的相似之处，但没有与论题有关的差异时，这样的类比才是强有力的。</a:t>
            </a:r>
            <a:endParaRPr lang="en-US" altLang="zh-CN" dirty="0">
              <a:latin typeface="+mn-lt"/>
              <a:ea typeface="+mn-ea"/>
            </a:endParaRPr>
          </a:p>
          <a:p>
            <a:pPr marL="1160463" indent="-1160463" fontAlgn="auto">
              <a:lnSpc>
                <a:spcPct val="150000"/>
              </a:lnSpc>
              <a:spcBef>
                <a:spcPts val="0"/>
              </a:spcBef>
              <a:spcAft>
                <a:spcPts val="0"/>
              </a:spcAft>
              <a:defRPr/>
            </a:pPr>
            <a:r>
              <a:rPr lang="zh-CN" altLang="en-US" b="1" dirty="0">
                <a:solidFill>
                  <a:schemeClr val="accent5"/>
                </a:solidFill>
                <a:latin typeface="+mn-lt"/>
                <a:ea typeface="+mn-ea"/>
              </a:rPr>
              <a:t>典型案例：</a:t>
            </a:r>
            <a:r>
              <a:rPr lang="zh-CN" altLang="en-US" dirty="0">
                <a:latin typeface="+mn-lt"/>
                <a:ea typeface="+mn-ea"/>
              </a:rPr>
              <a:t>如果你的手烂了，你会怎么办？对，切除。所以我们也不得不消灭搞聚众淫乱这样道德败坏的人。</a:t>
            </a:r>
          </a:p>
        </p:txBody>
      </p:sp>
      <p:cxnSp>
        <p:nvCxnSpPr>
          <p:cNvPr id="11" name="直接连接符 10"/>
          <p:cNvCxnSpPr/>
          <p:nvPr/>
        </p:nvCxnSpPr>
        <p:spPr>
          <a:xfrm rot="5400000">
            <a:off x="1366837" y="1755776"/>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灯片编号占位符 2"/>
          <p:cNvSpPr>
            <a:spLocks noGrp="1"/>
          </p:cNvSpPr>
          <p:nvPr>
            <p:ph type="sldNum" sz="quarter" idx="4294967295"/>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A6E64278-0C1C-40FB-9C53-7E9CE5EBB4C4}" type="slidenum">
              <a:rPr lang="zh-CN" altLang="en-US" smtClean="0"/>
              <a:pPr fontAlgn="base">
                <a:spcBef>
                  <a:spcPct val="0"/>
                </a:spcBef>
                <a:spcAft>
                  <a:spcPct val="0"/>
                </a:spcAft>
                <a:defRPr/>
              </a:pPr>
              <a:t>54</a:t>
            </a:fld>
            <a:endParaRPr lang="en-US" altLang="zh-CN" smtClean="0"/>
          </a:p>
        </p:txBody>
      </p:sp>
      <p:sp>
        <p:nvSpPr>
          <p:cNvPr id="61443" name="矩形 5"/>
          <p:cNvSpPr>
            <a:spLocks noChangeArrowheads="1"/>
          </p:cNvSpPr>
          <p:nvPr/>
        </p:nvSpPr>
        <p:spPr bwMode="auto">
          <a:xfrm>
            <a:off x="539750" y="549275"/>
            <a:ext cx="8064500" cy="522288"/>
          </a:xfrm>
          <a:prstGeom prst="rect">
            <a:avLst/>
          </a:prstGeom>
          <a:noFill/>
          <a:ln w="9525">
            <a:noFill/>
            <a:miter lim="800000"/>
            <a:headEnd/>
            <a:tailEnd/>
          </a:ln>
        </p:spPr>
        <p:txBody>
          <a:bodyPr>
            <a:spAutoFit/>
          </a:bodyPr>
          <a:lstStyle/>
          <a:p>
            <a:pPr algn="ctr"/>
            <a:r>
              <a:rPr lang="zh-CN" altLang="en-US" sz="2800" b="1" dirty="0">
                <a:solidFill>
                  <a:schemeClr val="accent1"/>
                </a:solidFill>
                <a:latin typeface="Constantia" pitchFamily="18" charset="0"/>
                <a:ea typeface="微软雅黑" pitchFamily="34" charset="-122"/>
              </a:rPr>
              <a:t>什么</a:t>
            </a:r>
            <a:r>
              <a:rPr lang="zh-CN" altLang="en-US" sz="2800" b="1" dirty="0" smtClean="0">
                <a:solidFill>
                  <a:schemeClr val="accent1"/>
                </a:solidFill>
                <a:latin typeface="Constantia" pitchFamily="18" charset="0"/>
                <a:ea typeface="微软雅黑" pitchFamily="34" charset="-122"/>
              </a:rPr>
              <a:t>是替代性原因</a:t>
            </a:r>
            <a:r>
              <a:rPr lang="zh-CN" altLang="en-US" sz="2800" b="1" dirty="0">
                <a:solidFill>
                  <a:schemeClr val="accent1"/>
                </a:solidFill>
                <a:latin typeface="Constantia" pitchFamily="18" charset="0"/>
                <a:ea typeface="微软雅黑" pitchFamily="34" charset="-122"/>
              </a:rPr>
              <a:t>？</a:t>
            </a:r>
          </a:p>
        </p:txBody>
      </p:sp>
      <p:grpSp>
        <p:nvGrpSpPr>
          <p:cNvPr id="61444" name="组合 8"/>
          <p:cNvGrpSpPr>
            <a:grpSpLocks/>
          </p:cNvGrpSpPr>
          <p:nvPr/>
        </p:nvGrpSpPr>
        <p:grpSpPr bwMode="auto">
          <a:xfrm>
            <a:off x="0" y="1285860"/>
            <a:ext cx="9144000" cy="1439862"/>
            <a:chOff x="0" y="1700808"/>
            <a:chExt cx="9144000" cy="1439714"/>
          </a:xfrm>
        </p:grpSpPr>
        <p:sp>
          <p:nvSpPr>
            <p:cNvPr id="10" name="椭圆 9"/>
            <p:cNvSpPr/>
            <p:nvPr/>
          </p:nvSpPr>
          <p:spPr>
            <a:xfrm>
              <a:off x="0" y="2853215"/>
              <a:ext cx="9144000" cy="287307"/>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61464" name="组合 7"/>
            <p:cNvGrpSpPr>
              <a:grpSpLocks/>
            </p:cNvGrpSpPr>
            <p:nvPr/>
          </p:nvGrpSpPr>
          <p:grpSpPr bwMode="auto">
            <a:xfrm>
              <a:off x="539552" y="1700808"/>
              <a:ext cx="8064896" cy="1224136"/>
              <a:chOff x="467544" y="1412776"/>
              <a:chExt cx="8064896" cy="1224136"/>
            </a:xfrm>
          </p:grpSpPr>
          <p:grpSp>
            <p:nvGrpSpPr>
              <p:cNvPr id="61465" name="组合 8"/>
              <p:cNvGrpSpPr>
                <a:grpSpLocks/>
              </p:cNvGrpSpPr>
              <p:nvPr/>
            </p:nvGrpSpPr>
            <p:grpSpPr bwMode="auto">
              <a:xfrm>
                <a:off x="467544" y="1412776"/>
                <a:ext cx="8064896" cy="1224136"/>
                <a:chOff x="251520" y="1916832"/>
                <a:chExt cx="8352928" cy="1440160"/>
              </a:xfrm>
            </p:grpSpPr>
            <p:sp>
              <p:nvSpPr>
                <p:cNvPr id="15" name="圆角矩形 14"/>
                <p:cNvSpPr/>
                <p:nvPr/>
              </p:nvSpPr>
              <p:spPr>
                <a:xfrm>
                  <a:off x="251725" y="1916832"/>
                  <a:ext cx="8352518" cy="1439807"/>
                </a:xfrm>
                <a:prstGeom prst="roundRect">
                  <a:avLst>
                    <a:gd name="adj" fmla="val 7320"/>
                  </a:avLst>
                </a:prstGeom>
                <a:solidFill>
                  <a:schemeClr val="bg1"/>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对角圆角矩形 15"/>
                <p:cNvSpPr/>
                <p:nvPr/>
              </p:nvSpPr>
              <p:spPr>
                <a:xfrm>
                  <a:off x="7799660" y="2543314"/>
                  <a:ext cx="792088" cy="792088"/>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4" name="矩形 13"/>
              <p:cNvSpPr/>
              <p:nvPr/>
            </p:nvSpPr>
            <p:spPr>
              <a:xfrm>
                <a:off x="755080" y="1500079"/>
                <a:ext cx="7750175" cy="1015895"/>
              </a:xfrm>
              <a:prstGeom prst="rect">
                <a:avLst/>
              </a:prstGeom>
            </p:spPr>
            <p:txBody>
              <a:bodyPr>
                <a:spAutoFit/>
              </a:bodyPr>
              <a:lstStyle/>
              <a:p>
                <a:pPr eaLnBrk="0" hangingPunct="0">
                  <a:lnSpc>
                    <a:spcPct val="150000"/>
                  </a:lnSpc>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对于同样的证据可以有完全不同的解释，我们把那些不同的解释</a:t>
                </a:r>
                <a:r>
                  <a:rPr lang="zh-CN" altLang="en-US" sz="2000" dirty="0" smtClean="0">
                    <a:solidFill>
                      <a:schemeClr val="tx1">
                        <a:lumMod val="85000"/>
                        <a:lumOff val="15000"/>
                      </a:schemeClr>
                    </a:solidFill>
                    <a:latin typeface="Mistral" pitchFamily="66" charset="0"/>
                    <a:ea typeface="微软雅黑" pitchFamily="34" charset="-122"/>
                    <a:cs typeface="Microsoft Sans Serif" pitchFamily="34" charset="0"/>
                  </a:rPr>
                  <a:t>作为替代性</a:t>
                </a: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原因，比如解释房价上涨，物价上涨的种种观点。</a:t>
                </a:r>
              </a:p>
            </p:txBody>
          </p:sp>
        </p:grpSp>
      </p:grpSp>
      <p:grpSp>
        <p:nvGrpSpPr>
          <p:cNvPr id="61445" name="组合 16"/>
          <p:cNvGrpSpPr>
            <a:grpSpLocks/>
          </p:cNvGrpSpPr>
          <p:nvPr/>
        </p:nvGrpSpPr>
        <p:grpSpPr bwMode="auto">
          <a:xfrm>
            <a:off x="0" y="2925763"/>
            <a:ext cx="9144000" cy="1439862"/>
            <a:chOff x="0" y="1700808"/>
            <a:chExt cx="9144000" cy="1439714"/>
          </a:xfrm>
        </p:grpSpPr>
        <p:sp>
          <p:nvSpPr>
            <p:cNvPr id="18" name="椭圆 17"/>
            <p:cNvSpPr/>
            <p:nvPr/>
          </p:nvSpPr>
          <p:spPr>
            <a:xfrm>
              <a:off x="0" y="2853215"/>
              <a:ext cx="9144000" cy="287307"/>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61456" name="组合 7"/>
            <p:cNvGrpSpPr>
              <a:grpSpLocks/>
            </p:cNvGrpSpPr>
            <p:nvPr/>
          </p:nvGrpSpPr>
          <p:grpSpPr bwMode="auto">
            <a:xfrm>
              <a:off x="539552" y="1700808"/>
              <a:ext cx="8064896" cy="1224136"/>
              <a:chOff x="467544" y="1412776"/>
              <a:chExt cx="8064896" cy="1224136"/>
            </a:xfrm>
          </p:grpSpPr>
          <p:grpSp>
            <p:nvGrpSpPr>
              <p:cNvPr id="61457" name="组合 8"/>
              <p:cNvGrpSpPr>
                <a:grpSpLocks/>
              </p:cNvGrpSpPr>
              <p:nvPr/>
            </p:nvGrpSpPr>
            <p:grpSpPr bwMode="auto">
              <a:xfrm>
                <a:off x="467544" y="1412776"/>
                <a:ext cx="8064896" cy="1224136"/>
                <a:chOff x="251520" y="1916832"/>
                <a:chExt cx="8352928" cy="1440160"/>
              </a:xfrm>
            </p:grpSpPr>
            <p:sp>
              <p:nvSpPr>
                <p:cNvPr id="22" name="圆角矩形 21"/>
                <p:cNvSpPr/>
                <p:nvPr/>
              </p:nvSpPr>
              <p:spPr>
                <a:xfrm>
                  <a:off x="251725" y="1916832"/>
                  <a:ext cx="8352518" cy="1439807"/>
                </a:xfrm>
                <a:prstGeom prst="roundRect">
                  <a:avLst>
                    <a:gd name="adj" fmla="val 7320"/>
                  </a:avLst>
                </a:prstGeom>
                <a:solidFill>
                  <a:schemeClr val="bg1"/>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对角圆角矩形 22"/>
                <p:cNvSpPr/>
                <p:nvPr/>
              </p:nvSpPr>
              <p:spPr>
                <a:xfrm>
                  <a:off x="7799660" y="2543314"/>
                  <a:ext cx="792088" cy="792088"/>
                </a:xfrm>
                <a:prstGeom prst="round2DiagRect">
                  <a:avLst>
                    <a:gd name="adj1" fmla="val 11055"/>
                    <a:gd name="adj2" fmla="val 0"/>
                  </a:avLst>
                </a:prstGeom>
                <a:gradFill flip="none" rotWithShape="1">
                  <a:gsLst>
                    <a:gs pos="51000">
                      <a:schemeClr val="tx1">
                        <a:alpha val="0"/>
                      </a:schemeClr>
                    </a:gs>
                    <a:gs pos="100000">
                      <a:schemeClr val="tx1">
                        <a:alpha val="3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1" name="矩形 20"/>
              <p:cNvSpPr/>
              <p:nvPr/>
            </p:nvSpPr>
            <p:spPr>
              <a:xfrm>
                <a:off x="755080" y="1500079"/>
                <a:ext cx="7750175" cy="1015558"/>
              </a:xfrm>
              <a:prstGeom prst="rect">
                <a:avLst/>
              </a:prstGeom>
            </p:spPr>
            <p:txBody>
              <a:bodyPr>
                <a:spAutoFit/>
              </a:bodyPr>
              <a:lstStyle/>
              <a:p>
                <a:pPr eaLnBrk="0" hangingPunct="0">
                  <a:lnSpc>
                    <a:spcPct val="150000"/>
                  </a:lnSpc>
                  <a:defRPr/>
                </a:pP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不同</a:t>
                </a:r>
                <a:r>
                  <a:rPr lang="zh-CN" altLang="en-US" sz="2000" dirty="0" smtClean="0">
                    <a:solidFill>
                      <a:schemeClr val="tx1">
                        <a:lumMod val="85000"/>
                        <a:lumOff val="15000"/>
                      </a:schemeClr>
                    </a:solidFill>
                    <a:latin typeface="Mistral" pitchFamily="66" charset="0"/>
                    <a:ea typeface="微软雅黑" pitchFamily="34" charset="-122"/>
                    <a:cs typeface="Microsoft Sans Serif" pitchFamily="34" charset="0"/>
                  </a:rPr>
                  <a:t>的替代性</a:t>
                </a: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原因单独看往往都看似合理，也都能就一个结果发生的原因提供能自圆其说的解释。</a:t>
                </a:r>
              </a:p>
            </p:txBody>
          </p:sp>
        </p:grpSp>
      </p:grpSp>
      <p:grpSp>
        <p:nvGrpSpPr>
          <p:cNvPr id="61446" name="组合 23"/>
          <p:cNvGrpSpPr>
            <a:grpSpLocks/>
          </p:cNvGrpSpPr>
          <p:nvPr/>
        </p:nvGrpSpPr>
        <p:grpSpPr bwMode="auto">
          <a:xfrm>
            <a:off x="0" y="4652963"/>
            <a:ext cx="9144000" cy="1439862"/>
            <a:chOff x="0" y="1700808"/>
            <a:chExt cx="9144000" cy="1439714"/>
          </a:xfrm>
        </p:grpSpPr>
        <p:sp>
          <p:nvSpPr>
            <p:cNvPr id="25" name="椭圆 24"/>
            <p:cNvSpPr/>
            <p:nvPr/>
          </p:nvSpPr>
          <p:spPr>
            <a:xfrm>
              <a:off x="0" y="2853215"/>
              <a:ext cx="9144000" cy="287307"/>
            </a:xfrm>
            <a:prstGeom prst="ellipse">
              <a:avLst/>
            </a:prstGeom>
            <a:gradFill flip="none" rotWithShape="1">
              <a:gsLst>
                <a:gs pos="0">
                  <a:schemeClr val="tx1">
                    <a:alpha val="77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61448" name="组合 7"/>
            <p:cNvGrpSpPr>
              <a:grpSpLocks/>
            </p:cNvGrpSpPr>
            <p:nvPr/>
          </p:nvGrpSpPr>
          <p:grpSpPr bwMode="auto">
            <a:xfrm>
              <a:off x="539552" y="1700808"/>
              <a:ext cx="8064896" cy="1224136"/>
              <a:chOff x="467544" y="1412776"/>
              <a:chExt cx="8064896" cy="1224136"/>
            </a:xfrm>
          </p:grpSpPr>
          <p:grpSp>
            <p:nvGrpSpPr>
              <p:cNvPr id="61449" name="组合 8"/>
              <p:cNvGrpSpPr>
                <a:grpSpLocks/>
              </p:cNvGrpSpPr>
              <p:nvPr/>
            </p:nvGrpSpPr>
            <p:grpSpPr bwMode="auto">
              <a:xfrm>
                <a:off x="467544" y="1412776"/>
                <a:ext cx="8064896" cy="1224136"/>
                <a:chOff x="251520" y="1916832"/>
                <a:chExt cx="8352928" cy="1440160"/>
              </a:xfrm>
            </p:grpSpPr>
            <p:sp>
              <p:nvSpPr>
                <p:cNvPr id="29" name="圆角矩形 28"/>
                <p:cNvSpPr/>
                <p:nvPr/>
              </p:nvSpPr>
              <p:spPr>
                <a:xfrm>
                  <a:off x="251725" y="1916832"/>
                  <a:ext cx="8352518" cy="1439807"/>
                </a:xfrm>
                <a:prstGeom prst="roundRect">
                  <a:avLst>
                    <a:gd name="adj" fmla="val 7320"/>
                  </a:avLst>
                </a:prstGeom>
                <a:solidFill>
                  <a:schemeClr val="bg1"/>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61452" name="对角圆角矩形 29"/>
                <p:cNvGrpSpPr>
                  <a:grpSpLocks/>
                </p:cNvGrpSpPr>
                <p:nvPr/>
              </p:nvGrpSpPr>
              <p:grpSpPr bwMode="auto">
                <a:xfrm>
                  <a:off x="7793194" y="2538030"/>
                  <a:ext cx="801842" cy="803238"/>
                  <a:chOff x="7821168" y="5181600"/>
                  <a:chExt cx="774192" cy="682752"/>
                </a:xfrm>
              </p:grpSpPr>
              <p:pic>
                <p:nvPicPr>
                  <p:cNvPr id="61453" name="对角圆角矩形 29"/>
                  <p:cNvPicPr>
                    <a:picLocks noChangeArrowheads="1"/>
                  </p:cNvPicPr>
                  <p:nvPr/>
                </p:nvPicPr>
                <p:blipFill>
                  <a:blip r:embed="rId2"/>
                  <a:srcRect/>
                  <a:stretch>
                    <a:fillRect/>
                  </a:stretch>
                </p:blipFill>
                <p:spPr bwMode="auto">
                  <a:xfrm>
                    <a:off x="7821168" y="5181600"/>
                    <a:ext cx="774192" cy="682752"/>
                  </a:xfrm>
                  <a:prstGeom prst="rect">
                    <a:avLst/>
                  </a:prstGeom>
                  <a:noFill/>
                  <a:ln w="9525">
                    <a:noFill/>
                    <a:miter lim="800000"/>
                    <a:headEnd/>
                    <a:tailEnd/>
                  </a:ln>
                </p:spPr>
              </p:pic>
              <p:sp>
                <p:nvSpPr>
                  <p:cNvPr id="61454" name="Text Box 13"/>
                  <p:cNvSpPr txBox="1">
                    <a:spLocks noChangeArrowheads="1"/>
                  </p:cNvSpPr>
                  <p:nvPr/>
                </p:nvSpPr>
                <p:spPr bwMode="auto">
                  <a:xfrm>
                    <a:off x="7849211" y="5207892"/>
                    <a:ext cx="721175" cy="629675"/>
                  </a:xfrm>
                  <a:prstGeom prst="rect">
                    <a:avLst/>
                  </a:prstGeom>
                  <a:noFill/>
                  <a:ln w="9525">
                    <a:noFill/>
                    <a:miter lim="800000"/>
                    <a:headEnd/>
                    <a:tailEnd/>
                  </a:ln>
                </p:spPr>
                <p:txBody>
                  <a:bodyPr anchor="ctr"/>
                  <a:lstStyle/>
                  <a:p>
                    <a:pPr algn="ctr"/>
                    <a:endParaRPr lang="zh-CN" altLang="en-US">
                      <a:solidFill>
                        <a:srgbClr val="FFFFFF"/>
                      </a:solidFill>
                      <a:latin typeface="Constantia" pitchFamily="18" charset="0"/>
                      <a:ea typeface="微软雅黑" pitchFamily="34" charset="-122"/>
                    </a:endParaRPr>
                  </a:p>
                </p:txBody>
              </p:sp>
            </p:grpSp>
          </p:grpSp>
          <p:sp>
            <p:nvSpPr>
              <p:cNvPr id="28" name="矩形 27"/>
              <p:cNvSpPr/>
              <p:nvPr/>
            </p:nvSpPr>
            <p:spPr>
              <a:xfrm>
                <a:off x="755080" y="1557223"/>
                <a:ext cx="7750175" cy="1015558"/>
              </a:xfrm>
              <a:prstGeom prst="rect">
                <a:avLst/>
              </a:prstGeom>
            </p:spPr>
            <p:txBody>
              <a:bodyPr>
                <a:spAutoFit/>
              </a:bodyPr>
              <a:lstStyle/>
              <a:p>
                <a:pPr fontAlgn="auto">
                  <a:lnSpc>
                    <a:spcPct val="150000"/>
                  </a:lnSpc>
                  <a:spcBef>
                    <a:spcPts val="0"/>
                  </a:spcBef>
                  <a:defRPr/>
                </a:pPr>
                <a:r>
                  <a:rPr lang="zh-CN" altLang="en-US" sz="2000" dirty="0" smtClean="0">
                    <a:solidFill>
                      <a:schemeClr val="tx1">
                        <a:lumMod val="85000"/>
                        <a:lumOff val="15000"/>
                      </a:schemeClr>
                    </a:solidFill>
                    <a:latin typeface="Mistral" pitchFamily="66" charset="0"/>
                    <a:ea typeface="+mn-ea"/>
                    <a:cs typeface="Microsoft Sans Serif" pitchFamily="34" charset="0"/>
                  </a:rPr>
                  <a:t>替代性</a:t>
                </a:r>
                <a:r>
                  <a:rPr lang="zh-CN" altLang="en-US" sz="2000" dirty="0">
                    <a:solidFill>
                      <a:schemeClr val="tx1">
                        <a:lumMod val="85000"/>
                        <a:lumOff val="15000"/>
                      </a:schemeClr>
                    </a:solidFill>
                    <a:latin typeface="Mistral" pitchFamily="66" charset="0"/>
                    <a:ea typeface="+mn-ea"/>
                    <a:cs typeface="Microsoft Sans Serif" pitchFamily="34" charset="0"/>
                  </a:rPr>
                  <a:t>原因越多，某个</a:t>
                </a:r>
                <a:r>
                  <a:rPr lang="zh-CN" altLang="en-US" sz="2000" dirty="0" smtClean="0">
                    <a:solidFill>
                      <a:schemeClr val="tx1">
                        <a:lumMod val="85000"/>
                        <a:lumOff val="15000"/>
                      </a:schemeClr>
                    </a:solidFill>
                    <a:latin typeface="Mistral" pitchFamily="66" charset="0"/>
                    <a:ea typeface="+mn-ea"/>
                    <a:cs typeface="Microsoft Sans Serif" pitchFamily="34" charset="0"/>
                  </a:rPr>
                  <a:t>具体替代性</a:t>
                </a:r>
                <a:r>
                  <a:rPr lang="zh-CN" altLang="en-US" sz="2000" dirty="0">
                    <a:solidFill>
                      <a:schemeClr val="tx1">
                        <a:lumMod val="85000"/>
                        <a:lumOff val="15000"/>
                      </a:schemeClr>
                    </a:solidFill>
                    <a:latin typeface="Mistral" pitchFamily="66" charset="0"/>
                    <a:ea typeface="+mn-ea"/>
                    <a:cs typeface="Microsoft Sans Serif" pitchFamily="34" charset="0"/>
                  </a:rPr>
                  <a:t>原因的可信度就越轻，它可能只是造成结果的一个“促成因素”，而不是决定性因素 </a:t>
                </a:r>
                <a:r>
                  <a:rPr lang="zh-CN" altLang="en-US" sz="2000" dirty="0">
                    <a:solidFill>
                      <a:schemeClr val="tx1">
                        <a:lumMod val="85000"/>
                        <a:lumOff val="15000"/>
                      </a:schemeClr>
                    </a:solidFill>
                    <a:latin typeface="Mistral" pitchFamily="66" charset="0"/>
                    <a:ea typeface="微软雅黑" pitchFamily="34" charset="-122"/>
                    <a:cs typeface="Microsoft Sans Serif" pitchFamily="34" charset="0"/>
                  </a:rPr>
                  <a:t>。</a:t>
                </a:r>
              </a:p>
            </p:txBody>
          </p:sp>
        </p:grpSp>
      </p:grpSp>
    </p:spTree>
  </p:cSld>
  <p:clrMapOvr>
    <a:masterClrMapping/>
  </p:clrMapOvr>
  <p:transition>
    <p:pull dir="l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灯片编号占位符 2"/>
          <p:cNvSpPr>
            <a:spLocks noGrp="1"/>
          </p:cNvSpPr>
          <p:nvPr>
            <p:ph type="sldNum" sz="quarter" idx="4294967295"/>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504AB8B0-F71D-4D1E-A05B-6464C811C895}" type="slidenum">
              <a:rPr lang="zh-CN" altLang="en-US" smtClean="0"/>
              <a:pPr fontAlgn="base">
                <a:spcBef>
                  <a:spcPct val="0"/>
                </a:spcBef>
                <a:spcAft>
                  <a:spcPct val="0"/>
                </a:spcAft>
                <a:defRPr/>
              </a:pPr>
              <a:t>55</a:t>
            </a:fld>
            <a:endParaRPr lang="en-US" altLang="zh-CN" smtClean="0"/>
          </a:p>
        </p:txBody>
      </p:sp>
      <p:sp>
        <p:nvSpPr>
          <p:cNvPr id="62467" name="矩形 5"/>
          <p:cNvSpPr>
            <a:spLocks noChangeArrowheads="1"/>
          </p:cNvSpPr>
          <p:nvPr/>
        </p:nvSpPr>
        <p:spPr bwMode="auto">
          <a:xfrm>
            <a:off x="539750" y="3933825"/>
            <a:ext cx="8064500" cy="708025"/>
          </a:xfrm>
          <a:prstGeom prst="rect">
            <a:avLst/>
          </a:prstGeom>
          <a:noFill/>
          <a:ln w="9525">
            <a:noFill/>
            <a:miter lim="800000"/>
            <a:headEnd/>
            <a:tailEnd/>
          </a:ln>
        </p:spPr>
        <p:txBody>
          <a:bodyPr>
            <a:spAutoFit/>
          </a:bodyPr>
          <a:lstStyle/>
          <a:p>
            <a:pPr algn="ctr"/>
            <a:r>
              <a:rPr lang="zh-CN" altLang="en-US" sz="4000" b="1">
                <a:solidFill>
                  <a:schemeClr val="accent1"/>
                </a:solidFill>
                <a:latin typeface="Constantia" pitchFamily="18" charset="0"/>
                <a:ea typeface="微软雅黑" pitchFamily="34" charset="-122"/>
              </a:rPr>
              <a:t>别简单归因：有无替代性原因？</a:t>
            </a:r>
          </a:p>
        </p:txBody>
      </p:sp>
      <p:pic>
        <p:nvPicPr>
          <p:cNvPr id="62468" name="组合 31"/>
          <p:cNvPicPr>
            <a:picLocks noChangeArrowheads="1"/>
          </p:cNvPicPr>
          <p:nvPr/>
        </p:nvPicPr>
        <p:blipFill>
          <a:blip r:embed="rId2"/>
          <a:srcRect/>
          <a:stretch>
            <a:fillRect/>
          </a:stretch>
        </p:blipFill>
        <p:spPr bwMode="auto">
          <a:xfrm>
            <a:off x="2249488" y="1109663"/>
            <a:ext cx="4638675" cy="2779712"/>
          </a:xfrm>
          <a:prstGeom prst="rect">
            <a:avLst/>
          </a:prstGeom>
          <a:noFill/>
          <a:ln w="9525">
            <a:noFill/>
            <a:miter lim="800000"/>
            <a:headEnd/>
            <a:tailEnd/>
          </a:ln>
        </p:spPr>
      </p:pic>
      <p:sp>
        <p:nvSpPr>
          <p:cNvPr id="5" name="TextBox 4"/>
          <p:cNvSpPr txBox="1"/>
          <p:nvPr/>
        </p:nvSpPr>
        <p:spPr bwMode="auto">
          <a:xfrm>
            <a:off x="1042988" y="4699000"/>
            <a:ext cx="6913562" cy="458788"/>
          </a:xfrm>
          <a:prstGeom prst="rect">
            <a:avLst/>
          </a:prstGeom>
          <a:noFill/>
        </p:spPr>
        <p:txBody>
          <a:bodyPr>
            <a:spAutoFit/>
          </a:bodyPr>
          <a:lstStyle/>
          <a:p>
            <a:pPr algn="dist" fontAlgn="auto">
              <a:lnSpc>
                <a:spcPct val="150000"/>
              </a:lnSpc>
              <a:spcBef>
                <a:spcPts val="0"/>
              </a:spcBef>
              <a:spcAft>
                <a:spcPts val="0"/>
              </a:spcAft>
              <a:defRPr/>
            </a:pPr>
            <a:r>
              <a:rPr lang="zh-CN" altLang="en-US" b="1" dirty="0">
                <a:solidFill>
                  <a:srgbClr val="C00000"/>
                </a:solidFill>
                <a:latin typeface="+mn-ea"/>
                <a:ea typeface="+mn-ea"/>
                <a:cs typeface="Microsoft Sans Serif" pitchFamily="34" charset="0"/>
              </a:rPr>
              <a:t>是唯一的原因还是其中的一个原因？有相关性不等于有因果性！</a:t>
            </a:r>
            <a:endParaRPr lang="en-US" altLang="zh-CN" b="1" dirty="0">
              <a:solidFill>
                <a:srgbClr val="C00000"/>
              </a:solidFill>
              <a:latin typeface="+mn-ea"/>
              <a:ea typeface="+mn-ea"/>
              <a:cs typeface="Microsoft Sans Serif" pitchFamily="34" charset="0"/>
            </a:endParaRPr>
          </a:p>
        </p:txBody>
      </p:sp>
    </p:spTree>
  </p:cSld>
  <p:clrMapOvr>
    <a:masterClrMapping/>
  </p:clrMapOvr>
  <p:transition>
    <p:pull dir="l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61443"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71A37E-A279-4212-9890-57B4ABDF3650}" type="slidenum">
              <a:rPr lang="zh-CN" altLang="en-US" smtClean="0"/>
              <a:pPr fontAlgn="base">
                <a:spcBef>
                  <a:spcPct val="0"/>
                </a:spcBef>
                <a:spcAft>
                  <a:spcPct val="0"/>
                </a:spcAft>
                <a:defRPr/>
              </a:pPr>
              <a:t>56</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别简单归因！</a:t>
            </a:r>
            <a:endParaRPr lang="zh-CN" altLang="en-US" dirty="0"/>
          </a:p>
        </p:txBody>
      </p:sp>
      <p:sp>
        <p:nvSpPr>
          <p:cNvPr id="9" name="TextBox 8"/>
          <p:cNvSpPr txBox="1"/>
          <p:nvPr/>
        </p:nvSpPr>
        <p:spPr>
          <a:xfrm>
            <a:off x="2195513" y="1268413"/>
            <a:ext cx="6121400" cy="1041400"/>
          </a:xfrm>
          <a:prstGeom prst="rect">
            <a:avLst/>
          </a:prstGeom>
          <a:noFill/>
        </p:spPr>
        <p:txBody>
          <a:bodyPr>
            <a:spAutoFit/>
          </a:bodyPr>
          <a:lstStyle/>
          <a:p>
            <a:pPr algn="just" fontAlgn="auto">
              <a:lnSpc>
                <a:spcPts val="2600"/>
              </a:lnSpc>
              <a:spcBef>
                <a:spcPts val="0"/>
              </a:spcBef>
              <a:spcAft>
                <a:spcPts val="0"/>
              </a:spcAft>
              <a:defRPr/>
            </a:pPr>
            <a:r>
              <a:rPr lang="zh-CN" altLang="en-US" sz="2800" b="1" dirty="0">
                <a:solidFill>
                  <a:schemeClr val="accent1"/>
                </a:solidFill>
                <a:latin typeface="Mistral" pitchFamily="66" charset="0"/>
                <a:ea typeface="+mn-ea"/>
                <a:cs typeface="Microsoft Sans Serif" pitchFamily="34" charset="0"/>
              </a:rPr>
              <a:t>因果关系过度简单化：</a:t>
            </a:r>
            <a:endParaRPr lang="en-US" altLang="zh-CN" sz="2800" b="1" dirty="0">
              <a:solidFill>
                <a:schemeClr val="accent1"/>
              </a:solidFill>
              <a:latin typeface="Mistral" pitchFamily="66" charset="0"/>
              <a:ea typeface="+mn-ea"/>
              <a:cs typeface="Microsoft Sans Serif" pitchFamily="34" charset="0"/>
            </a:endParaRPr>
          </a:p>
          <a:p>
            <a:pPr fontAlgn="auto">
              <a:spcBef>
                <a:spcPts val="0"/>
              </a:spcBef>
              <a:defRPr/>
            </a:pPr>
            <a:r>
              <a:rPr lang="zh-CN" altLang="en-US" sz="2000" dirty="0">
                <a:solidFill>
                  <a:schemeClr val="tx1">
                    <a:lumMod val="85000"/>
                    <a:lumOff val="15000"/>
                  </a:schemeClr>
                </a:solidFill>
                <a:latin typeface="Mistral" pitchFamily="66" charset="0"/>
                <a:ea typeface="+mn-ea"/>
                <a:cs typeface="Microsoft Sans Serif" pitchFamily="34" charset="0"/>
              </a:rPr>
              <a:t>根据一些不够充分的因素来解释某事件，过分强调某一个或某几个因素对事件的作用。</a:t>
            </a:r>
            <a:endParaRPr lang="zh-CN" altLang="en-US" sz="2000" dirty="0">
              <a:solidFill>
                <a:schemeClr val="tx1">
                  <a:lumMod val="85000"/>
                  <a:lumOff val="15000"/>
                </a:schemeClr>
              </a:solidFill>
              <a:latin typeface="Mistral" pitchFamily="66" charset="0"/>
              <a:ea typeface="微软雅黑" pitchFamily="34" charset="-122"/>
              <a:cs typeface="Microsoft Sans Serif" pitchFamily="34" charset="0"/>
            </a:endParaRPr>
          </a:p>
        </p:txBody>
      </p:sp>
      <p:cxnSp>
        <p:nvCxnSpPr>
          <p:cNvPr id="22" name="直接连接符 21"/>
          <p:cNvCxnSpPr/>
          <p:nvPr/>
        </p:nvCxnSpPr>
        <p:spPr>
          <a:xfrm rot="5400000">
            <a:off x="1366837" y="1827213"/>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3495" name="TextBox 23"/>
          <p:cNvSpPr txBox="1">
            <a:spLocks noChangeArrowheads="1"/>
          </p:cNvSpPr>
          <p:nvPr/>
        </p:nvSpPr>
        <p:spPr bwMode="auto">
          <a:xfrm>
            <a:off x="684213" y="3284538"/>
            <a:ext cx="7920037" cy="2170112"/>
          </a:xfrm>
          <a:prstGeom prst="rect">
            <a:avLst/>
          </a:prstGeom>
          <a:noFill/>
          <a:ln w="9525">
            <a:noFill/>
            <a:miter lim="800000"/>
            <a:headEnd/>
            <a:tailEnd/>
          </a:ln>
        </p:spPr>
        <p:txBody>
          <a:bodyPr>
            <a:spAutoFit/>
          </a:bodyPr>
          <a:lstStyle/>
          <a:p>
            <a:pPr marL="1160463" indent="-1160463">
              <a:lnSpc>
                <a:spcPct val="150000"/>
              </a:lnSpc>
            </a:pPr>
            <a:r>
              <a:rPr lang="zh-CN" altLang="en-US" b="1">
                <a:solidFill>
                  <a:schemeClr val="accent1"/>
                </a:solidFill>
                <a:latin typeface="Constantia" pitchFamily="18" charset="0"/>
                <a:ea typeface="微软雅黑" pitchFamily="34" charset="-122"/>
              </a:rPr>
              <a:t>典型案例：</a:t>
            </a:r>
            <a:r>
              <a:rPr lang="zh-CN" altLang="en-US">
                <a:latin typeface="Constantia" pitchFamily="18" charset="0"/>
                <a:ea typeface="微软雅黑" pitchFamily="34" charset="-122"/>
              </a:rPr>
              <a:t>因为银行进入加息通道，所以房价一定会跌。</a:t>
            </a:r>
            <a:endParaRPr lang="en-US" altLang="zh-CN">
              <a:latin typeface="Constantia" pitchFamily="18" charset="0"/>
              <a:ea typeface="微软雅黑" pitchFamily="34" charset="-122"/>
            </a:endParaRPr>
          </a:p>
          <a:p>
            <a:pPr marL="1160463" indent="-1160463">
              <a:lnSpc>
                <a:spcPct val="150000"/>
              </a:lnSpc>
            </a:pPr>
            <a:r>
              <a:rPr lang="zh-CN" altLang="en-US" b="1">
                <a:solidFill>
                  <a:schemeClr val="accent1"/>
                </a:solidFill>
                <a:latin typeface="Constantia" pitchFamily="18" charset="0"/>
                <a:ea typeface="微软雅黑" pitchFamily="34" charset="-122"/>
              </a:rPr>
              <a:t>分　　析：</a:t>
            </a:r>
            <a:r>
              <a:rPr lang="zh-CN" altLang="en-US">
                <a:latin typeface="Constantia" pitchFamily="18" charset="0"/>
                <a:ea typeface="微软雅黑" pitchFamily="34" charset="-122"/>
              </a:rPr>
              <a:t>房价下跌因素很多，除了金融因素，还有同期市场需求，国家政策，投资风险偏好多种因素影响，一个因素变动并不能导致结论成立。</a:t>
            </a:r>
          </a:p>
          <a:p>
            <a:pPr marL="1160463" indent="-1160463">
              <a:lnSpc>
                <a:spcPct val="150000"/>
              </a:lnSpc>
            </a:pPr>
            <a:endParaRPr lang="en-US" altLang="zh-CN">
              <a:latin typeface="Constantia" pitchFamily="18" charset="0"/>
              <a:ea typeface="微软雅黑" pitchFamily="34" charset="-122"/>
            </a:endParaRPr>
          </a:p>
        </p:txBody>
      </p:sp>
      <p:grpSp>
        <p:nvGrpSpPr>
          <p:cNvPr id="2" name="组合 10"/>
          <p:cNvGrpSpPr/>
          <p:nvPr/>
        </p:nvGrpSpPr>
        <p:grpSpPr>
          <a:xfrm>
            <a:off x="539552" y="1052736"/>
            <a:ext cx="1296144" cy="1296144"/>
            <a:chOff x="2843808" y="404664"/>
            <a:chExt cx="3456384" cy="3456384"/>
          </a:xfrm>
          <a:solidFill>
            <a:schemeClr val="accent1"/>
          </a:solidFill>
          <a:effectLst>
            <a:outerShdw blurRad="177800" dist="38100" dir="5400000" algn="t" rotWithShape="0">
              <a:prstClr val="black">
                <a:alpha val="62000"/>
              </a:prstClr>
            </a:outerShdw>
          </a:effectLst>
          <a:scene3d>
            <a:camera prst="perspectiveRelaxed"/>
            <a:lightRig rig="threePt" dir="t"/>
          </a:scene3d>
        </p:grpSpPr>
        <p:sp>
          <p:nvSpPr>
            <p:cNvPr id="12" name="Freeform 5"/>
            <p:cNvSpPr>
              <a:spLocks/>
            </p:cNvSpPr>
            <p:nvPr/>
          </p:nvSpPr>
          <p:spPr bwMode="auto">
            <a:xfrm>
              <a:off x="3491880" y="1097360"/>
              <a:ext cx="2089711" cy="2088232"/>
            </a:xfrm>
            <a:custGeom>
              <a:avLst/>
              <a:gdLst/>
              <a:ahLst/>
              <a:cxnLst>
                <a:cxn ang="0">
                  <a:pos x="0" y="3311"/>
                </a:cxn>
                <a:cxn ang="0">
                  <a:pos x="3313" y="0"/>
                </a:cxn>
                <a:cxn ang="0">
                  <a:pos x="8477" y="5160"/>
                </a:cxn>
                <a:cxn ang="0">
                  <a:pos x="13641" y="0"/>
                </a:cxn>
                <a:cxn ang="0">
                  <a:pos x="16954" y="3311"/>
                </a:cxn>
                <a:cxn ang="0">
                  <a:pos x="11790" y="8471"/>
                </a:cxn>
                <a:cxn ang="0">
                  <a:pos x="16954" y="13631"/>
                </a:cxn>
                <a:cxn ang="0">
                  <a:pos x="13641" y="16942"/>
                </a:cxn>
                <a:cxn ang="0">
                  <a:pos x="8477" y="11782"/>
                </a:cxn>
                <a:cxn ang="0">
                  <a:pos x="3313" y="16942"/>
                </a:cxn>
                <a:cxn ang="0">
                  <a:pos x="0" y="13631"/>
                </a:cxn>
                <a:cxn ang="0">
                  <a:pos x="5164" y="8471"/>
                </a:cxn>
                <a:cxn ang="0">
                  <a:pos x="0" y="3311"/>
                </a:cxn>
              </a:cxnLst>
              <a:rect l="0" t="0" r="r" b="b"/>
              <a:pathLst>
                <a:path w="16954" h="16942">
                  <a:moveTo>
                    <a:pt x="0" y="3311"/>
                  </a:moveTo>
                  <a:lnTo>
                    <a:pt x="3313" y="0"/>
                  </a:lnTo>
                  <a:lnTo>
                    <a:pt x="8477" y="5160"/>
                  </a:lnTo>
                  <a:lnTo>
                    <a:pt x="13641" y="0"/>
                  </a:lnTo>
                  <a:lnTo>
                    <a:pt x="16954" y="3311"/>
                  </a:lnTo>
                  <a:lnTo>
                    <a:pt x="11790" y="8471"/>
                  </a:lnTo>
                  <a:lnTo>
                    <a:pt x="16954" y="13631"/>
                  </a:lnTo>
                  <a:lnTo>
                    <a:pt x="13641" y="16942"/>
                  </a:lnTo>
                  <a:lnTo>
                    <a:pt x="8477" y="11782"/>
                  </a:lnTo>
                  <a:lnTo>
                    <a:pt x="3313" y="16942"/>
                  </a:lnTo>
                  <a:lnTo>
                    <a:pt x="0" y="13631"/>
                  </a:lnTo>
                  <a:lnTo>
                    <a:pt x="5164" y="8471"/>
                  </a:lnTo>
                  <a:lnTo>
                    <a:pt x="0" y="3311"/>
                  </a:lnTo>
                  <a:close/>
                </a:path>
              </a:pathLst>
            </a:custGeom>
            <a:grpFill/>
            <a:ln w="2">
              <a:noFill/>
              <a:prstDash val="solid"/>
              <a:round/>
              <a:headEnd/>
              <a:tailEnd/>
            </a:ln>
            <a:sp3d extrusionH="63500" prstMaterial="softEdge">
              <a:bevelT w="50800" h="38100"/>
            </a:sp3d>
          </p:spPr>
          <p:txBody>
            <a:bodyPr/>
            <a:lstStyle/>
            <a:p>
              <a:pPr fontAlgn="auto">
                <a:spcBef>
                  <a:spcPts val="0"/>
                </a:spcBef>
                <a:spcAft>
                  <a:spcPts val="0"/>
                </a:spcAft>
                <a:defRPr/>
              </a:pPr>
              <a:endParaRPr lang="zh-CN" altLang="en-US">
                <a:latin typeface="+mn-lt"/>
                <a:ea typeface="+mn-ea"/>
              </a:endParaRPr>
            </a:p>
          </p:txBody>
        </p:sp>
        <p:sp>
          <p:nvSpPr>
            <p:cNvPr id="13" name="同心圆 12"/>
            <p:cNvSpPr/>
            <p:nvPr/>
          </p:nvSpPr>
          <p:spPr>
            <a:xfrm>
              <a:off x="2843808" y="404664"/>
              <a:ext cx="3456384" cy="3456384"/>
            </a:xfrm>
            <a:prstGeom prst="donut">
              <a:avLst>
                <a:gd name="adj" fmla="val 8621"/>
              </a:avLst>
            </a:prstGeom>
            <a:grpFill/>
            <a:ln>
              <a:noFill/>
            </a:ln>
            <a:sp3d extrusionH="63500" prstMaterial="softEdge">
              <a:bevelT w="508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rgbClr val="FF3300"/>
                                      </p:to>
                                    </p:animClr>
                                    <p:animClr clrSpc="rgb" dir="cw">
                                      <p:cBhvr>
                                        <p:cTn id="7" dur="500" fill="hold"/>
                                        <p:tgtEl>
                                          <p:spTgt spid="9">
                                            <p:txEl>
                                              <p:pRg st="0" end="0"/>
                                            </p:txEl>
                                          </p:spTgt>
                                        </p:tgtEl>
                                        <p:attrNameLst>
                                          <p:attrName>fillcolor</p:attrName>
                                        </p:attrNameLst>
                                      </p:cBhvr>
                                      <p:to>
                                        <a:srgbClr val="FF3300"/>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62467"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0DB3F5-10AF-48EC-80BC-8730E7C4DF1A}" type="slidenum">
              <a:rPr lang="zh-CN" altLang="en-US" smtClean="0"/>
              <a:pPr fontAlgn="base">
                <a:spcBef>
                  <a:spcPct val="0"/>
                </a:spcBef>
                <a:spcAft>
                  <a:spcPct val="0"/>
                </a:spcAft>
                <a:defRPr/>
              </a:pPr>
              <a:t>57</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a:t>别简单归因！</a:t>
            </a:r>
          </a:p>
        </p:txBody>
      </p:sp>
      <p:sp>
        <p:nvSpPr>
          <p:cNvPr id="9" name="TextBox 8"/>
          <p:cNvSpPr txBox="1"/>
          <p:nvPr/>
        </p:nvSpPr>
        <p:spPr>
          <a:xfrm>
            <a:off x="2195513" y="1268413"/>
            <a:ext cx="6121400" cy="1041400"/>
          </a:xfrm>
          <a:prstGeom prst="rect">
            <a:avLst/>
          </a:prstGeom>
          <a:noFill/>
        </p:spPr>
        <p:txBody>
          <a:bodyPr>
            <a:spAutoFit/>
          </a:bodyPr>
          <a:lstStyle/>
          <a:p>
            <a:pPr algn="just" fontAlgn="auto">
              <a:lnSpc>
                <a:spcPts val="2600"/>
              </a:lnSpc>
              <a:spcBef>
                <a:spcPts val="0"/>
              </a:spcBef>
              <a:spcAft>
                <a:spcPts val="0"/>
              </a:spcAft>
              <a:defRPr/>
            </a:pPr>
            <a:r>
              <a:rPr lang="zh-CN" altLang="en-US" sz="2800" b="1" dirty="0">
                <a:solidFill>
                  <a:schemeClr val="accent1"/>
                </a:solidFill>
                <a:latin typeface="Mistral" pitchFamily="66" charset="0"/>
                <a:ea typeface="+mn-ea"/>
                <a:cs typeface="Microsoft Sans Serif" pitchFamily="34" charset="0"/>
              </a:rPr>
              <a:t>混淆原因和结果：</a:t>
            </a:r>
            <a:endParaRPr lang="en-US" altLang="zh-CN" sz="2800" b="1" dirty="0">
              <a:solidFill>
                <a:schemeClr val="accent1"/>
              </a:solidFill>
              <a:latin typeface="Mistral" pitchFamily="66" charset="0"/>
              <a:ea typeface="+mn-ea"/>
              <a:cs typeface="Microsoft Sans Serif" pitchFamily="34" charset="0"/>
            </a:endParaRPr>
          </a:p>
          <a:p>
            <a:pPr fontAlgn="auto">
              <a:spcBef>
                <a:spcPts val="0"/>
              </a:spcBef>
              <a:defRPr/>
            </a:pPr>
            <a:r>
              <a:rPr lang="zh-CN" altLang="en-US" sz="2000" dirty="0">
                <a:solidFill>
                  <a:schemeClr val="tx1">
                    <a:lumMod val="85000"/>
                    <a:lumOff val="15000"/>
                  </a:schemeClr>
                </a:solidFill>
                <a:latin typeface="Mistral" pitchFamily="66" charset="0"/>
                <a:ea typeface="+mn-ea"/>
                <a:cs typeface="Microsoft Sans Serif" pitchFamily="34" charset="0"/>
              </a:rPr>
              <a:t>将原因和结果混淆在一起或没有认识到两件事可能是互相影响的。</a:t>
            </a:r>
            <a:endParaRPr lang="zh-CN" altLang="en-US" sz="2000" dirty="0">
              <a:solidFill>
                <a:schemeClr val="tx1">
                  <a:lumMod val="85000"/>
                  <a:lumOff val="15000"/>
                </a:schemeClr>
              </a:solidFill>
              <a:latin typeface="Mistral" pitchFamily="66" charset="0"/>
              <a:ea typeface="微软雅黑" pitchFamily="34" charset="-122"/>
              <a:cs typeface="Microsoft Sans Serif" pitchFamily="34" charset="0"/>
            </a:endParaRPr>
          </a:p>
        </p:txBody>
      </p:sp>
      <p:sp>
        <p:nvSpPr>
          <p:cNvPr id="64518" name="TextBox 23"/>
          <p:cNvSpPr txBox="1">
            <a:spLocks noChangeArrowheads="1"/>
          </p:cNvSpPr>
          <p:nvPr/>
        </p:nvSpPr>
        <p:spPr bwMode="auto">
          <a:xfrm>
            <a:off x="684213" y="3284538"/>
            <a:ext cx="7920037" cy="1800225"/>
          </a:xfrm>
          <a:prstGeom prst="rect">
            <a:avLst/>
          </a:prstGeom>
          <a:noFill/>
          <a:ln w="9525">
            <a:noFill/>
            <a:miter lim="800000"/>
            <a:headEnd/>
            <a:tailEnd/>
          </a:ln>
        </p:spPr>
        <p:txBody>
          <a:bodyPr>
            <a:spAutoFit/>
          </a:bodyPr>
          <a:lstStyle/>
          <a:p>
            <a:pPr marL="1160463" indent="-1160463">
              <a:lnSpc>
                <a:spcPct val="150000"/>
              </a:lnSpc>
            </a:pPr>
            <a:r>
              <a:rPr lang="zh-CN" altLang="en-US" b="1">
                <a:solidFill>
                  <a:schemeClr val="accent1"/>
                </a:solidFill>
                <a:latin typeface="Constantia" pitchFamily="18" charset="0"/>
                <a:ea typeface="微软雅黑" pitchFamily="34" charset="-122"/>
              </a:rPr>
              <a:t>典型案例：</a:t>
            </a:r>
            <a:r>
              <a:rPr lang="zh-CN" altLang="en-US">
                <a:latin typeface="Constantia" pitchFamily="18" charset="0"/>
                <a:ea typeface="微软雅黑" pitchFamily="34" charset="-122"/>
              </a:rPr>
              <a:t>统计</a:t>
            </a:r>
            <a:r>
              <a:rPr lang="en-US" altLang="zh-CN">
                <a:latin typeface="Constantia" pitchFamily="18" charset="0"/>
                <a:ea typeface="微软雅黑" pitchFamily="34" charset="-122"/>
              </a:rPr>
              <a:t>100</a:t>
            </a:r>
            <a:r>
              <a:rPr lang="zh-CN" altLang="en-US">
                <a:latin typeface="Constantia" pitchFamily="18" charset="0"/>
                <a:ea typeface="微软雅黑" pitchFamily="34" charset="-122"/>
              </a:rPr>
              <a:t>名女性工作者研究表明：容易生气的女人免疫系统就容易受到伤害。</a:t>
            </a:r>
            <a:endParaRPr lang="en-US" altLang="zh-CN">
              <a:latin typeface="Constantia" pitchFamily="18" charset="0"/>
              <a:ea typeface="微软雅黑" pitchFamily="34" charset="-122"/>
            </a:endParaRPr>
          </a:p>
          <a:p>
            <a:pPr marL="1160463" indent="-1160463">
              <a:lnSpc>
                <a:spcPct val="150000"/>
              </a:lnSpc>
            </a:pPr>
            <a:r>
              <a:rPr lang="zh-CN" altLang="en-US" b="1">
                <a:solidFill>
                  <a:schemeClr val="accent1"/>
                </a:solidFill>
                <a:latin typeface="Constantia" pitchFamily="18" charset="0"/>
                <a:ea typeface="微软雅黑" pitchFamily="34" charset="-122"/>
              </a:rPr>
              <a:t>分　　析：</a:t>
            </a:r>
            <a:r>
              <a:rPr lang="zh-CN" altLang="en-US">
                <a:latin typeface="Constantia" pitchFamily="18" charset="0"/>
                <a:ea typeface="微软雅黑" pitchFamily="34" charset="-122"/>
              </a:rPr>
              <a:t>答案也许是免疫系统容易受到伤害的女人，容易导致肝火旺盛而易怒。</a:t>
            </a:r>
            <a:endParaRPr lang="en-US" altLang="zh-CN">
              <a:latin typeface="Constantia" pitchFamily="18" charset="0"/>
              <a:ea typeface="微软雅黑" pitchFamily="34" charset="-122"/>
            </a:endParaRPr>
          </a:p>
        </p:txBody>
      </p:sp>
      <p:grpSp>
        <p:nvGrpSpPr>
          <p:cNvPr id="2" name="组合 10"/>
          <p:cNvGrpSpPr/>
          <p:nvPr/>
        </p:nvGrpSpPr>
        <p:grpSpPr>
          <a:xfrm>
            <a:off x="539552" y="1052736"/>
            <a:ext cx="1296144" cy="1296144"/>
            <a:chOff x="2843808" y="404664"/>
            <a:chExt cx="3456384" cy="3456384"/>
          </a:xfrm>
          <a:solidFill>
            <a:schemeClr val="accent1"/>
          </a:solidFill>
          <a:effectLst>
            <a:outerShdw blurRad="177800" dist="38100" dir="5400000" algn="t" rotWithShape="0">
              <a:prstClr val="black">
                <a:alpha val="62000"/>
              </a:prstClr>
            </a:outerShdw>
          </a:effectLst>
          <a:scene3d>
            <a:camera prst="perspectiveRelaxed"/>
            <a:lightRig rig="threePt" dir="t"/>
          </a:scene3d>
        </p:grpSpPr>
        <p:sp>
          <p:nvSpPr>
            <p:cNvPr id="12" name="Freeform 5"/>
            <p:cNvSpPr>
              <a:spLocks/>
            </p:cNvSpPr>
            <p:nvPr/>
          </p:nvSpPr>
          <p:spPr bwMode="auto">
            <a:xfrm>
              <a:off x="3491880" y="1097360"/>
              <a:ext cx="2089711" cy="2088232"/>
            </a:xfrm>
            <a:custGeom>
              <a:avLst/>
              <a:gdLst/>
              <a:ahLst/>
              <a:cxnLst>
                <a:cxn ang="0">
                  <a:pos x="0" y="3311"/>
                </a:cxn>
                <a:cxn ang="0">
                  <a:pos x="3313" y="0"/>
                </a:cxn>
                <a:cxn ang="0">
                  <a:pos x="8477" y="5160"/>
                </a:cxn>
                <a:cxn ang="0">
                  <a:pos x="13641" y="0"/>
                </a:cxn>
                <a:cxn ang="0">
                  <a:pos x="16954" y="3311"/>
                </a:cxn>
                <a:cxn ang="0">
                  <a:pos x="11790" y="8471"/>
                </a:cxn>
                <a:cxn ang="0">
                  <a:pos x="16954" y="13631"/>
                </a:cxn>
                <a:cxn ang="0">
                  <a:pos x="13641" y="16942"/>
                </a:cxn>
                <a:cxn ang="0">
                  <a:pos x="8477" y="11782"/>
                </a:cxn>
                <a:cxn ang="0">
                  <a:pos x="3313" y="16942"/>
                </a:cxn>
                <a:cxn ang="0">
                  <a:pos x="0" y="13631"/>
                </a:cxn>
                <a:cxn ang="0">
                  <a:pos x="5164" y="8471"/>
                </a:cxn>
                <a:cxn ang="0">
                  <a:pos x="0" y="3311"/>
                </a:cxn>
              </a:cxnLst>
              <a:rect l="0" t="0" r="r" b="b"/>
              <a:pathLst>
                <a:path w="16954" h="16942">
                  <a:moveTo>
                    <a:pt x="0" y="3311"/>
                  </a:moveTo>
                  <a:lnTo>
                    <a:pt x="3313" y="0"/>
                  </a:lnTo>
                  <a:lnTo>
                    <a:pt x="8477" y="5160"/>
                  </a:lnTo>
                  <a:lnTo>
                    <a:pt x="13641" y="0"/>
                  </a:lnTo>
                  <a:lnTo>
                    <a:pt x="16954" y="3311"/>
                  </a:lnTo>
                  <a:lnTo>
                    <a:pt x="11790" y="8471"/>
                  </a:lnTo>
                  <a:lnTo>
                    <a:pt x="16954" y="13631"/>
                  </a:lnTo>
                  <a:lnTo>
                    <a:pt x="13641" y="16942"/>
                  </a:lnTo>
                  <a:lnTo>
                    <a:pt x="8477" y="11782"/>
                  </a:lnTo>
                  <a:lnTo>
                    <a:pt x="3313" y="16942"/>
                  </a:lnTo>
                  <a:lnTo>
                    <a:pt x="0" y="13631"/>
                  </a:lnTo>
                  <a:lnTo>
                    <a:pt x="5164" y="8471"/>
                  </a:lnTo>
                  <a:lnTo>
                    <a:pt x="0" y="3311"/>
                  </a:lnTo>
                  <a:close/>
                </a:path>
              </a:pathLst>
            </a:custGeom>
            <a:grpFill/>
            <a:ln w="2">
              <a:noFill/>
              <a:prstDash val="solid"/>
              <a:round/>
              <a:headEnd/>
              <a:tailEnd/>
            </a:ln>
            <a:sp3d extrusionH="63500" prstMaterial="softEdge">
              <a:bevelT w="50800" h="38100"/>
            </a:sp3d>
          </p:spPr>
          <p:txBody>
            <a:bodyPr/>
            <a:lstStyle/>
            <a:p>
              <a:pPr fontAlgn="auto">
                <a:spcBef>
                  <a:spcPts val="0"/>
                </a:spcBef>
                <a:spcAft>
                  <a:spcPts val="0"/>
                </a:spcAft>
                <a:defRPr/>
              </a:pPr>
              <a:endParaRPr lang="zh-CN" altLang="en-US">
                <a:latin typeface="+mn-lt"/>
                <a:ea typeface="+mn-ea"/>
              </a:endParaRPr>
            </a:p>
          </p:txBody>
        </p:sp>
        <p:sp>
          <p:nvSpPr>
            <p:cNvPr id="13" name="同心圆 12"/>
            <p:cNvSpPr/>
            <p:nvPr/>
          </p:nvSpPr>
          <p:spPr>
            <a:xfrm>
              <a:off x="2843808" y="404664"/>
              <a:ext cx="3456384" cy="3456384"/>
            </a:xfrm>
            <a:prstGeom prst="donut">
              <a:avLst>
                <a:gd name="adj" fmla="val 8621"/>
              </a:avLst>
            </a:prstGeom>
            <a:grpFill/>
            <a:ln>
              <a:noFill/>
            </a:ln>
            <a:sp3d extrusionH="63500" prstMaterial="softEdge">
              <a:bevelT w="508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cxnSp>
        <p:nvCxnSpPr>
          <p:cNvPr id="15" name="直接连接符 14"/>
          <p:cNvCxnSpPr/>
          <p:nvPr/>
        </p:nvCxnSpPr>
        <p:spPr>
          <a:xfrm rot="5400000">
            <a:off x="1366837" y="1827213"/>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rgbClr val="FF3300"/>
                                      </p:to>
                                    </p:animClr>
                                    <p:animClr clrSpc="rgb" dir="cw">
                                      <p:cBhvr>
                                        <p:cTn id="7" dur="500" fill="hold"/>
                                        <p:tgtEl>
                                          <p:spTgt spid="9">
                                            <p:txEl>
                                              <p:pRg st="0" end="0"/>
                                            </p:txEl>
                                          </p:spTgt>
                                        </p:tgtEl>
                                        <p:attrNameLst>
                                          <p:attrName>fillcolor</p:attrName>
                                        </p:attrNameLst>
                                      </p:cBhvr>
                                      <p:to>
                                        <a:srgbClr val="FF3300"/>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63491"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EC1741-8FF6-4F09-8C02-23E733B560FB}" type="slidenum">
              <a:rPr lang="zh-CN" altLang="en-US" smtClean="0"/>
              <a:pPr fontAlgn="base">
                <a:spcBef>
                  <a:spcPct val="0"/>
                </a:spcBef>
                <a:spcAft>
                  <a:spcPct val="0"/>
                </a:spcAft>
                <a:defRPr/>
              </a:pPr>
              <a:t>58</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a:t>别简单归因！</a:t>
            </a:r>
          </a:p>
        </p:txBody>
      </p:sp>
      <p:sp>
        <p:nvSpPr>
          <p:cNvPr id="9" name="TextBox 8"/>
          <p:cNvSpPr txBox="1"/>
          <p:nvPr/>
        </p:nvSpPr>
        <p:spPr>
          <a:xfrm>
            <a:off x="2195513" y="1268413"/>
            <a:ext cx="6121400" cy="1041400"/>
          </a:xfrm>
          <a:prstGeom prst="rect">
            <a:avLst/>
          </a:prstGeom>
          <a:noFill/>
        </p:spPr>
        <p:txBody>
          <a:bodyPr>
            <a:spAutoFit/>
          </a:bodyPr>
          <a:lstStyle/>
          <a:p>
            <a:pPr algn="just" fontAlgn="auto">
              <a:lnSpc>
                <a:spcPts val="2600"/>
              </a:lnSpc>
              <a:spcBef>
                <a:spcPts val="0"/>
              </a:spcBef>
              <a:spcAft>
                <a:spcPts val="0"/>
              </a:spcAft>
              <a:defRPr/>
            </a:pPr>
            <a:r>
              <a:rPr lang="zh-CN" altLang="en-US" sz="2800" b="1" dirty="0">
                <a:solidFill>
                  <a:schemeClr val="accent1"/>
                </a:solidFill>
                <a:latin typeface="Mistral" pitchFamily="66" charset="0"/>
                <a:ea typeface="+mn-ea"/>
                <a:cs typeface="Microsoft Sans Serif" pitchFamily="34" charset="0"/>
              </a:rPr>
              <a:t>对共同原因的疏忽：</a:t>
            </a:r>
            <a:endParaRPr lang="en-US" altLang="zh-CN" sz="2800" b="1" dirty="0">
              <a:solidFill>
                <a:schemeClr val="accent1"/>
              </a:solidFill>
              <a:latin typeface="Mistral" pitchFamily="66" charset="0"/>
              <a:ea typeface="+mn-ea"/>
              <a:cs typeface="Microsoft Sans Serif" pitchFamily="34" charset="0"/>
            </a:endParaRPr>
          </a:p>
          <a:p>
            <a:pPr fontAlgn="auto">
              <a:spcBef>
                <a:spcPts val="0"/>
              </a:spcBef>
              <a:defRPr/>
            </a:pPr>
            <a:r>
              <a:rPr lang="zh-CN" altLang="en-US" sz="2000" dirty="0">
                <a:solidFill>
                  <a:schemeClr val="tx1">
                    <a:lumMod val="85000"/>
                    <a:lumOff val="15000"/>
                  </a:schemeClr>
                </a:solidFill>
                <a:latin typeface="Mistral" pitchFamily="66" charset="0"/>
                <a:ea typeface="+mn-ea"/>
                <a:cs typeface="Microsoft Sans Serif" pitchFamily="34" charset="0"/>
              </a:rPr>
              <a:t>没认识到两件事可能因为另一个共同因素的影响而相互联系。</a:t>
            </a:r>
            <a:endParaRPr lang="zh-CN" altLang="en-US" sz="2000" dirty="0">
              <a:solidFill>
                <a:schemeClr val="tx1">
                  <a:lumMod val="85000"/>
                  <a:lumOff val="15000"/>
                </a:schemeClr>
              </a:solidFill>
              <a:latin typeface="Mistral" pitchFamily="66" charset="0"/>
              <a:ea typeface="微软雅黑" pitchFamily="34" charset="-122"/>
              <a:cs typeface="Microsoft Sans Serif" pitchFamily="34" charset="0"/>
            </a:endParaRPr>
          </a:p>
        </p:txBody>
      </p:sp>
      <p:sp>
        <p:nvSpPr>
          <p:cNvPr id="65542" name="TextBox 23"/>
          <p:cNvSpPr txBox="1">
            <a:spLocks noChangeArrowheads="1"/>
          </p:cNvSpPr>
          <p:nvPr/>
        </p:nvSpPr>
        <p:spPr bwMode="auto">
          <a:xfrm>
            <a:off x="684213" y="3284538"/>
            <a:ext cx="7920037" cy="2586037"/>
          </a:xfrm>
          <a:prstGeom prst="rect">
            <a:avLst/>
          </a:prstGeom>
          <a:noFill/>
          <a:ln w="9525">
            <a:noFill/>
            <a:miter lim="800000"/>
            <a:headEnd/>
            <a:tailEnd/>
          </a:ln>
        </p:spPr>
        <p:txBody>
          <a:bodyPr>
            <a:spAutoFit/>
          </a:bodyPr>
          <a:lstStyle/>
          <a:p>
            <a:pPr marL="1160463" indent="-1160463">
              <a:lnSpc>
                <a:spcPct val="150000"/>
              </a:lnSpc>
            </a:pPr>
            <a:r>
              <a:rPr lang="zh-CN" altLang="en-US" b="1">
                <a:solidFill>
                  <a:schemeClr val="accent1"/>
                </a:solidFill>
                <a:latin typeface="Constantia" pitchFamily="18" charset="0"/>
                <a:ea typeface="微软雅黑" pitchFamily="34" charset="-122"/>
              </a:rPr>
              <a:t>典型案例：</a:t>
            </a:r>
            <a:r>
              <a:rPr lang="zh-CN" altLang="en-US">
                <a:latin typeface="Constantia" pitchFamily="18" charset="0"/>
                <a:ea typeface="微软雅黑" pitchFamily="34" charset="-122"/>
              </a:rPr>
              <a:t>统计</a:t>
            </a:r>
            <a:r>
              <a:rPr lang="en-US" altLang="zh-CN">
                <a:latin typeface="Constantia" pitchFamily="18" charset="0"/>
                <a:ea typeface="微软雅黑" pitchFamily="34" charset="-122"/>
              </a:rPr>
              <a:t>100</a:t>
            </a:r>
            <a:r>
              <a:rPr lang="zh-CN" altLang="en-US">
                <a:latin typeface="Constantia" pitchFamily="18" charset="0"/>
                <a:ea typeface="微软雅黑" pitchFamily="34" charset="-122"/>
              </a:rPr>
              <a:t>名女性工作者研究表明容易生气的女人免疫系统就容易受到伤害。</a:t>
            </a:r>
            <a:endParaRPr lang="en-US" altLang="zh-CN">
              <a:latin typeface="Constantia" pitchFamily="18" charset="0"/>
              <a:ea typeface="微软雅黑" pitchFamily="34" charset="-122"/>
            </a:endParaRPr>
          </a:p>
          <a:p>
            <a:pPr marL="1160463" indent="-1160463">
              <a:lnSpc>
                <a:spcPct val="150000"/>
              </a:lnSpc>
            </a:pPr>
            <a:r>
              <a:rPr lang="zh-CN" altLang="en-US" b="1">
                <a:solidFill>
                  <a:schemeClr val="accent1"/>
                </a:solidFill>
                <a:latin typeface="Constantia" pitchFamily="18" charset="0"/>
                <a:ea typeface="微软雅黑" pitchFamily="34" charset="-122"/>
              </a:rPr>
              <a:t>分　　析：</a:t>
            </a:r>
            <a:r>
              <a:rPr lang="zh-CN" altLang="en-US">
                <a:latin typeface="Constantia" pitchFamily="18" charset="0"/>
                <a:ea typeface="微软雅黑" pitchFamily="34" charset="-122"/>
              </a:rPr>
              <a:t>也许容易产生敌意和免疫系统不好都是因为这群调查对象拥有不良的生活习惯，也许是其它原因（比如高强度加班）导致某些女人容易生气同时免疫系统受到伤害。 两件事相关性很强并不能等于可以证明他们有因果关系。</a:t>
            </a:r>
            <a:endParaRPr lang="en-US" altLang="zh-CN">
              <a:latin typeface="Constantia" pitchFamily="18" charset="0"/>
              <a:ea typeface="微软雅黑" pitchFamily="34" charset="-122"/>
            </a:endParaRPr>
          </a:p>
        </p:txBody>
      </p:sp>
      <p:grpSp>
        <p:nvGrpSpPr>
          <p:cNvPr id="2" name="组合 10"/>
          <p:cNvGrpSpPr/>
          <p:nvPr/>
        </p:nvGrpSpPr>
        <p:grpSpPr>
          <a:xfrm>
            <a:off x="539552" y="1052736"/>
            <a:ext cx="1296144" cy="1296144"/>
            <a:chOff x="2843808" y="404664"/>
            <a:chExt cx="3456384" cy="3456384"/>
          </a:xfrm>
          <a:solidFill>
            <a:schemeClr val="accent1"/>
          </a:solidFill>
          <a:effectLst>
            <a:outerShdw blurRad="177800" dist="38100" dir="5400000" algn="t" rotWithShape="0">
              <a:prstClr val="black">
                <a:alpha val="62000"/>
              </a:prstClr>
            </a:outerShdw>
          </a:effectLst>
          <a:scene3d>
            <a:camera prst="perspectiveRelaxed"/>
            <a:lightRig rig="threePt" dir="t"/>
          </a:scene3d>
        </p:grpSpPr>
        <p:sp>
          <p:nvSpPr>
            <p:cNvPr id="12" name="Freeform 5"/>
            <p:cNvSpPr>
              <a:spLocks/>
            </p:cNvSpPr>
            <p:nvPr/>
          </p:nvSpPr>
          <p:spPr bwMode="auto">
            <a:xfrm>
              <a:off x="3491880" y="1097360"/>
              <a:ext cx="2089711" cy="2088232"/>
            </a:xfrm>
            <a:custGeom>
              <a:avLst/>
              <a:gdLst/>
              <a:ahLst/>
              <a:cxnLst>
                <a:cxn ang="0">
                  <a:pos x="0" y="3311"/>
                </a:cxn>
                <a:cxn ang="0">
                  <a:pos x="3313" y="0"/>
                </a:cxn>
                <a:cxn ang="0">
                  <a:pos x="8477" y="5160"/>
                </a:cxn>
                <a:cxn ang="0">
                  <a:pos x="13641" y="0"/>
                </a:cxn>
                <a:cxn ang="0">
                  <a:pos x="16954" y="3311"/>
                </a:cxn>
                <a:cxn ang="0">
                  <a:pos x="11790" y="8471"/>
                </a:cxn>
                <a:cxn ang="0">
                  <a:pos x="16954" y="13631"/>
                </a:cxn>
                <a:cxn ang="0">
                  <a:pos x="13641" y="16942"/>
                </a:cxn>
                <a:cxn ang="0">
                  <a:pos x="8477" y="11782"/>
                </a:cxn>
                <a:cxn ang="0">
                  <a:pos x="3313" y="16942"/>
                </a:cxn>
                <a:cxn ang="0">
                  <a:pos x="0" y="13631"/>
                </a:cxn>
                <a:cxn ang="0">
                  <a:pos x="5164" y="8471"/>
                </a:cxn>
                <a:cxn ang="0">
                  <a:pos x="0" y="3311"/>
                </a:cxn>
              </a:cxnLst>
              <a:rect l="0" t="0" r="r" b="b"/>
              <a:pathLst>
                <a:path w="16954" h="16942">
                  <a:moveTo>
                    <a:pt x="0" y="3311"/>
                  </a:moveTo>
                  <a:lnTo>
                    <a:pt x="3313" y="0"/>
                  </a:lnTo>
                  <a:lnTo>
                    <a:pt x="8477" y="5160"/>
                  </a:lnTo>
                  <a:lnTo>
                    <a:pt x="13641" y="0"/>
                  </a:lnTo>
                  <a:lnTo>
                    <a:pt x="16954" y="3311"/>
                  </a:lnTo>
                  <a:lnTo>
                    <a:pt x="11790" y="8471"/>
                  </a:lnTo>
                  <a:lnTo>
                    <a:pt x="16954" y="13631"/>
                  </a:lnTo>
                  <a:lnTo>
                    <a:pt x="13641" y="16942"/>
                  </a:lnTo>
                  <a:lnTo>
                    <a:pt x="8477" y="11782"/>
                  </a:lnTo>
                  <a:lnTo>
                    <a:pt x="3313" y="16942"/>
                  </a:lnTo>
                  <a:lnTo>
                    <a:pt x="0" y="13631"/>
                  </a:lnTo>
                  <a:lnTo>
                    <a:pt x="5164" y="8471"/>
                  </a:lnTo>
                  <a:lnTo>
                    <a:pt x="0" y="3311"/>
                  </a:lnTo>
                  <a:close/>
                </a:path>
              </a:pathLst>
            </a:custGeom>
            <a:grpFill/>
            <a:ln w="2">
              <a:noFill/>
              <a:prstDash val="solid"/>
              <a:round/>
              <a:headEnd/>
              <a:tailEnd/>
            </a:ln>
            <a:sp3d extrusionH="63500" prstMaterial="softEdge">
              <a:bevelT w="50800" h="38100"/>
            </a:sp3d>
          </p:spPr>
          <p:txBody>
            <a:bodyPr/>
            <a:lstStyle/>
            <a:p>
              <a:pPr fontAlgn="auto">
                <a:spcBef>
                  <a:spcPts val="0"/>
                </a:spcBef>
                <a:spcAft>
                  <a:spcPts val="0"/>
                </a:spcAft>
                <a:defRPr/>
              </a:pPr>
              <a:endParaRPr lang="zh-CN" altLang="en-US">
                <a:latin typeface="+mn-lt"/>
                <a:ea typeface="+mn-ea"/>
              </a:endParaRPr>
            </a:p>
          </p:txBody>
        </p:sp>
        <p:sp>
          <p:nvSpPr>
            <p:cNvPr id="13" name="同心圆 12"/>
            <p:cNvSpPr/>
            <p:nvPr/>
          </p:nvSpPr>
          <p:spPr>
            <a:xfrm>
              <a:off x="2843808" y="404664"/>
              <a:ext cx="3456384" cy="3456384"/>
            </a:xfrm>
            <a:prstGeom prst="donut">
              <a:avLst>
                <a:gd name="adj" fmla="val 8621"/>
              </a:avLst>
            </a:prstGeom>
            <a:grpFill/>
            <a:ln>
              <a:noFill/>
            </a:ln>
            <a:sp3d extrusionH="63500" prstMaterial="softEdge">
              <a:bevelT w="508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cxnSp>
        <p:nvCxnSpPr>
          <p:cNvPr id="15" name="直接连接符 14"/>
          <p:cNvCxnSpPr/>
          <p:nvPr/>
        </p:nvCxnSpPr>
        <p:spPr>
          <a:xfrm rot="5400000">
            <a:off x="1366837" y="1827213"/>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rgbClr val="FF3300"/>
                                      </p:to>
                                    </p:animClr>
                                    <p:animClr clrSpc="rgb" dir="cw">
                                      <p:cBhvr>
                                        <p:cTn id="7" dur="500" fill="hold"/>
                                        <p:tgtEl>
                                          <p:spTgt spid="9">
                                            <p:txEl>
                                              <p:pRg st="0" end="0"/>
                                            </p:txEl>
                                          </p:spTgt>
                                        </p:tgtEl>
                                        <p:attrNameLst>
                                          <p:attrName>fillcolor</p:attrName>
                                        </p:attrNameLst>
                                      </p:cBhvr>
                                      <p:to>
                                        <a:srgbClr val="FF3300"/>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12" descr="图片1"/>
          <p:cNvPicPr>
            <a:picLocks noChangeAspect="1" noChangeArrowheads="1"/>
          </p:cNvPicPr>
          <p:nvPr/>
        </p:nvPicPr>
        <p:blipFill>
          <a:blip r:embed="rId2"/>
          <a:srcRect/>
          <a:stretch>
            <a:fillRect/>
          </a:stretch>
        </p:blipFill>
        <p:spPr bwMode="auto">
          <a:xfrm>
            <a:off x="395288" y="2781300"/>
            <a:ext cx="8485187" cy="3090863"/>
          </a:xfrm>
          <a:prstGeom prst="rect">
            <a:avLst/>
          </a:prstGeom>
          <a:noFill/>
          <a:ln w="9525">
            <a:noFill/>
            <a:miter lim="800000"/>
            <a:headEnd/>
            <a:tailEnd/>
          </a:ln>
        </p:spPr>
      </p:pic>
      <p:sp>
        <p:nvSpPr>
          <p:cNvPr id="64515"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177682-952D-4E09-8D50-9E7D7C34D098}" type="slidenum">
              <a:rPr lang="zh-CN" altLang="en-US" smtClean="0"/>
              <a:pPr fontAlgn="base">
                <a:spcBef>
                  <a:spcPct val="0"/>
                </a:spcBef>
                <a:spcAft>
                  <a:spcPct val="0"/>
                </a:spcAft>
                <a:defRPr/>
              </a:pPr>
              <a:t>59</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a:t>别简单归因！</a:t>
            </a:r>
          </a:p>
        </p:txBody>
      </p:sp>
      <p:sp>
        <p:nvSpPr>
          <p:cNvPr id="9" name="TextBox 8"/>
          <p:cNvSpPr txBox="1"/>
          <p:nvPr/>
        </p:nvSpPr>
        <p:spPr>
          <a:xfrm>
            <a:off x="2195513" y="1268413"/>
            <a:ext cx="7489825" cy="733425"/>
          </a:xfrm>
          <a:prstGeom prst="rect">
            <a:avLst/>
          </a:prstGeom>
          <a:noFill/>
        </p:spPr>
        <p:txBody>
          <a:bodyPr>
            <a:spAutoFit/>
          </a:bodyPr>
          <a:lstStyle/>
          <a:p>
            <a:pPr algn="just" fontAlgn="auto">
              <a:lnSpc>
                <a:spcPts val="2600"/>
              </a:lnSpc>
              <a:spcBef>
                <a:spcPts val="0"/>
              </a:spcBef>
              <a:spcAft>
                <a:spcPts val="0"/>
              </a:spcAft>
              <a:defRPr/>
            </a:pPr>
            <a:r>
              <a:rPr lang="zh-CN" altLang="en-US" sz="2800" b="1" dirty="0">
                <a:solidFill>
                  <a:schemeClr val="accent1"/>
                </a:solidFill>
                <a:latin typeface="Mistral" pitchFamily="66" charset="0"/>
                <a:ea typeface="+mn-ea"/>
                <a:cs typeface="Microsoft Sans Serif" pitchFamily="34" charset="0"/>
              </a:rPr>
              <a:t>在此之后，由此引起错误：</a:t>
            </a:r>
            <a:endParaRPr lang="en-US" altLang="zh-CN" sz="2800" b="1" dirty="0">
              <a:solidFill>
                <a:schemeClr val="accent1"/>
              </a:solidFill>
              <a:latin typeface="Mistral" pitchFamily="66" charset="0"/>
              <a:ea typeface="+mn-ea"/>
              <a:cs typeface="Microsoft Sans Serif" pitchFamily="34" charset="0"/>
            </a:endParaRPr>
          </a:p>
          <a:p>
            <a:pPr fontAlgn="auto">
              <a:spcBef>
                <a:spcPts val="0"/>
              </a:spcBef>
              <a:defRPr/>
            </a:pPr>
            <a:r>
              <a:rPr lang="zh-CN" altLang="en-US" sz="2000" dirty="0">
                <a:solidFill>
                  <a:schemeClr val="tx1">
                    <a:lumMod val="85000"/>
                    <a:lumOff val="15000"/>
                  </a:schemeClr>
                </a:solidFill>
                <a:latin typeface="Mistral" pitchFamily="66" charset="0"/>
                <a:ea typeface="+mn-ea"/>
                <a:cs typeface="Microsoft Sans Serif" pitchFamily="34" charset="0"/>
              </a:rPr>
              <a:t>仅仅因为</a:t>
            </a:r>
            <a:r>
              <a:rPr lang="en-US" altLang="zh-CN" sz="2000" dirty="0">
                <a:solidFill>
                  <a:schemeClr val="tx1">
                    <a:lumMod val="85000"/>
                    <a:lumOff val="15000"/>
                  </a:schemeClr>
                </a:solidFill>
                <a:latin typeface="微软雅黑" pitchFamily="34" charset="-122"/>
                <a:ea typeface="微软雅黑" pitchFamily="34" charset="-122"/>
                <a:cs typeface="Microsoft Sans Serif" pitchFamily="34" charset="0"/>
              </a:rPr>
              <a:t>B</a:t>
            </a:r>
            <a:r>
              <a:rPr lang="zh-CN" altLang="en-US" sz="2000" dirty="0">
                <a:solidFill>
                  <a:schemeClr val="tx1">
                    <a:lumMod val="85000"/>
                    <a:lumOff val="15000"/>
                  </a:schemeClr>
                </a:solidFill>
                <a:latin typeface="Mistral" pitchFamily="66" charset="0"/>
                <a:ea typeface="+mn-ea"/>
                <a:cs typeface="Microsoft Sans Serif" pitchFamily="34" charset="0"/>
              </a:rPr>
              <a:t>在</a:t>
            </a:r>
            <a:r>
              <a:rPr lang="en-US" altLang="zh-CN" sz="2000" dirty="0">
                <a:solidFill>
                  <a:schemeClr val="tx1">
                    <a:lumMod val="85000"/>
                    <a:lumOff val="15000"/>
                  </a:schemeClr>
                </a:solidFill>
                <a:latin typeface="微软雅黑" pitchFamily="34" charset="-122"/>
                <a:ea typeface="微软雅黑" pitchFamily="34" charset="-122"/>
                <a:cs typeface="Microsoft Sans Serif" pitchFamily="34" charset="0"/>
              </a:rPr>
              <a:t>A</a:t>
            </a:r>
            <a:r>
              <a:rPr lang="zh-CN" altLang="en-US" sz="2000" dirty="0">
                <a:solidFill>
                  <a:schemeClr val="tx1">
                    <a:lumMod val="85000"/>
                    <a:lumOff val="15000"/>
                  </a:schemeClr>
                </a:solidFill>
                <a:latin typeface="Mistral" pitchFamily="66" charset="0"/>
                <a:ea typeface="+mn-ea"/>
                <a:cs typeface="Microsoft Sans Serif" pitchFamily="34" charset="0"/>
              </a:rPr>
              <a:t>之后发生，就认为</a:t>
            </a:r>
            <a:r>
              <a:rPr lang="en-US" altLang="zh-CN" sz="2000" dirty="0">
                <a:solidFill>
                  <a:schemeClr val="tx1">
                    <a:lumMod val="85000"/>
                    <a:lumOff val="15000"/>
                  </a:schemeClr>
                </a:solidFill>
                <a:latin typeface="微软雅黑" pitchFamily="34" charset="-122"/>
                <a:ea typeface="微软雅黑" pitchFamily="34" charset="-122"/>
                <a:cs typeface="Microsoft Sans Serif" pitchFamily="34" charset="0"/>
              </a:rPr>
              <a:t>B</a:t>
            </a:r>
            <a:r>
              <a:rPr lang="zh-CN" altLang="en-US" sz="2000" dirty="0">
                <a:solidFill>
                  <a:schemeClr val="tx1">
                    <a:lumMod val="85000"/>
                    <a:lumOff val="15000"/>
                  </a:schemeClr>
                </a:solidFill>
                <a:latin typeface="Mistral" pitchFamily="66" charset="0"/>
                <a:ea typeface="+mn-ea"/>
                <a:cs typeface="Microsoft Sans Serif" pitchFamily="34" charset="0"/>
              </a:rPr>
              <a:t>是</a:t>
            </a:r>
            <a:r>
              <a:rPr lang="en-US" altLang="zh-CN" sz="2000" dirty="0">
                <a:solidFill>
                  <a:schemeClr val="tx1">
                    <a:lumMod val="85000"/>
                    <a:lumOff val="15000"/>
                  </a:schemeClr>
                </a:solidFill>
                <a:latin typeface="微软雅黑" pitchFamily="34" charset="-122"/>
                <a:ea typeface="微软雅黑" pitchFamily="34" charset="-122"/>
                <a:cs typeface="Microsoft Sans Serif" pitchFamily="34" charset="0"/>
              </a:rPr>
              <a:t>A</a:t>
            </a:r>
            <a:r>
              <a:rPr lang="zh-CN" altLang="en-US" sz="2000" dirty="0">
                <a:solidFill>
                  <a:schemeClr val="tx1">
                    <a:lumMod val="85000"/>
                    <a:lumOff val="15000"/>
                  </a:schemeClr>
                </a:solidFill>
                <a:latin typeface="Mistral" pitchFamily="66" charset="0"/>
                <a:ea typeface="+mn-ea"/>
                <a:cs typeface="Microsoft Sans Serif" pitchFamily="34" charset="0"/>
              </a:rPr>
              <a:t>引起的</a:t>
            </a:r>
            <a:endParaRPr lang="zh-CN" altLang="en-US" sz="2000" dirty="0">
              <a:solidFill>
                <a:schemeClr val="tx1">
                  <a:lumMod val="85000"/>
                  <a:lumOff val="15000"/>
                </a:schemeClr>
              </a:solidFill>
              <a:latin typeface="Mistral" pitchFamily="66" charset="0"/>
              <a:ea typeface="微软雅黑" pitchFamily="34" charset="-122"/>
              <a:cs typeface="Microsoft Sans Serif" pitchFamily="34" charset="0"/>
            </a:endParaRPr>
          </a:p>
        </p:txBody>
      </p:sp>
      <p:sp>
        <p:nvSpPr>
          <p:cNvPr id="66566" name="TextBox 23"/>
          <p:cNvSpPr txBox="1">
            <a:spLocks noChangeArrowheads="1"/>
          </p:cNvSpPr>
          <p:nvPr/>
        </p:nvSpPr>
        <p:spPr bwMode="auto">
          <a:xfrm>
            <a:off x="684213" y="3284538"/>
            <a:ext cx="7920037" cy="1754187"/>
          </a:xfrm>
          <a:prstGeom prst="rect">
            <a:avLst/>
          </a:prstGeom>
          <a:noFill/>
          <a:ln w="9525">
            <a:noFill/>
            <a:miter lim="800000"/>
            <a:headEnd/>
            <a:tailEnd/>
          </a:ln>
        </p:spPr>
        <p:txBody>
          <a:bodyPr>
            <a:spAutoFit/>
          </a:bodyPr>
          <a:lstStyle/>
          <a:p>
            <a:pPr marL="1160463" indent="-1160463">
              <a:lnSpc>
                <a:spcPct val="150000"/>
              </a:lnSpc>
            </a:pPr>
            <a:r>
              <a:rPr lang="zh-CN" altLang="en-US" b="1">
                <a:solidFill>
                  <a:schemeClr val="accent1"/>
                </a:solidFill>
                <a:latin typeface="Constantia" pitchFamily="18" charset="0"/>
                <a:ea typeface="微软雅黑" pitchFamily="34" charset="-122"/>
              </a:rPr>
              <a:t>典型案例：</a:t>
            </a:r>
            <a:r>
              <a:rPr lang="zh-CN" altLang="en-US">
                <a:latin typeface="Constantia" pitchFamily="18" charset="0"/>
                <a:ea typeface="微软雅黑" pitchFamily="34" charset="-122"/>
              </a:rPr>
              <a:t>每次播放郑少秋拍摄的电影，比如</a:t>
            </a:r>
            <a:r>
              <a:rPr lang="en-US" altLang="zh-CN">
                <a:latin typeface="Constantia" pitchFamily="18" charset="0"/>
                <a:ea typeface="微软雅黑" pitchFamily="34" charset="-122"/>
              </a:rPr>
              <a:t>《</a:t>
            </a:r>
            <a:r>
              <a:rPr lang="zh-CN" altLang="en-US">
                <a:latin typeface="Constantia" pitchFamily="18" charset="0"/>
                <a:ea typeface="微软雅黑" pitchFamily="34" charset="-122"/>
              </a:rPr>
              <a:t>大时代</a:t>
            </a:r>
            <a:r>
              <a:rPr lang="en-US" altLang="zh-CN">
                <a:latin typeface="Constantia" pitchFamily="18" charset="0"/>
                <a:ea typeface="微软雅黑" pitchFamily="34" charset="-122"/>
              </a:rPr>
              <a:t>》</a:t>
            </a:r>
            <a:r>
              <a:rPr lang="zh-CN" altLang="en-US">
                <a:latin typeface="Constantia" pitchFamily="18" charset="0"/>
                <a:ea typeface="微软雅黑" pitchFamily="34" charset="-122"/>
              </a:rPr>
              <a:t>，香港股市就下跌。所以存在“丁蟹效应”。</a:t>
            </a:r>
            <a:endParaRPr lang="en-US" altLang="zh-CN">
              <a:latin typeface="Constantia" pitchFamily="18" charset="0"/>
              <a:ea typeface="微软雅黑" pitchFamily="34" charset="-122"/>
            </a:endParaRPr>
          </a:p>
          <a:p>
            <a:pPr marL="1160463" indent="-1160463">
              <a:lnSpc>
                <a:spcPct val="150000"/>
              </a:lnSpc>
            </a:pPr>
            <a:r>
              <a:rPr lang="zh-CN" altLang="en-US" b="1">
                <a:solidFill>
                  <a:schemeClr val="accent1"/>
                </a:solidFill>
                <a:latin typeface="Constantia" pitchFamily="18" charset="0"/>
                <a:ea typeface="微软雅黑" pitchFamily="34" charset="-122"/>
              </a:rPr>
              <a:t>分　　析：</a:t>
            </a:r>
            <a:r>
              <a:rPr lang="zh-CN" altLang="en-US">
                <a:latin typeface="Constantia" pitchFamily="18" charset="0"/>
                <a:ea typeface="微软雅黑" pitchFamily="34" charset="-122"/>
              </a:rPr>
              <a:t>丁蟹效应是典型的事后归因，在人分析自己的错误过程中常常会犯这种错误。</a:t>
            </a:r>
            <a:endParaRPr lang="en-US" altLang="zh-CN">
              <a:latin typeface="Constantia" pitchFamily="18" charset="0"/>
              <a:ea typeface="微软雅黑" pitchFamily="34" charset="-122"/>
            </a:endParaRPr>
          </a:p>
        </p:txBody>
      </p:sp>
      <p:grpSp>
        <p:nvGrpSpPr>
          <p:cNvPr id="2" name="组合 10"/>
          <p:cNvGrpSpPr/>
          <p:nvPr/>
        </p:nvGrpSpPr>
        <p:grpSpPr>
          <a:xfrm>
            <a:off x="539552" y="1052736"/>
            <a:ext cx="1296144" cy="1296144"/>
            <a:chOff x="2843808" y="404664"/>
            <a:chExt cx="3456384" cy="3456384"/>
          </a:xfrm>
          <a:solidFill>
            <a:schemeClr val="accent1"/>
          </a:solidFill>
          <a:effectLst>
            <a:outerShdw blurRad="177800" dist="38100" dir="5400000" algn="t" rotWithShape="0">
              <a:prstClr val="black">
                <a:alpha val="62000"/>
              </a:prstClr>
            </a:outerShdw>
          </a:effectLst>
          <a:scene3d>
            <a:camera prst="perspectiveRelaxed"/>
            <a:lightRig rig="threePt" dir="t"/>
          </a:scene3d>
        </p:grpSpPr>
        <p:sp>
          <p:nvSpPr>
            <p:cNvPr id="12" name="Freeform 5"/>
            <p:cNvSpPr>
              <a:spLocks/>
            </p:cNvSpPr>
            <p:nvPr/>
          </p:nvSpPr>
          <p:spPr bwMode="auto">
            <a:xfrm>
              <a:off x="3491880" y="1097360"/>
              <a:ext cx="2089711" cy="2088232"/>
            </a:xfrm>
            <a:custGeom>
              <a:avLst/>
              <a:gdLst/>
              <a:ahLst/>
              <a:cxnLst>
                <a:cxn ang="0">
                  <a:pos x="0" y="3311"/>
                </a:cxn>
                <a:cxn ang="0">
                  <a:pos x="3313" y="0"/>
                </a:cxn>
                <a:cxn ang="0">
                  <a:pos x="8477" y="5160"/>
                </a:cxn>
                <a:cxn ang="0">
                  <a:pos x="13641" y="0"/>
                </a:cxn>
                <a:cxn ang="0">
                  <a:pos x="16954" y="3311"/>
                </a:cxn>
                <a:cxn ang="0">
                  <a:pos x="11790" y="8471"/>
                </a:cxn>
                <a:cxn ang="0">
                  <a:pos x="16954" y="13631"/>
                </a:cxn>
                <a:cxn ang="0">
                  <a:pos x="13641" y="16942"/>
                </a:cxn>
                <a:cxn ang="0">
                  <a:pos x="8477" y="11782"/>
                </a:cxn>
                <a:cxn ang="0">
                  <a:pos x="3313" y="16942"/>
                </a:cxn>
                <a:cxn ang="0">
                  <a:pos x="0" y="13631"/>
                </a:cxn>
                <a:cxn ang="0">
                  <a:pos x="5164" y="8471"/>
                </a:cxn>
                <a:cxn ang="0">
                  <a:pos x="0" y="3311"/>
                </a:cxn>
              </a:cxnLst>
              <a:rect l="0" t="0" r="r" b="b"/>
              <a:pathLst>
                <a:path w="16954" h="16942">
                  <a:moveTo>
                    <a:pt x="0" y="3311"/>
                  </a:moveTo>
                  <a:lnTo>
                    <a:pt x="3313" y="0"/>
                  </a:lnTo>
                  <a:lnTo>
                    <a:pt x="8477" y="5160"/>
                  </a:lnTo>
                  <a:lnTo>
                    <a:pt x="13641" y="0"/>
                  </a:lnTo>
                  <a:lnTo>
                    <a:pt x="16954" y="3311"/>
                  </a:lnTo>
                  <a:lnTo>
                    <a:pt x="11790" y="8471"/>
                  </a:lnTo>
                  <a:lnTo>
                    <a:pt x="16954" y="13631"/>
                  </a:lnTo>
                  <a:lnTo>
                    <a:pt x="13641" y="16942"/>
                  </a:lnTo>
                  <a:lnTo>
                    <a:pt x="8477" y="11782"/>
                  </a:lnTo>
                  <a:lnTo>
                    <a:pt x="3313" y="16942"/>
                  </a:lnTo>
                  <a:lnTo>
                    <a:pt x="0" y="13631"/>
                  </a:lnTo>
                  <a:lnTo>
                    <a:pt x="5164" y="8471"/>
                  </a:lnTo>
                  <a:lnTo>
                    <a:pt x="0" y="3311"/>
                  </a:lnTo>
                  <a:close/>
                </a:path>
              </a:pathLst>
            </a:custGeom>
            <a:grpFill/>
            <a:ln w="2">
              <a:noFill/>
              <a:prstDash val="solid"/>
              <a:round/>
              <a:headEnd/>
              <a:tailEnd/>
            </a:ln>
            <a:sp3d extrusionH="63500" prstMaterial="softEdge">
              <a:bevelT w="50800" h="38100"/>
            </a:sp3d>
          </p:spPr>
          <p:txBody>
            <a:bodyPr/>
            <a:lstStyle/>
            <a:p>
              <a:pPr fontAlgn="auto">
                <a:spcBef>
                  <a:spcPts val="0"/>
                </a:spcBef>
                <a:spcAft>
                  <a:spcPts val="0"/>
                </a:spcAft>
                <a:defRPr/>
              </a:pPr>
              <a:endParaRPr lang="zh-CN" altLang="en-US">
                <a:latin typeface="+mn-lt"/>
                <a:ea typeface="+mn-ea"/>
              </a:endParaRPr>
            </a:p>
          </p:txBody>
        </p:sp>
        <p:sp>
          <p:nvSpPr>
            <p:cNvPr id="13" name="同心圆 12"/>
            <p:cNvSpPr/>
            <p:nvPr/>
          </p:nvSpPr>
          <p:spPr>
            <a:xfrm>
              <a:off x="2843808" y="404664"/>
              <a:ext cx="3456384" cy="3456384"/>
            </a:xfrm>
            <a:prstGeom prst="donut">
              <a:avLst>
                <a:gd name="adj" fmla="val 8621"/>
              </a:avLst>
            </a:prstGeom>
            <a:grpFill/>
            <a:ln>
              <a:noFill/>
            </a:ln>
            <a:sp3d extrusionH="63500" prstMaterial="softEdge">
              <a:bevelT w="508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cxnSp>
        <p:nvCxnSpPr>
          <p:cNvPr id="16" name="直接连接符 15"/>
          <p:cNvCxnSpPr/>
          <p:nvPr/>
        </p:nvCxnSpPr>
        <p:spPr>
          <a:xfrm rot="5400000">
            <a:off x="1366837" y="1827213"/>
            <a:ext cx="1368425"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nodeType="afterEffect">
                                  <p:stCondLst>
                                    <p:cond delay="0"/>
                                  </p:stCondLst>
                                  <p:iterate type="lt">
                                    <p:tmPct val="10000"/>
                                  </p:iterate>
                                  <p:childTnLst>
                                    <p:animClr clrSpc="rgb" dir="cw">
                                      <p:cBhvr override="childStyle">
                                        <p:cTn id="6" dur="500" fill="hold"/>
                                        <p:tgtEl>
                                          <p:spTgt spid="9">
                                            <p:txEl>
                                              <p:pRg st="0" end="0"/>
                                            </p:txEl>
                                          </p:spTgt>
                                        </p:tgtEl>
                                        <p:attrNameLst>
                                          <p:attrName>style.color</p:attrName>
                                        </p:attrNameLst>
                                      </p:cBhvr>
                                      <p:to>
                                        <a:srgbClr val="FF3300"/>
                                      </p:to>
                                    </p:animClr>
                                    <p:animClr clrSpc="rgb" dir="cw">
                                      <p:cBhvr>
                                        <p:cTn id="7" dur="500" fill="hold"/>
                                        <p:tgtEl>
                                          <p:spTgt spid="9">
                                            <p:txEl>
                                              <p:pRg st="0" end="0"/>
                                            </p:txEl>
                                          </p:spTgt>
                                        </p:tgtEl>
                                        <p:attrNameLst>
                                          <p:attrName>fillcolor</p:attrName>
                                        </p:attrNameLst>
                                      </p:cBhvr>
                                      <p:to>
                                        <a:srgbClr val="FF3300"/>
                                      </p:to>
                                    </p:animClr>
                                    <p:set>
                                      <p:cBhvr>
                                        <p:cTn id="8" dur="500" fill="hold"/>
                                        <p:tgtEl>
                                          <p:spTgt spid="9">
                                            <p:txEl>
                                              <p:pRg st="0" end="0"/>
                                            </p:txEl>
                                          </p:spTgt>
                                        </p:tgtEl>
                                        <p:attrNameLst>
                                          <p:attrName>fill.type</p:attrName>
                                        </p:attrNameLst>
                                      </p:cBhvr>
                                      <p:to>
                                        <p:strVal val="solid"/>
                                      </p:to>
                                    </p:set>
                                    <p:anim to="1.5" calcmode="lin" valueType="num">
                                      <p:cBhvr override="childStyle">
                                        <p:cTn id="9" dur="5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灯片编号占位符 2"/>
          <p:cNvSpPr>
            <a:spLocks noGrp="1"/>
          </p:cNvSpPr>
          <p:nvPr>
            <p:ph type="sldNum" sz="quarter" idx="4294967295"/>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AF45B84C-AAAE-4494-91A9-6449DF80988A}" type="slidenum">
              <a:rPr lang="zh-CN" altLang="en-US" smtClean="0"/>
              <a:pPr fontAlgn="base">
                <a:spcBef>
                  <a:spcPct val="0"/>
                </a:spcBef>
                <a:spcAft>
                  <a:spcPct val="0"/>
                </a:spcAft>
                <a:defRPr/>
              </a:pPr>
              <a:t>60</a:t>
            </a:fld>
            <a:endParaRPr lang="en-US" altLang="zh-CN" smtClean="0"/>
          </a:p>
        </p:txBody>
      </p:sp>
      <p:sp>
        <p:nvSpPr>
          <p:cNvPr id="67587" name="文本占位符 1"/>
          <p:cNvSpPr txBox="1">
            <a:spLocks/>
          </p:cNvSpPr>
          <p:nvPr/>
        </p:nvSpPr>
        <p:spPr bwMode="auto">
          <a:xfrm>
            <a:off x="285750" y="428625"/>
            <a:ext cx="8247063" cy="500063"/>
          </a:xfrm>
          <a:prstGeom prst="rect">
            <a:avLst/>
          </a:prstGeom>
          <a:noFill/>
          <a:ln w="9525">
            <a:noFill/>
            <a:miter lim="800000"/>
            <a:headEnd/>
            <a:tailEnd/>
          </a:ln>
        </p:spPr>
        <p:txBody>
          <a:bodyPr/>
          <a:lstStyle/>
          <a:p>
            <a:pPr marL="342900" indent="-342900">
              <a:spcBef>
                <a:spcPct val="20000"/>
              </a:spcBef>
            </a:pPr>
            <a:r>
              <a:rPr lang="zh-CN" altLang="en-US" sz="2400" b="1">
                <a:solidFill>
                  <a:schemeClr val="accent1"/>
                </a:solidFill>
                <a:latin typeface="微软雅黑" pitchFamily="34" charset="-122"/>
                <a:ea typeface="微软雅黑" pitchFamily="34" charset="-122"/>
              </a:rPr>
              <a:t>统计数据是否有欺骗性？</a:t>
            </a:r>
          </a:p>
        </p:txBody>
      </p:sp>
      <p:sp>
        <p:nvSpPr>
          <p:cNvPr id="8" name="矩形 7"/>
          <p:cNvSpPr/>
          <p:nvPr/>
        </p:nvSpPr>
        <p:spPr>
          <a:xfrm>
            <a:off x="323850" y="1125538"/>
            <a:ext cx="6048375" cy="1754187"/>
          </a:xfrm>
          <a:prstGeom prst="rect">
            <a:avLst/>
          </a:prstGeom>
        </p:spPr>
        <p:txBody>
          <a:bodyPr>
            <a:spAutoFit/>
          </a:bodyPr>
          <a:lstStyle/>
          <a:p>
            <a:pPr marL="363538" indent="-363538" fontAlgn="auto">
              <a:lnSpc>
                <a:spcPct val="150000"/>
              </a:lnSpc>
              <a:spcBef>
                <a:spcPts val="0"/>
              </a:spcBef>
              <a:spcAft>
                <a:spcPts val="0"/>
              </a:spcAft>
              <a:buClr>
                <a:schemeClr val="accent1"/>
              </a:buClr>
              <a:buFont typeface="Wingdings" pitchFamily="2" charset="2"/>
              <a:buChar char="n"/>
              <a:defRPr/>
            </a:pPr>
            <a:r>
              <a:rPr lang="zh-CN" altLang="en-US" dirty="0">
                <a:latin typeface="+mn-ea"/>
                <a:ea typeface="+mn-ea"/>
              </a:rPr>
              <a:t>统计数据是一种以数字形式表现出来的证据。</a:t>
            </a:r>
            <a:endParaRPr lang="en-US" altLang="zh-CN" dirty="0">
              <a:latin typeface="+mn-ea"/>
              <a:ea typeface="+mn-ea"/>
            </a:endParaRPr>
          </a:p>
          <a:p>
            <a:pPr marL="363538" indent="-363538" fontAlgn="auto">
              <a:lnSpc>
                <a:spcPct val="150000"/>
              </a:lnSpc>
              <a:spcBef>
                <a:spcPts val="0"/>
              </a:spcBef>
              <a:spcAft>
                <a:spcPts val="0"/>
              </a:spcAft>
              <a:buClr>
                <a:schemeClr val="accent1"/>
              </a:buClr>
              <a:buFont typeface="Wingdings" pitchFamily="2" charset="2"/>
              <a:buChar char="n"/>
              <a:defRPr/>
            </a:pPr>
            <a:r>
              <a:rPr lang="zh-CN" altLang="en-US" dirty="0">
                <a:latin typeface="+mn-ea"/>
                <a:ea typeface="+mn-ea"/>
              </a:rPr>
              <a:t>这样的证据可以给人留下深刻的印象，因为数字使证据看起来非常科学、精确，让人感觉到代表着“事实”。</a:t>
            </a:r>
            <a:endParaRPr lang="en-US" altLang="zh-CN" dirty="0">
              <a:latin typeface="+mn-ea"/>
              <a:ea typeface="+mn-ea"/>
            </a:endParaRPr>
          </a:p>
          <a:p>
            <a:pPr marL="363538" indent="-363538" fontAlgn="auto">
              <a:lnSpc>
                <a:spcPct val="150000"/>
              </a:lnSpc>
              <a:spcBef>
                <a:spcPts val="0"/>
              </a:spcBef>
              <a:spcAft>
                <a:spcPts val="0"/>
              </a:spcAft>
              <a:buClr>
                <a:schemeClr val="accent1"/>
              </a:buClr>
              <a:buFont typeface="Wingdings" pitchFamily="2" charset="2"/>
              <a:buChar char="n"/>
              <a:tabLst>
                <a:tab pos="363538" algn="l"/>
              </a:tabLst>
              <a:defRPr/>
            </a:pPr>
            <a:r>
              <a:rPr lang="zh-CN" altLang="en-US" dirty="0">
                <a:latin typeface="+mn-ea"/>
                <a:ea typeface="+mn-ea"/>
              </a:rPr>
              <a:t>然而统计数据可以并且经常欺骗大家。</a:t>
            </a:r>
          </a:p>
        </p:txBody>
      </p:sp>
      <p:sp>
        <p:nvSpPr>
          <p:cNvPr id="67589" name="TextBox 8"/>
          <p:cNvSpPr txBox="1">
            <a:spLocks noChangeArrowheads="1"/>
          </p:cNvSpPr>
          <p:nvPr/>
        </p:nvSpPr>
        <p:spPr bwMode="auto">
          <a:xfrm>
            <a:off x="1071563" y="4005263"/>
            <a:ext cx="7000875" cy="1200150"/>
          </a:xfrm>
          <a:prstGeom prst="rect">
            <a:avLst/>
          </a:prstGeom>
          <a:noFill/>
          <a:ln w="9525">
            <a:noFill/>
            <a:miter lim="800000"/>
            <a:headEnd/>
            <a:tailEnd/>
          </a:ln>
        </p:spPr>
        <p:txBody>
          <a:bodyPr>
            <a:spAutoFit/>
          </a:bodyPr>
          <a:lstStyle/>
          <a:p>
            <a:pPr algn="r"/>
            <a:r>
              <a:rPr lang="zh-CN" altLang="en-US" sz="3600" b="1">
                <a:latin typeface="Constantia" pitchFamily="18" charset="0"/>
                <a:ea typeface="微软雅黑" pitchFamily="34" charset="-122"/>
              </a:rPr>
              <a:t>关于这点中国人都特别</a:t>
            </a:r>
            <a:r>
              <a:rPr lang="zh-CN" altLang="en-US" sz="6000" b="1">
                <a:solidFill>
                  <a:srgbClr val="FF0000"/>
                </a:solidFill>
                <a:latin typeface="Constantia" pitchFamily="18" charset="0"/>
                <a:ea typeface="微软雅黑" pitchFamily="34" charset="-122"/>
              </a:rPr>
              <a:t>明白</a:t>
            </a:r>
            <a:r>
              <a:rPr lang="zh-CN" altLang="en-US" sz="3600" b="1">
                <a:latin typeface="Constantia" pitchFamily="18" charset="0"/>
                <a:ea typeface="微软雅黑" pitchFamily="34" charset="-122"/>
              </a:rPr>
              <a:t>！</a:t>
            </a:r>
          </a:p>
        </p:txBody>
      </p:sp>
      <p:pic>
        <p:nvPicPr>
          <p:cNvPr id="67590" name="Picture 2" descr="E:\秋叶\numbers.png"/>
          <p:cNvPicPr>
            <a:picLocks noChangeAspect="1" noChangeArrowheads="1"/>
          </p:cNvPicPr>
          <p:nvPr/>
        </p:nvPicPr>
        <p:blipFill>
          <a:blip r:embed="rId2"/>
          <a:srcRect/>
          <a:stretch>
            <a:fillRect/>
          </a:stretch>
        </p:blipFill>
        <p:spPr bwMode="auto">
          <a:xfrm>
            <a:off x="6300788" y="846138"/>
            <a:ext cx="2438400" cy="2438400"/>
          </a:xfrm>
          <a:prstGeom prst="rect">
            <a:avLst/>
          </a:prstGeom>
          <a:noFill/>
          <a:ln w="9525">
            <a:noFill/>
            <a:miter lim="800000"/>
            <a:headEnd/>
            <a:tailEnd/>
          </a:ln>
        </p:spPr>
      </p:pic>
    </p:spTree>
  </p:cSld>
  <p:clrMapOvr>
    <a:masterClrMapping/>
  </p:clrMapOvr>
  <p:transition>
    <p:pull dir="l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灯片编号占位符 2"/>
          <p:cNvSpPr>
            <a:spLocks noGrp="1"/>
          </p:cNvSpPr>
          <p:nvPr>
            <p:ph type="sldNum" sz="quarter" idx="4294967295"/>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403EC14E-C9E5-4FE8-B740-5E0874D3954B}" type="slidenum">
              <a:rPr lang="zh-CN" altLang="en-US" smtClean="0"/>
              <a:pPr fontAlgn="base">
                <a:spcBef>
                  <a:spcPct val="0"/>
                </a:spcBef>
                <a:spcAft>
                  <a:spcPct val="0"/>
                </a:spcAft>
                <a:defRPr/>
              </a:pPr>
              <a:t>61</a:t>
            </a:fld>
            <a:endParaRPr lang="en-US" altLang="zh-CN" smtClean="0"/>
          </a:p>
        </p:txBody>
      </p:sp>
      <p:pic>
        <p:nvPicPr>
          <p:cNvPr id="68611" name="Picture 2" descr="E:\秋叶\numbers.png"/>
          <p:cNvPicPr>
            <a:picLocks noChangeAspect="1" noChangeArrowheads="1"/>
          </p:cNvPicPr>
          <p:nvPr/>
        </p:nvPicPr>
        <p:blipFill>
          <a:blip r:embed="rId2"/>
          <a:srcRect/>
          <a:stretch>
            <a:fillRect/>
          </a:stretch>
        </p:blipFill>
        <p:spPr bwMode="auto">
          <a:xfrm>
            <a:off x="1116013" y="1879600"/>
            <a:ext cx="2808287" cy="2809875"/>
          </a:xfrm>
          <a:prstGeom prst="rect">
            <a:avLst/>
          </a:prstGeom>
          <a:noFill/>
          <a:ln w="9525">
            <a:noFill/>
            <a:miter lim="800000"/>
            <a:headEnd/>
            <a:tailEnd/>
          </a:ln>
        </p:spPr>
      </p:pic>
      <p:sp>
        <p:nvSpPr>
          <p:cNvPr id="68612" name="矩形 9"/>
          <p:cNvSpPr>
            <a:spLocks noChangeArrowheads="1"/>
          </p:cNvSpPr>
          <p:nvPr/>
        </p:nvSpPr>
        <p:spPr bwMode="auto">
          <a:xfrm>
            <a:off x="3851275" y="2930525"/>
            <a:ext cx="4608513" cy="708025"/>
          </a:xfrm>
          <a:prstGeom prst="rect">
            <a:avLst/>
          </a:prstGeom>
          <a:noFill/>
          <a:ln w="9525">
            <a:noFill/>
            <a:miter lim="800000"/>
            <a:headEnd/>
            <a:tailEnd/>
          </a:ln>
        </p:spPr>
        <p:txBody>
          <a:bodyPr>
            <a:spAutoFit/>
          </a:bodyPr>
          <a:lstStyle/>
          <a:p>
            <a:r>
              <a:rPr lang="zh-CN" altLang="en-US" sz="4000" b="1">
                <a:solidFill>
                  <a:schemeClr val="accent1"/>
                </a:solidFill>
                <a:latin typeface="微软雅黑" pitchFamily="34" charset="-122"/>
                <a:ea typeface="微软雅黑" pitchFamily="34" charset="-122"/>
              </a:rPr>
              <a:t>统计数据的骗局</a:t>
            </a:r>
            <a:endParaRPr lang="zh-CN" altLang="en-US" sz="4000" b="1">
              <a:solidFill>
                <a:schemeClr val="accent1"/>
              </a:solidFill>
              <a:latin typeface="Constantia" pitchFamily="18" charset="0"/>
              <a:ea typeface="微软雅黑" pitchFamily="34" charset="-122"/>
            </a:endParaRPr>
          </a:p>
        </p:txBody>
      </p:sp>
      <p:sp>
        <p:nvSpPr>
          <p:cNvPr id="5" name="TextBox 4"/>
          <p:cNvSpPr txBox="1"/>
          <p:nvPr/>
        </p:nvSpPr>
        <p:spPr bwMode="auto">
          <a:xfrm>
            <a:off x="3924300" y="3573463"/>
            <a:ext cx="3743325" cy="508000"/>
          </a:xfrm>
          <a:prstGeom prst="rect">
            <a:avLst/>
          </a:prstGeom>
          <a:noFill/>
        </p:spPr>
        <p:txBody>
          <a:bodyPr>
            <a:spAutoFit/>
          </a:bodyPr>
          <a:lstStyle/>
          <a:p>
            <a:pPr fontAlgn="auto">
              <a:lnSpc>
                <a:spcPct val="150000"/>
              </a:lnSpc>
              <a:spcBef>
                <a:spcPts val="0"/>
              </a:spcBef>
              <a:spcAft>
                <a:spcPts val="0"/>
              </a:spcAft>
              <a:defRPr/>
            </a:pPr>
            <a:r>
              <a:rPr lang="zh-CN" altLang="en-US" b="1" dirty="0">
                <a:solidFill>
                  <a:srgbClr val="C00000"/>
                </a:solidFill>
                <a:latin typeface="+mn-ea"/>
                <a:ea typeface="+mn-ea"/>
                <a:cs typeface="Microsoft Sans Serif" pitchFamily="34" charset="0"/>
              </a:rPr>
              <a:t>请在写作中不利用来历不明的数字</a:t>
            </a:r>
            <a:endParaRPr lang="en-US" altLang="zh-CN" b="1" dirty="0">
              <a:solidFill>
                <a:srgbClr val="C00000"/>
              </a:solidFill>
              <a:latin typeface="+mn-ea"/>
              <a:ea typeface="+mn-ea"/>
              <a:cs typeface="Microsoft Sans Serif" pitchFamily="34" charset="0"/>
            </a:endParaRPr>
          </a:p>
        </p:txBody>
      </p:sp>
    </p:spTree>
  </p:cSld>
  <p:clrMapOvr>
    <a:masterClrMapping/>
  </p:clrMapOvr>
  <p:transition>
    <p:pull dir="l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统计数据中的骗局之一</a:t>
            </a:r>
            <a:endParaRPr lang="zh-CN" altLang="en-US" dirty="0"/>
          </a:p>
        </p:txBody>
      </p:sp>
      <p:sp>
        <p:nvSpPr>
          <p:cNvPr id="67587" name="灯片编号占位符 2"/>
          <p:cNvSpPr>
            <a:spLocks noGrp="1"/>
          </p:cNvSpPr>
          <p:nvPr>
            <p:ph type="sldNum" sz="quarter" idx="10"/>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679A4F1E-D1C9-4E61-9E94-5294861D83A1}" type="slidenum">
              <a:rPr lang="zh-CN" altLang="en-US" smtClean="0"/>
              <a:pPr fontAlgn="base">
                <a:spcBef>
                  <a:spcPct val="0"/>
                </a:spcBef>
                <a:spcAft>
                  <a:spcPct val="0"/>
                </a:spcAft>
                <a:defRPr/>
              </a:pPr>
              <a:t>62</a:t>
            </a:fld>
            <a:endParaRPr lang="en-US" altLang="zh-CN" smtClean="0"/>
          </a:p>
        </p:txBody>
      </p:sp>
      <p:grpSp>
        <p:nvGrpSpPr>
          <p:cNvPr id="69636" name="组合 13"/>
          <p:cNvGrpSpPr>
            <a:grpSpLocks/>
          </p:cNvGrpSpPr>
          <p:nvPr/>
        </p:nvGrpSpPr>
        <p:grpSpPr bwMode="auto">
          <a:xfrm>
            <a:off x="611188" y="2781300"/>
            <a:ext cx="7993062" cy="2663825"/>
            <a:chOff x="467544" y="3284538"/>
            <a:chExt cx="3312368" cy="2664296"/>
          </a:xfrm>
        </p:grpSpPr>
        <p:sp>
          <p:nvSpPr>
            <p:cNvPr id="15" name="圆角矩形 14"/>
            <p:cNvSpPr/>
            <p:nvPr/>
          </p:nvSpPr>
          <p:spPr>
            <a:xfrm>
              <a:off x="467544" y="3284538"/>
              <a:ext cx="3312368" cy="2664296"/>
            </a:xfrm>
            <a:prstGeom prst="roundRect">
              <a:avLst>
                <a:gd name="adj" fmla="val 7094"/>
              </a:avLst>
            </a:prstGeom>
            <a:solidFill>
              <a:schemeClr val="accent4">
                <a:lumMod val="20000"/>
                <a:lumOff val="80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fontAlgn="auto">
                <a:lnSpc>
                  <a:spcPct val="150000"/>
                </a:lnSpc>
                <a:spcBef>
                  <a:spcPts val="0"/>
                </a:spcBef>
                <a:spcAft>
                  <a:spcPts val="0"/>
                </a:spcAft>
                <a:defRPr/>
              </a:pPr>
              <a:r>
                <a:rPr lang="zh-CN" altLang="en-US" sz="2400" b="1" dirty="0">
                  <a:solidFill>
                    <a:schemeClr val="accent1"/>
                  </a:solidFill>
                </a:rPr>
                <a:t>典型案例：</a:t>
              </a:r>
            </a:p>
            <a:p>
              <a:pPr marL="457200" indent="-457200" fontAlgn="auto">
                <a:lnSpc>
                  <a:spcPct val="150000"/>
                </a:lnSpc>
                <a:spcBef>
                  <a:spcPts val="0"/>
                </a:spcBef>
                <a:spcAft>
                  <a:spcPts val="0"/>
                </a:spcAft>
                <a:buFont typeface="+mj-ea"/>
                <a:buAutoNum type="circleNumDbPlain"/>
                <a:defRPr/>
              </a:pPr>
              <a:r>
                <a:rPr lang="zh-CN" altLang="en-US" dirty="0">
                  <a:solidFill>
                    <a:schemeClr val="tx1"/>
                  </a:solidFill>
                  <a:latin typeface="+mn-ea"/>
                </a:rPr>
                <a:t>中国估计有</a:t>
              </a:r>
              <a:r>
                <a:rPr lang="en-US" altLang="zh-CN" dirty="0">
                  <a:solidFill>
                    <a:schemeClr val="tx1"/>
                  </a:solidFill>
                  <a:latin typeface="+mn-ea"/>
                </a:rPr>
                <a:t>6750</a:t>
              </a:r>
              <a:r>
                <a:rPr lang="zh-CN" altLang="en-US" dirty="0">
                  <a:solidFill>
                    <a:schemeClr val="tx1"/>
                  </a:solidFill>
                  <a:latin typeface="+mn-ea"/>
                </a:rPr>
                <a:t>万套空置房。（来源出处不可查）</a:t>
              </a:r>
            </a:p>
            <a:p>
              <a:pPr marL="457200" indent="-457200" fontAlgn="auto">
                <a:lnSpc>
                  <a:spcPct val="150000"/>
                </a:lnSpc>
                <a:spcBef>
                  <a:spcPts val="0"/>
                </a:spcBef>
                <a:spcAft>
                  <a:spcPts val="0"/>
                </a:spcAft>
                <a:buFont typeface="+mj-ea"/>
                <a:buAutoNum type="circleNumDbPlain"/>
                <a:defRPr/>
              </a:pPr>
              <a:r>
                <a:rPr lang="zh-CN" altLang="en-US" dirty="0">
                  <a:solidFill>
                    <a:schemeClr val="tx1"/>
                  </a:solidFill>
                  <a:latin typeface="+mn-ea"/>
                </a:rPr>
                <a:t>保守估计，中国有</a:t>
              </a:r>
              <a:r>
                <a:rPr lang="en-US" altLang="zh-CN" dirty="0">
                  <a:solidFill>
                    <a:schemeClr val="tx1"/>
                  </a:solidFill>
                  <a:latin typeface="+mn-ea"/>
                </a:rPr>
                <a:t>3000</a:t>
              </a:r>
              <a:r>
                <a:rPr lang="zh-CN" altLang="en-US" dirty="0">
                  <a:solidFill>
                    <a:schemeClr val="tx1"/>
                  </a:solidFill>
                  <a:latin typeface="+mn-ea"/>
                </a:rPr>
                <a:t>万性工作者。</a:t>
              </a:r>
            </a:p>
            <a:p>
              <a:pPr marL="457200" indent="-457200" fontAlgn="auto">
                <a:lnSpc>
                  <a:spcPct val="150000"/>
                </a:lnSpc>
                <a:spcBef>
                  <a:spcPts val="0"/>
                </a:spcBef>
                <a:spcAft>
                  <a:spcPts val="0"/>
                </a:spcAft>
                <a:buFont typeface="+mj-ea"/>
                <a:buAutoNum type="circleNumDbPlain"/>
                <a:defRPr/>
              </a:pPr>
              <a:r>
                <a:rPr lang="zh-CN" altLang="en-US" dirty="0">
                  <a:solidFill>
                    <a:schemeClr val="tx1"/>
                  </a:solidFill>
                  <a:latin typeface="+mn-ea"/>
                </a:rPr>
                <a:t>今年物价肯定涨了</a:t>
              </a:r>
              <a:r>
                <a:rPr lang="en-US" altLang="zh-CN" dirty="0">
                  <a:solidFill>
                    <a:schemeClr val="tx1"/>
                  </a:solidFill>
                  <a:latin typeface="+mn-ea"/>
                </a:rPr>
                <a:t>3</a:t>
              </a:r>
              <a:r>
                <a:rPr lang="zh-CN" altLang="en-US" dirty="0">
                  <a:solidFill>
                    <a:schemeClr val="tx1"/>
                  </a:solidFill>
                  <a:latin typeface="+mn-ea"/>
                </a:rPr>
                <a:t>倍以上！</a:t>
              </a:r>
              <a:endParaRPr lang="en-US" altLang="zh-CN" dirty="0">
                <a:solidFill>
                  <a:schemeClr val="tx1"/>
                </a:solidFill>
                <a:latin typeface="+mn-ea"/>
              </a:endParaRPr>
            </a:p>
            <a:p>
              <a:pPr fontAlgn="auto">
                <a:spcBef>
                  <a:spcPts val="0"/>
                </a:spcBef>
                <a:spcAft>
                  <a:spcPts val="0"/>
                </a:spcAft>
                <a:defRPr/>
              </a:pPr>
              <a:endParaRPr lang="zh-CN" altLang="en-US" sz="2000" dirty="0">
                <a:solidFill>
                  <a:schemeClr val="tx1"/>
                </a:solidFill>
              </a:endParaRPr>
            </a:p>
          </p:txBody>
        </p:sp>
        <p:sp>
          <p:nvSpPr>
            <p:cNvPr id="16" name="对角圆角矩形 15"/>
            <p:cNvSpPr/>
            <p:nvPr/>
          </p:nvSpPr>
          <p:spPr>
            <a:xfrm>
              <a:off x="3000095" y="4758708"/>
              <a:ext cx="764775" cy="1188132"/>
            </a:xfrm>
            <a:prstGeom prst="round2DiagRect">
              <a:avLst>
                <a:gd name="adj1" fmla="val 14877"/>
                <a:gd name="adj2" fmla="val 0"/>
              </a:avLst>
            </a:prstGeom>
            <a:gradFill flip="none" rotWithShape="1">
              <a:gsLst>
                <a:gs pos="51000">
                  <a:schemeClr val="accent5">
                    <a:alpha val="0"/>
                  </a:schemeClr>
                </a:gs>
                <a:gs pos="100000">
                  <a:schemeClr val="accent5">
                    <a:alpha val="29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algn="ctr" fontAlgn="auto">
                <a:spcBef>
                  <a:spcPts val="0"/>
                </a:spcBef>
                <a:spcAft>
                  <a:spcPts val="0"/>
                </a:spcAft>
                <a:defRPr/>
              </a:pPr>
              <a:endParaRPr lang="zh-CN" altLang="en-US"/>
            </a:p>
          </p:txBody>
        </p:sp>
      </p:grpSp>
      <p:grpSp>
        <p:nvGrpSpPr>
          <p:cNvPr id="69637" name="组合 24"/>
          <p:cNvGrpSpPr>
            <a:grpSpLocks/>
          </p:cNvGrpSpPr>
          <p:nvPr/>
        </p:nvGrpSpPr>
        <p:grpSpPr bwMode="auto">
          <a:xfrm rot="-1041426">
            <a:off x="6172200" y="1412875"/>
            <a:ext cx="2376488" cy="2881313"/>
            <a:chOff x="6516216" y="2780928"/>
            <a:chExt cx="2376264" cy="2880320"/>
          </a:xfrm>
        </p:grpSpPr>
        <p:sp>
          <p:nvSpPr>
            <p:cNvPr id="18" name="矩形 17"/>
            <p:cNvSpPr/>
            <p:nvPr/>
          </p:nvSpPr>
          <p:spPr>
            <a:xfrm>
              <a:off x="6516216" y="2780928"/>
              <a:ext cx="2376264" cy="2880320"/>
            </a:xfrm>
            <a:prstGeom prst="rect">
              <a:avLst/>
            </a:prstGeom>
            <a:blipFill>
              <a:blip r:embed="rId2" cstate="print"/>
              <a:tile tx="0" ty="0" sx="100000" sy="100000" flip="none" algn="tl"/>
            </a:blipFill>
            <a:ln>
              <a:noFill/>
            </a:ln>
            <a:effectLst>
              <a:outerShdw blurRad="139700" dist="38100" dir="2700000" sx="102000" sy="102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矩形 18"/>
            <p:cNvSpPr/>
            <p:nvPr/>
          </p:nvSpPr>
          <p:spPr>
            <a:xfrm>
              <a:off x="6620147" y="2897124"/>
              <a:ext cx="2160383" cy="2088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69641" name="Picture 2" descr="C:\Documents and Settings\Administrator\桌面\home.png"/>
            <p:cNvPicPr>
              <a:picLocks noChangeAspect="1" noChangeArrowheads="1"/>
            </p:cNvPicPr>
            <p:nvPr/>
          </p:nvPicPr>
          <p:blipFill>
            <a:blip r:embed="rId3"/>
            <a:srcRect/>
            <a:stretch>
              <a:fillRect/>
            </a:stretch>
          </p:blipFill>
          <p:spPr bwMode="auto">
            <a:xfrm>
              <a:off x="6732240" y="2852936"/>
              <a:ext cx="2078806" cy="2078806"/>
            </a:xfrm>
            <a:prstGeom prst="rect">
              <a:avLst/>
            </a:prstGeom>
            <a:noFill/>
            <a:ln w="9525">
              <a:noFill/>
              <a:miter lim="800000"/>
              <a:headEnd/>
              <a:tailEnd/>
            </a:ln>
          </p:spPr>
        </p:pic>
        <p:sp>
          <p:nvSpPr>
            <p:cNvPr id="20" name="矩形 19"/>
            <p:cNvSpPr/>
            <p:nvPr/>
          </p:nvSpPr>
          <p:spPr>
            <a:xfrm>
              <a:off x="6658349" y="5153180"/>
              <a:ext cx="2082604" cy="277716"/>
            </a:xfrm>
            <a:prstGeom prst="rect">
              <a:avLst/>
            </a:prstGeom>
          </p:spPr>
          <p:txBody>
            <a:bodyPr wrap="none">
              <a:spAutoFit/>
            </a:bodyPr>
            <a:lstStyle/>
            <a:p>
              <a:pPr algn="ctr" fontAlgn="auto">
                <a:spcBef>
                  <a:spcPts val="0"/>
                </a:spcBef>
                <a:spcAft>
                  <a:spcPts val="0"/>
                </a:spcAft>
                <a:defRPr/>
              </a:pPr>
              <a:r>
                <a:rPr lang="zh-CN" altLang="en-US" sz="1200" b="1" dirty="0">
                  <a:solidFill>
                    <a:schemeClr val="accent5"/>
                  </a:solidFill>
                  <a:latin typeface="+mn-ea"/>
                  <a:ea typeface="+mn-ea"/>
                </a:rPr>
                <a:t>中国估计有</a:t>
              </a:r>
              <a:r>
                <a:rPr lang="en-US" altLang="zh-CN" sz="1200" b="1" dirty="0">
                  <a:solidFill>
                    <a:schemeClr val="accent5"/>
                  </a:solidFill>
                  <a:latin typeface="+mn-ea"/>
                  <a:ea typeface="+mn-ea"/>
                </a:rPr>
                <a:t>6750</a:t>
              </a:r>
              <a:r>
                <a:rPr lang="zh-CN" altLang="en-US" sz="1200" b="1" dirty="0">
                  <a:solidFill>
                    <a:schemeClr val="accent5"/>
                  </a:solidFill>
                  <a:latin typeface="+mn-ea"/>
                  <a:ea typeface="+mn-ea"/>
                </a:rPr>
                <a:t>万套空置房</a:t>
              </a:r>
              <a:endParaRPr lang="zh-CN" altLang="en-US" sz="1200" b="1" dirty="0">
                <a:solidFill>
                  <a:schemeClr val="accent5"/>
                </a:solidFill>
                <a:latin typeface="+mn-lt"/>
                <a:ea typeface="+mn-ea"/>
              </a:endParaRPr>
            </a:p>
          </p:txBody>
        </p:sp>
      </p:grpSp>
      <p:sp>
        <p:nvSpPr>
          <p:cNvPr id="69638" name="矩形 25"/>
          <p:cNvSpPr>
            <a:spLocks noChangeArrowheads="1"/>
          </p:cNvSpPr>
          <p:nvPr/>
        </p:nvSpPr>
        <p:spPr bwMode="auto">
          <a:xfrm>
            <a:off x="539750" y="1835150"/>
            <a:ext cx="8039100" cy="461963"/>
          </a:xfrm>
          <a:prstGeom prst="rect">
            <a:avLst/>
          </a:prstGeom>
          <a:noFill/>
          <a:ln w="9525">
            <a:noFill/>
            <a:miter lim="800000"/>
            <a:headEnd/>
            <a:tailEnd/>
          </a:ln>
        </p:spPr>
        <p:txBody>
          <a:bodyPr>
            <a:spAutoFit/>
          </a:bodyPr>
          <a:lstStyle/>
          <a:p>
            <a:r>
              <a:rPr lang="zh-CN" altLang="en-US" sz="2400" b="1">
                <a:solidFill>
                  <a:schemeClr val="accent1"/>
                </a:solidFill>
                <a:latin typeface="Mistral" pitchFamily="66" charset="0"/>
                <a:ea typeface="微软雅黑" pitchFamily="34" charset="-122"/>
                <a:cs typeface="Microsoft Sans Serif" pitchFamily="34" charset="0"/>
              </a:rPr>
              <a:t>没有可靠出处的，有偏见的数据</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统计数据中的骗局之二</a:t>
            </a:r>
            <a:endParaRPr lang="zh-CN" altLang="en-US" dirty="0"/>
          </a:p>
        </p:txBody>
      </p:sp>
      <p:sp>
        <p:nvSpPr>
          <p:cNvPr id="68611" name="灯片编号占位符 2"/>
          <p:cNvSpPr>
            <a:spLocks noGrp="1"/>
          </p:cNvSpPr>
          <p:nvPr>
            <p:ph type="sldNum" sz="quarter" idx="10"/>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A441DB3B-F5F1-404E-90C5-1C7B12DCA2DA}" type="slidenum">
              <a:rPr lang="zh-CN" altLang="en-US" smtClean="0"/>
              <a:pPr fontAlgn="base">
                <a:spcBef>
                  <a:spcPct val="0"/>
                </a:spcBef>
                <a:spcAft>
                  <a:spcPct val="0"/>
                </a:spcAft>
                <a:defRPr/>
              </a:pPr>
              <a:t>63</a:t>
            </a:fld>
            <a:endParaRPr lang="en-US" altLang="zh-CN" smtClean="0"/>
          </a:p>
        </p:txBody>
      </p:sp>
      <p:grpSp>
        <p:nvGrpSpPr>
          <p:cNvPr id="70660" name="组合 13"/>
          <p:cNvGrpSpPr>
            <a:grpSpLocks/>
          </p:cNvGrpSpPr>
          <p:nvPr/>
        </p:nvGrpSpPr>
        <p:grpSpPr bwMode="auto">
          <a:xfrm>
            <a:off x="577850" y="2852738"/>
            <a:ext cx="7993063" cy="2808287"/>
            <a:chOff x="467544" y="3140522"/>
            <a:chExt cx="3312368" cy="2808312"/>
          </a:xfrm>
        </p:grpSpPr>
        <p:sp>
          <p:nvSpPr>
            <p:cNvPr id="15" name="圆角矩形 14"/>
            <p:cNvSpPr/>
            <p:nvPr/>
          </p:nvSpPr>
          <p:spPr>
            <a:xfrm>
              <a:off x="467544" y="3140522"/>
              <a:ext cx="3312368" cy="2808312"/>
            </a:xfrm>
            <a:prstGeom prst="roundRect">
              <a:avLst>
                <a:gd name="adj" fmla="val 7094"/>
              </a:avLst>
            </a:prstGeom>
            <a:solidFill>
              <a:schemeClr val="accent4">
                <a:lumMod val="20000"/>
                <a:lumOff val="80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252000" rIns="2448000" anchor="ctr"/>
            <a:lstStyle/>
            <a:p>
              <a:pPr marL="360363" indent="-360363">
                <a:lnSpc>
                  <a:spcPct val="150000"/>
                </a:lnSpc>
                <a:defRPr/>
              </a:pPr>
              <a:r>
                <a:rPr lang="zh-CN" altLang="en-US" sz="2400" b="1">
                  <a:solidFill>
                    <a:schemeClr val="accent1"/>
                  </a:solidFill>
                </a:rPr>
                <a:t>典型案例：</a:t>
              </a:r>
            </a:p>
            <a:p>
              <a:pPr marL="360363" indent="-360363">
                <a:lnSpc>
                  <a:spcPct val="150000"/>
                </a:lnSpc>
                <a:buFont typeface="微软雅黑" pitchFamily="34" charset="-122"/>
                <a:buAutoNum type="circleNumDbPlain"/>
                <a:defRPr/>
              </a:pPr>
              <a:r>
                <a:rPr lang="zh-CN" altLang="en-US">
                  <a:solidFill>
                    <a:schemeClr val="tx1"/>
                  </a:solidFill>
                  <a:latin typeface="微软雅黑" pitchFamily="34" charset="-122"/>
                </a:rPr>
                <a:t>随我国</a:t>
              </a:r>
              <a:r>
                <a:rPr lang="en-US" altLang="zh-CN">
                  <a:solidFill>
                    <a:schemeClr val="tx1"/>
                  </a:solidFill>
                  <a:latin typeface="微软雅黑" pitchFamily="34" charset="-122"/>
                </a:rPr>
                <a:t>GDP</a:t>
              </a:r>
              <a:r>
                <a:rPr lang="zh-CN" altLang="en-US">
                  <a:solidFill>
                    <a:schemeClr val="tx1"/>
                  </a:solidFill>
                  <a:latin typeface="微软雅黑" pitchFamily="34" charset="-122"/>
                </a:rPr>
                <a:t>不断增快，中国人民平均收入近年来保持较高增长水平（如果用中数或众数平均数统计，也许是下降）</a:t>
              </a:r>
            </a:p>
            <a:p>
              <a:pPr marL="360363" indent="-360363">
                <a:lnSpc>
                  <a:spcPct val="150000"/>
                </a:lnSpc>
                <a:buFont typeface="微软雅黑" pitchFamily="34" charset="-122"/>
                <a:buAutoNum type="circleNumDbPlain"/>
                <a:defRPr/>
              </a:pPr>
              <a:r>
                <a:rPr lang="zh-CN" altLang="en-US">
                  <a:solidFill>
                    <a:schemeClr val="tx1"/>
                  </a:solidFill>
                  <a:latin typeface="微软雅黑" pitchFamily="34" charset="-122"/>
                </a:rPr>
                <a:t>我单位人均工资收入增长较快（也许只是领导收入增加较快）</a:t>
              </a:r>
              <a:endParaRPr lang="en-US" altLang="zh-CN">
                <a:solidFill>
                  <a:schemeClr val="tx1"/>
                </a:solidFill>
                <a:latin typeface="微软雅黑" pitchFamily="34" charset="-122"/>
              </a:endParaRPr>
            </a:p>
            <a:p>
              <a:pPr marL="360363" indent="-360363">
                <a:lnSpc>
                  <a:spcPct val="150000"/>
                </a:lnSpc>
                <a:defRPr/>
              </a:pPr>
              <a:endParaRPr lang="zh-CN" altLang="en-US" sz="2000">
                <a:solidFill>
                  <a:schemeClr val="tx1"/>
                </a:solidFill>
              </a:endParaRPr>
            </a:p>
          </p:txBody>
        </p:sp>
        <p:sp>
          <p:nvSpPr>
            <p:cNvPr id="16" name="对角圆角矩形 15"/>
            <p:cNvSpPr/>
            <p:nvPr/>
          </p:nvSpPr>
          <p:spPr>
            <a:xfrm>
              <a:off x="3000095" y="4758708"/>
              <a:ext cx="764775" cy="1188132"/>
            </a:xfrm>
            <a:prstGeom prst="round2DiagRect">
              <a:avLst>
                <a:gd name="adj1" fmla="val 14877"/>
                <a:gd name="adj2" fmla="val 0"/>
              </a:avLst>
            </a:prstGeom>
            <a:gradFill flip="none" rotWithShape="1">
              <a:gsLst>
                <a:gs pos="51000">
                  <a:schemeClr val="accent5">
                    <a:alpha val="0"/>
                  </a:schemeClr>
                </a:gs>
                <a:gs pos="100000">
                  <a:schemeClr val="accent5">
                    <a:alpha val="29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algn="ctr" fontAlgn="auto">
                <a:spcBef>
                  <a:spcPts val="0"/>
                </a:spcBef>
                <a:spcAft>
                  <a:spcPts val="0"/>
                </a:spcAft>
                <a:defRPr/>
              </a:pPr>
              <a:endParaRPr lang="zh-CN" altLang="en-US"/>
            </a:p>
          </p:txBody>
        </p:sp>
      </p:grpSp>
      <p:grpSp>
        <p:nvGrpSpPr>
          <p:cNvPr id="70661" name="组合 24"/>
          <p:cNvGrpSpPr>
            <a:grpSpLocks/>
          </p:cNvGrpSpPr>
          <p:nvPr/>
        </p:nvGrpSpPr>
        <p:grpSpPr bwMode="auto">
          <a:xfrm rot="-1297882">
            <a:off x="6027738" y="1508125"/>
            <a:ext cx="2376487" cy="2879725"/>
            <a:chOff x="6444208" y="1628800"/>
            <a:chExt cx="2376264" cy="2880320"/>
          </a:xfrm>
        </p:grpSpPr>
        <p:sp>
          <p:nvSpPr>
            <p:cNvPr id="21" name="矩形 20"/>
            <p:cNvSpPr/>
            <p:nvPr/>
          </p:nvSpPr>
          <p:spPr>
            <a:xfrm>
              <a:off x="6444208" y="1628800"/>
              <a:ext cx="2376264" cy="2880320"/>
            </a:xfrm>
            <a:prstGeom prst="rect">
              <a:avLst/>
            </a:prstGeom>
            <a:blipFill>
              <a:blip r:embed="rId3" cstate="print"/>
              <a:tile tx="0" ty="0" sx="100000" sy="100000" flip="none" algn="tl"/>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21"/>
            <p:cNvSpPr/>
            <p:nvPr/>
          </p:nvSpPr>
          <p:spPr>
            <a:xfrm>
              <a:off x="6553969" y="1744700"/>
              <a:ext cx="2160384" cy="2087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矩形 22"/>
            <p:cNvSpPr/>
            <p:nvPr/>
          </p:nvSpPr>
          <p:spPr>
            <a:xfrm>
              <a:off x="6588660" y="3931985"/>
              <a:ext cx="2087367" cy="462058"/>
            </a:xfrm>
            <a:prstGeom prst="rect">
              <a:avLst/>
            </a:prstGeom>
          </p:spPr>
          <p:txBody>
            <a:bodyPr>
              <a:spAutoFit/>
            </a:bodyPr>
            <a:lstStyle/>
            <a:p>
              <a:pPr fontAlgn="auto">
                <a:spcBef>
                  <a:spcPts val="0"/>
                </a:spcBef>
                <a:spcAft>
                  <a:spcPts val="0"/>
                </a:spcAft>
                <a:defRPr/>
              </a:pPr>
              <a:r>
                <a:rPr lang="zh-CN" altLang="en-US" sz="1200" b="1" dirty="0">
                  <a:solidFill>
                    <a:schemeClr val="accent5"/>
                  </a:solidFill>
                  <a:latin typeface="+mn-ea"/>
                  <a:ea typeface="+mn-ea"/>
                </a:rPr>
                <a:t>中国人民平均收入近年来保持较高增长水平</a:t>
              </a:r>
              <a:endParaRPr lang="zh-CN" altLang="en-US" sz="1200" b="1" dirty="0">
                <a:solidFill>
                  <a:schemeClr val="accent5"/>
                </a:solidFill>
                <a:latin typeface="+mn-lt"/>
                <a:ea typeface="+mn-ea"/>
              </a:endParaRPr>
            </a:p>
          </p:txBody>
        </p:sp>
        <p:pic>
          <p:nvPicPr>
            <p:cNvPr id="70666" name="Picture 2" descr="C:\Documents and Settings\Administrator\桌面\purse.png"/>
            <p:cNvPicPr>
              <a:picLocks noChangeAspect="1" noChangeArrowheads="1"/>
            </p:cNvPicPr>
            <p:nvPr/>
          </p:nvPicPr>
          <p:blipFill>
            <a:blip r:embed="rId4"/>
            <a:srcRect/>
            <a:stretch>
              <a:fillRect/>
            </a:stretch>
          </p:blipFill>
          <p:spPr bwMode="auto">
            <a:xfrm>
              <a:off x="6660232" y="1844824"/>
              <a:ext cx="1872208" cy="1872208"/>
            </a:xfrm>
            <a:prstGeom prst="rect">
              <a:avLst/>
            </a:prstGeom>
            <a:noFill/>
            <a:ln w="9525">
              <a:noFill/>
              <a:miter lim="800000"/>
              <a:headEnd/>
              <a:tailEnd/>
            </a:ln>
          </p:spPr>
        </p:pic>
      </p:grpSp>
      <p:sp>
        <p:nvSpPr>
          <p:cNvPr id="70662" name="矩形 25"/>
          <p:cNvSpPr>
            <a:spLocks noChangeArrowheads="1"/>
          </p:cNvSpPr>
          <p:nvPr/>
        </p:nvSpPr>
        <p:spPr bwMode="auto">
          <a:xfrm>
            <a:off x="539750" y="1196975"/>
            <a:ext cx="5327650" cy="1463675"/>
          </a:xfrm>
          <a:prstGeom prst="rect">
            <a:avLst/>
          </a:prstGeom>
          <a:noFill/>
          <a:ln w="9525">
            <a:noFill/>
            <a:miter lim="800000"/>
            <a:headEnd/>
            <a:tailEnd/>
          </a:ln>
        </p:spPr>
        <p:txBody>
          <a:bodyPr>
            <a:spAutoFit/>
          </a:bodyPr>
          <a:lstStyle/>
          <a:p>
            <a:pPr>
              <a:lnSpc>
                <a:spcPct val="150000"/>
              </a:lnSpc>
            </a:pPr>
            <a:r>
              <a:rPr lang="zh-CN" altLang="en-US" sz="2400" b="1">
                <a:solidFill>
                  <a:schemeClr val="accent1"/>
                </a:solidFill>
                <a:latin typeface="Mistral" pitchFamily="66" charset="0"/>
                <a:ea typeface="微软雅黑" pitchFamily="34" charset="-122"/>
                <a:cs typeface="Microsoft Sans Serif" pitchFamily="34" charset="0"/>
              </a:rPr>
              <a:t>令人困惑的平均值：</a:t>
            </a:r>
            <a:endParaRPr lang="en-US" altLang="zh-CN" sz="2400" b="1">
              <a:solidFill>
                <a:schemeClr val="accent1"/>
              </a:solidFill>
              <a:latin typeface="Mistral" pitchFamily="66" charset="0"/>
              <a:ea typeface="微软雅黑" pitchFamily="34" charset="-122"/>
              <a:cs typeface="Microsoft Sans Serif" pitchFamily="34" charset="0"/>
            </a:endParaRPr>
          </a:p>
          <a:p>
            <a:r>
              <a:rPr lang="zh-CN" altLang="en-US">
                <a:solidFill>
                  <a:srgbClr val="262626"/>
                </a:solidFill>
                <a:latin typeface="Mistral" pitchFamily="66" charset="0"/>
                <a:ea typeface="微软雅黑" pitchFamily="34" charset="-122"/>
                <a:cs typeface="Microsoft Sans Serif" pitchFamily="34" charset="0"/>
              </a:rPr>
              <a:t>假如要使平均收入较高，就应该用算术平均数，而不是中数或者众数这样的平均数计算方法（中数和众数是更符合实际感受的计算方法）。</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统计数据中的骗局之三</a:t>
            </a:r>
            <a:endParaRPr lang="zh-CN" altLang="en-US" dirty="0"/>
          </a:p>
        </p:txBody>
      </p:sp>
      <p:sp>
        <p:nvSpPr>
          <p:cNvPr id="69635" name="灯片编号占位符 2"/>
          <p:cNvSpPr>
            <a:spLocks noGrp="1"/>
          </p:cNvSpPr>
          <p:nvPr>
            <p:ph type="sldNum" sz="quarter" idx="10"/>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C2AC2862-3928-4808-8452-232FE873AA24}" type="slidenum">
              <a:rPr lang="zh-CN" altLang="en-US" smtClean="0"/>
              <a:pPr fontAlgn="base">
                <a:spcBef>
                  <a:spcPct val="0"/>
                </a:spcBef>
                <a:spcAft>
                  <a:spcPct val="0"/>
                </a:spcAft>
                <a:defRPr/>
              </a:pPr>
              <a:t>64</a:t>
            </a:fld>
            <a:endParaRPr lang="en-US" altLang="zh-CN" smtClean="0"/>
          </a:p>
        </p:txBody>
      </p:sp>
      <p:grpSp>
        <p:nvGrpSpPr>
          <p:cNvPr id="71684" name="组合 13"/>
          <p:cNvGrpSpPr>
            <a:grpSpLocks/>
          </p:cNvGrpSpPr>
          <p:nvPr/>
        </p:nvGrpSpPr>
        <p:grpSpPr bwMode="auto">
          <a:xfrm>
            <a:off x="577850" y="2565400"/>
            <a:ext cx="7993063" cy="3311525"/>
            <a:chOff x="467544" y="3284538"/>
            <a:chExt cx="3312368" cy="2664296"/>
          </a:xfrm>
        </p:grpSpPr>
        <p:sp>
          <p:nvSpPr>
            <p:cNvPr id="15" name="圆角矩形 14"/>
            <p:cNvSpPr/>
            <p:nvPr/>
          </p:nvSpPr>
          <p:spPr>
            <a:xfrm>
              <a:off x="467544" y="3284538"/>
              <a:ext cx="3312368" cy="2664296"/>
            </a:xfrm>
            <a:prstGeom prst="roundRect">
              <a:avLst>
                <a:gd name="adj" fmla="val 7094"/>
              </a:avLst>
            </a:prstGeom>
            <a:solidFill>
              <a:schemeClr val="accent4">
                <a:lumMod val="20000"/>
                <a:lumOff val="80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252000" rIns="3024000" anchor="ctr"/>
            <a:lstStyle/>
            <a:p>
              <a:pPr marL="360363" indent="-360363">
                <a:lnSpc>
                  <a:spcPct val="150000"/>
                </a:lnSpc>
                <a:defRPr/>
              </a:pPr>
              <a:r>
                <a:rPr lang="zh-CN" altLang="en-US" sz="2400" b="1">
                  <a:solidFill>
                    <a:schemeClr val="accent1"/>
                  </a:solidFill>
                </a:rPr>
                <a:t>典型案例：</a:t>
              </a:r>
            </a:p>
            <a:p>
              <a:pPr marL="360363" indent="-360363">
                <a:lnSpc>
                  <a:spcPct val="150000"/>
                </a:lnSpc>
                <a:buFont typeface="微软雅黑" pitchFamily="34" charset="-122"/>
                <a:buAutoNum type="circleNumDbPlain"/>
                <a:defRPr/>
              </a:pPr>
              <a:r>
                <a:rPr lang="zh-CN" altLang="en-US">
                  <a:solidFill>
                    <a:schemeClr val="tx1"/>
                  </a:solidFill>
                  <a:latin typeface="微软雅黑" pitchFamily="34" charset="-122"/>
                </a:rPr>
                <a:t>每</a:t>
              </a:r>
              <a:r>
                <a:rPr lang="en-US" altLang="zh-CN">
                  <a:solidFill>
                    <a:schemeClr val="tx1"/>
                  </a:solidFill>
                  <a:latin typeface="微软雅黑" pitchFamily="34" charset="-122"/>
                </a:rPr>
                <a:t>1000</a:t>
              </a:r>
              <a:r>
                <a:rPr lang="zh-CN" altLang="en-US">
                  <a:solidFill>
                    <a:schemeClr val="tx1"/>
                  </a:solidFill>
                  <a:latin typeface="微软雅黑" pitchFamily="34" charset="-122"/>
                </a:rPr>
                <a:t>名消费者中，只有</a:t>
              </a:r>
              <a:r>
                <a:rPr lang="en-US" altLang="zh-CN">
                  <a:solidFill>
                    <a:schemeClr val="tx1"/>
                  </a:solidFill>
                  <a:latin typeface="微软雅黑" pitchFamily="34" charset="-122"/>
                </a:rPr>
                <a:t>5</a:t>
              </a:r>
              <a:r>
                <a:rPr lang="zh-CN" altLang="en-US">
                  <a:solidFill>
                    <a:schemeClr val="tx1"/>
                  </a:solidFill>
                  <a:latin typeface="微软雅黑" pitchFamily="34" charset="-122"/>
                </a:rPr>
                <a:t>个人投诉对服务不满意，因此证明这项服务质量很好。</a:t>
              </a:r>
            </a:p>
            <a:p>
              <a:pPr marL="360363" indent="-360363">
                <a:lnSpc>
                  <a:spcPct val="150000"/>
                </a:lnSpc>
                <a:buFont typeface="微软雅黑" pitchFamily="34" charset="-122"/>
                <a:buAutoNum type="circleNumDbPlain"/>
                <a:defRPr/>
              </a:pPr>
              <a:r>
                <a:rPr lang="zh-CN" altLang="en-US">
                  <a:solidFill>
                    <a:schemeClr val="tx1"/>
                  </a:solidFill>
                  <a:latin typeface="微软雅黑" pitchFamily="34" charset="-122"/>
                </a:rPr>
                <a:t>通货膨胀主要原因是因为国际油价这类资源类产品涨价带来输入性通货膨胀。（目前的国际油价离</a:t>
              </a:r>
              <a:r>
                <a:rPr lang="en-US" altLang="zh-CN">
                  <a:solidFill>
                    <a:schemeClr val="tx1"/>
                  </a:solidFill>
                  <a:latin typeface="微软雅黑" pitchFamily="34" charset="-122"/>
                </a:rPr>
                <a:t>2008</a:t>
              </a:r>
              <a:r>
                <a:rPr lang="zh-CN" altLang="en-US">
                  <a:solidFill>
                    <a:schemeClr val="tx1"/>
                  </a:solidFill>
                  <a:latin typeface="微软雅黑" pitchFamily="34" charset="-122"/>
                </a:rPr>
                <a:t>年</a:t>
              </a:r>
              <a:r>
                <a:rPr lang="en-US" altLang="zh-CN">
                  <a:solidFill>
                    <a:schemeClr val="tx1"/>
                  </a:solidFill>
                  <a:latin typeface="微软雅黑" pitchFamily="34" charset="-122"/>
                </a:rPr>
                <a:t>150</a:t>
              </a:r>
              <a:r>
                <a:rPr lang="zh-CN" altLang="en-US">
                  <a:solidFill>
                    <a:schemeClr val="tx1"/>
                  </a:solidFill>
                  <a:latin typeface="微软雅黑" pitchFamily="34" charset="-122"/>
                </a:rPr>
                <a:t>美元高位还有相当距离，那个时候可没提这个理由）</a:t>
              </a:r>
              <a:endParaRPr lang="en-US" altLang="zh-CN">
                <a:solidFill>
                  <a:schemeClr val="tx1"/>
                </a:solidFill>
                <a:latin typeface="微软雅黑" pitchFamily="34" charset="-122"/>
              </a:endParaRPr>
            </a:p>
            <a:p>
              <a:pPr marL="360363" indent="-360363">
                <a:lnSpc>
                  <a:spcPct val="150000"/>
                </a:lnSpc>
                <a:defRPr/>
              </a:pPr>
              <a:endParaRPr lang="zh-CN" altLang="en-US" sz="2000">
                <a:solidFill>
                  <a:schemeClr val="tx1"/>
                </a:solidFill>
              </a:endParaRPr>
            </a:p>
          </p:txBody>
        </p:sp>
        <p:sp>
          <p:nvSpPr>
            <p:cNvPr id="16" name="对角圆角矩形 15"/>
            <p:cNvSpPr/>
            <p:nvPr/>
          </p:nvSpPr>
          <p:spPr>
            <a:xfrm>
              <a:off x="3000095" y="4758708"/>
              <a:ext cx="764775" cy="1188132"/>
            </a:xfrm>
            <a:prstGeom prst="round2DiagRect">
              <a:avLst>
                <a:gd name="adj1" fmla="val 14877"/>
                <a:gd name="adj2" fmla="val 0"/>
              </a:avLst>
            </a:prstGeom>
            <a:gradFill flip="none" rotWithShape="1">
              <a:gsLst>
                <a:gs pos="51000">
                  <a:schemeClr val="accent5">
                    <a:alpha val="0"/>
                  </a:schemeClr>
                </a:gs>
                <a:gs pos="100000">
                  <a:schemeClr val="accent5">
                    <a:alpha val="29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algn="ctr" fontAlgn="auto">
                <a:spcBef>
                  <a:spcPts val="0"/>
                </a:spcBef>
                <a:spcAft>
                  <a:spcPts val="0"/>
                </a:spcAft>
                <a:defRPr/>
              </a:pPr>
              <a:endParaRPr lang="zh-CN" altLang="en-US"/>
            </a:p>
          </p:txBody>
        </p:sp>
      </p:grpSp>
      <p:sp>
        <p:nvSpPr>
          <p:cNvPr id="14" name="矩形 13"/>
          <p:cNvSpPr/>
          <p:nvPr/>
        </p:nvSpPr>
        <p:spPr>
          <a:xfrm>
            <a:off x="539750" y="1196975"/>
            <a:ext cx="8039100" cy="1062038"/>
          </a:xfrm>
          <a:prstGeom prst="rect">
            <a:avLst/>
          </a:prstGeom>
        </p:spPr>
        <p:txBody>
          <a:bodyPr>
            <a:spAutoFit/>
          </a:bodyPr>
          <a:lstStyle/>
          <a:p>
            <a:pPr marL="2781300" indent="-2781300" fontAlgn="auto">
              <a:lnSpc>
                <a:spcPct val="150000"/>
              </a:lnSpc>
              <a:spcBef>
                <a:spcPts val="0"/>
              </a:spcBef>
              <a:defRPr/>
            </a:pPr>
            <a:r>
              <a:rPr lang="zh-CN" altLang="en-US" sz="2400" b="1" dirty="0">
                <a:solidFill>
                  <a:schemeClr val="accent1"/>
                </a:solidFill>
                <a:latin typeface="Mistral" pitchFamily="66" charset="0"/>
                <a:ea typeface="微软雅黑" pitchFamily="34" charset="-122"/>
                <a:cs typeface="Microsoft Sans Serif" pitchFamily="34" charset="0"/>
              </a:rPr>
              <a:t>用不相关的数据证明结论</a:t>
            </a:r>
            <a:endParaRPr lang="en-US" altLang="zh-CN" sz="2400" b="1" dirty="0">
              <a:solidFill>
                <a:schemeClr val="accent1"/>
              </a:solidFill>
              <a:latin typeface="Mistral" pitchFamily="66" charset="0"/>
              <a:ea typeface="微软雅黑" pitchFamily="34" charset="-122"/>
              <a:cs typeface="Microsoft Sans Serif" pitchFamily="34" charset="0"/>
            </a:endParaRPr>
          </a:p>
          <a:p>
            <a:pPr marL="2781300" indent="-2781300" fontAlgn="auto">
              <a:lnSpc>
                <a:spcPct val="150000"/>
              </a:lnSpc>
              <a:spcBef>
                <a:spcPts val="0"/>
              </a:spcBef>
              <a:defRPr/>
            </a:pPr>
            <a:r>
              <a:rPr lang="zh-CN" altLang="en-US" dirty="0">
                <a:solidFill>
                  <a:schemeClr val="tx1">
                    <a:lumMod val="85000"/>
                    <a:lumOff val="15000"/>
                  </a:schemeClr>
                </a:solidFill>
                <a:latin typeface="Mistral" pitchFamily="66" charset="0"/>
                <a:ea typeface="微软雅黑" pitchFamily="34" charset="-122"/>
                <a:cs typeface="Microsoft Sans Serif" pitchFamily="34" charset="0"/>
              </a:rPr>
              <a:t>用正确的数据证明错误的结论</a:t>
            </a:r>
          </a:p>
        </p:txBody>
      </p:sp>
      <p:grpSp>
        <p:nvGrpSpPr>
          <p:cNvPr id="71686" name="组合 21"/>
          <p:cNvGrpSpPr>
            <a:grpSpLocks/>
          </p:cNvGrpSpPr>
          <p:nvPr/>
        </p:nvGrpSpPr>
        <p:grpSpPr bwMode="auto">
          <a:xfrm rot="-1092221">
            <a:off x="5899150" y="1568450"/>
            <a:ext cx="2374900" cy="2879725"/>
            <a:chOff x="6046068" y="1365151"/>
            <a:chExt cx="2376264" cy="2880320"/>
          </a:xfrm>
        </p:grpSpPr>
        <p:sp>
          <p:nvSpPr>
            <p:cNvPr id="17" name="矩形 16"/>
            <p:cNvSpPr/>
            <p:nvPr/>
          </p:nvSpPr>
          <p:spPr>
            <a:xfrm>
              <a:off x="6046068" y="1365151"/>
              <a:ext cx="2376264" cy="2880320"/>
            </a:xfrm>
            <a:prstGeom prst="rect">
              <a:avLst/>
            </a:prstGeom>
            <a:blipFill>
              <a:blip r:embed="rId2" cstate="print"/>
              <a:tile tx="0" ty="0" sx="100000" sy="100000" flip="none" algn="tl"/>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矩形 17"/>
            <p:cNvSpPr/>
            <p:nvPr/>
          </p:nvSpPr>
          <p:spPr>
            <a:xfrm>
              <a:off x="6155714" y="1481878"/>
              <a:ext cx="2160240" cy="2087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矩形 18"/>
            <p:cNvSpPr/>
            <p:nvPr/>
          </p:nvSpPr>
          <p:spPr>
            <a:xfrm>
              <a:off x="6188729" y="3662634"/>
              <a:ext cx="2087173" cy="462057"/>
            </a:xfrm>
            <a:prstGeom prst="rect">
              <a:avLst/>
            </a:prstGeom>
          </p:spPr>
          <p:txBody>
            <a:bodyPr>
              <a:spAutoFit/>
            </a:bodyPr>
            <a:lstStyle/>
            <a:p>
              <a:pPr fontAlgn="auto">
                <a:spcBef>
                  <a:spcPts val="0"/>
                </a:spcBef>
                <a:spcAft>
                  <a:spcPts val="0"/>
                </a:spcAft>
                <a:defRPr/>
              </a:pPr>
              <a:r>
                <a:rPr lang="zh-CN" altLang="en-US" sz="1200" b="1" dirty="0">
                  <a:solidFill>
                    <a:schemeClr val="accent5"/>
                  </a:solidFill>
                  <a:latin typeface="+mn-ea"/>
                  <a:ea typeface="+mn-ea"/>
                </a:rPr>
                <a:t>通货膨胀主要原因是因为国际油价等资源产品引起的</a:t>
              </a:r>
              <a:endParaRPr lang="zh-CN" altLang="en-US" sz="1200" b="1" dirty="0">
                <a:solidFill>
                  <a:schemeClr val="accent5"/>
                </a:solidFill>
                <a:latin typeface="+mn-lt"/>
                <a:ea typeface="+mn-ea"/>
              </a:endParaRPr>
            </a:p>
          </p:txBody>
        </p:sp>
        <p:pic>
          <p:nvPicPr>
            <p:cNvPr id="71690" name="图片 20" descr="Petrol-increase.png"/>
            <p:cNvPicPr>
              <a:picLocks noChangeAspect="1"/>
            </p:cNvPicPr>
            <p:nvPr/>
          </p:nvPicPr>
          <p:blipFill>
            <a:blip r:embed="rId3"/>
            <a:srcRect/>
            <a:stretch>
              <a:fillRect/>
            </a:stretch>
          </p:blipFill>
          <p:spPr bwMode="auto">
            <a:xfrm>
              <a:off x="6300192" y="1764469"/>
              <a:ext cx="1872208" cy="152006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统计数据中的骗局之四</a:t>
            </a:r>
            <a:endParaRPr lang="zh-CN" altLang="en-US" dirty="0"/>
          </a:p>
        </p:txBody>
      </p:sp>
      <p:sp>
        <p:nvSpPr>
          <p:cNvPr id="70659" name="灯片编号占位符 2"/>
          <p:cNvSpPr>
            <a:spLocks noGrp="1"/>
          </p:cNvSpPr>
          <p:nvPr>
            <p:ph type="sldNum" sz="quarter" idx="10"/>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B67BD6A7-AD59-421A-A15F-98CA14E11D76}" type="slidenum">
              <a:rPr lang="zh-CN" altLang="en-US" smtClean="0"/>
              <a:pPr fontAlgn="base">
                <a:spcBef>
                  <a:spcPct val="0"/>
                </a:spcBef>
                <a:spcAft>
                  <a:spcPct val="0"/>
                </a:spcAft>
                <a:defRPr/>
              </a:pPr>
              <a:t>65</a:t>
            </a:fld>
            <a:endParaRPr lang="en-US" altLang="zh-CN" smtClean="0"/>
          </a:p>
        </p:txBody>
      </p:sp>
      <p:grpSp>
        <p:nvGrpSpPr>
          <p:cNvPr id="72708" name="组合 13"/>
          <p:cNvGrpSpPr>
            <a:grpSpLocks/>
          </p:cNvGrpSpPr>
          <p:nvPr/>
        </p:nvGrpSpPr>
        <p:grpSpPr bwMode="auto">
          <a:xfrm>
            <a:off x="577850" y="1700213"/>
            <a:ext cx="7993063" cy="4105275"/>
            <a:chOff x="467544" y="3083459"/>
            <a:chExt cx="3312368" cy="2865375"/>
          </a:xfrm>
        </p:grpSpPr>
        <p:sp>
          <p:nvSpPr>
            <p:cNvPr id="15" name="圆角矩形 14"/>
            <p:cNvSpPr/>
            <p:nvPr/>
          </p:nvSpPr>
          <p:spPr>
            <a:xfrm>
              <a:off x="467544" y="3083459"/>
              <a:ext cx="3312368" cy="2865375"/>
            </a:xfrm>
            <a:prstGeom prst="roundRect">
              <a:avLst>
                <a:gd name="adj" fmla="val 7094"/>
              </a:avLst>
            </a:prstGeom>
            <a:solidFill>
              <a:schemeClr val="accent4">
                <a:lumMod val="20000"/>
                <a:lumOff val="80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2484000" anchor="ctr"/>
            <a:lstStyle/>
            <a:p>
              <a:pPr marL="360363" indent="-360363">
                <a:lnSpc>
                  <a:spcPct val="150000"/>
                </a:lnSpc>
                <a:tabLst>
                  <a:tab pos="360363" algn="l"/>
                </a:tabLst>
                <a:defRPr/>
              </a:pPr>
              <a:r>
                <a:rPr lang="zh-CN" altLang="en-US" sz="2400" b="1">
                  <a:solidFill>
                    <a:schemeClr val="accent1"/>
                  </a:solidFill>
                </a:rPr>
                <a:t>典型案例：</a:t>
              </a:r>
            </a:p>
            <a:p>
              <a:pPr marL="360363" indent="-360363">
                <a:lnSpc>
                  <a:spcPct val="150000"/>
                </a:lnSpc>
                <a:buFont typeface="微软雅黑" pitchFamily="34" charset="-122"/>
                <a:buAutoNum type="circleNumDbPlain"/>
                <a:tabLst>
                  <a:tab pos="360363" algn="l"/>
                </a:tabLst>
                <a:defRPr/>
              </a:pPr>
              <a:r>
                <a:rPr lang="zh-CN" altLang="en-US">
                  <a:solidFill>
                    <a:schemeClr val="tx1"/>
                  </a:solidFill>
                  <a:latin typeface="微软雅黑" pitchFamily="34" charset="-122"/>
                </a:rPr>
                <a:t>新的汰渍洗衣粉洗衣效率提高了</a:t>
              </a:r>
              <a:r>
                <a:rPr lang="en-US" altLang="zh-CN">
                  <a:solidFill>
                    <a:schemeClr val="tx1"/>
                  </a:solidFill>
                  <a:latin typeface="微软雅黑" pitchFamily="34" charset="-122"/>
                </a:rPr>
                <a:t>30%</a:t>
              </a:r>
              <a:r>
                <a:rPr lang="zh-CN" altLang="en-US">
                  <a:solidFill>
                    <a:schemeClr val="tx1"/>
                  </a:solidFill>
                  <a:latin typeface="微软雅黑" pitchFamily="34" charset="-122"/>
                </a:rPr>
                <a:t>（是和谁对比？也许其它产品更高）</a:t>
              </a:r>
            </a:p>
            <a:p>
              <a:pPr marL="360363" indent="-360363">
                <a:lnSpc>
                  <a:spcPct val="150000"/>
                </a:lnSpc>
                <a:buFont typeface="微软雅黑" pitchFamily="34" charset="-122"/>
                <a:buAutoNum type="circleNumDbPlain"/>
                <a:tabLst>
                  <a:tab pos="360363" algn="l"/>
                </a:tabLst>
                <a:defRPr/>
              </a:pPr>
              <a:r>
                <a:rPr lang="zh-CN" altLang="en-US">
                  <a:solidFill>
                    <a:schemeClr val="tx1"/>
                  </a:solidFill>
                  <a:latin typeface="微软雅黑" pitchFamily="34" charset="-122"/>
                </a:rPr>
                <a:t>现在小区治安越来越糟糕，恶性犯罪率增加了</a:t>
              </a:r>
              <a:r>
                <a:rPr lang="en-US" altLang="zh-CN">
                  <a:solidFill>
                    <a:schemeClr val="tx1"/>
                  </a:solidFill>
                  <a:latin typeface="微软雅黑" pitchFamily="34" charset="-122"/>
                </a:rPr>
                <a:t>400%</a:t>
              </a:r>
              <a:r>
                <a:rPr lang="zh-CN" altLang="en-US">
                  <a:solidFill>
                    <a:schemeClr val="tx1"/>
                  </a:solidFill>
                  <a:latin typeface="微软雅黑" pitchFamily="34" charset="-122"/>
                </a:rPr>
                <a:t>（也许绝对数量只是从</a:t>
              </a:r>
              <a:r>
                <a:rPr lang="en-US" altLang="zh-CN">
                  <a:solidFill>
                    <a:schemeClr val="tx1"/>
                  </a:solidFill>
                  <a:latin typeface="微软雅黑" pitchFamily="34" charset="-122"/>
                </a:rPr>
                <a:t>1</a:t>
              </a:r>
              <a:r>
                <a:rPr lang="zh-CN" altLang="en-US">
                  <a:solidFill>
                    <a:schemeClr val="tx1"/>
                  </a:solidFill>
                  <a:latin typeface="微软雅黑" pitchFamily="34" charset="-122"/>
                </a:rPr>
                <a:t>起增加到</a:t>
              </a:r>
              <a:r>
                <a:rPr lang="en-US" altLang="zh-CN">
                  <a:solidFill>
                    <a:schemeClr val="tx1"/>
                  </a:solidFill>
                  <a:latin typeface="微软雅黑" pitchFamily="34" charset="-122"/>
                </a:rPr>
                <a:t>4</a:t>
              </a:r>
              <a:r>
                <a:rPr lang="zh-CN" altLang="en-US">
                  <a:solidFill>
                    <a:schemeClr val="tx1"/>
                  </a:solidFill>
                  <a:latin typeface="微软雅黑" pitchFamily="34" charset="-122"/>
                </a:rPr>
                <a:t>起，而入住人口增加了</a:t>
              </a:r>
              <a:r>
                <a:rPr lang="en-US" altLang="zh-CN">
                  <a:solidFill>
                    <a:schemeClr val="tx1"/>
                  </a:solidFill>
                  <a:latin typeface="微软雅黑" pitchFamily="34" charset="-122"/>
                </a:rPr>
                <a:t>10</a:t>
              </a:r>
              <a:r>
                <a:rPr lang="zh-CN" altLang="en-US">
                  <a:solidFill>
                    <a:schemeClr val="tx1"/>
                  </a:solidFill>
                  <a:latin typeface="微软雅黑" pitchFamily="34" charset="-122"/>
                </a:rPr>
                <a:t>倍）</a:t>
              </a:r>
            </a:p>
            <a:p>
              <a:pPr marL="360363" indent="-360363">
                <a:lnSpc>
                  <a:spcPct val="150000"/>
                </a:lnSpc>
                <a:buFont typeface="微软雅黑" pitchFamily="34" charset="-122"/>
                <a:buAutoNum type="circleNumDbPlain"/>
                <a:tabLst>
                  <a:tab pos="360363" algn="l"/>
                </a:tabLst>
                <a:defRPr/>
              </a:pPr>
              <a:r>
                <a:rPr lang="zh-CN" altLang="en-US">
                  <a:solidFill>
                    <a:schemeClr val="tx1"/>
                  </a:solidFill>
                  <a:latin typeface="微软雅黑" pitchFamily="34" charset="-122"/>
                </a:rPr>
                <a:t>截至</a:t>
              </a:r>
              <a:r>
                <a:rPr lang="en-US" altLang="zh-CN">
                  <a:solidFill>
                    <a:schemeClr val="tx1"/>
                  </a:solidFill>
                  <a:latin typeface="微软雅黑" pitchFamily="34" charset="-122"/>
                </a:rPr>
                <a:t>2008</a:t>
              </a:r>
              <a:r>
                <a:rPr lang="zh-CN" altLang="en-US">
                  <a:solidFill>
                    <a:schemeClr val="tx1"/>
                  </a:solidFill>
                  <a:latin typeface="微软雅黑" pitchFamily="34" charset="-122"/>
                </a:rPr>
                <a:t>年，我国森林面积</a:t>
              </a:r>
              <a:r>
                <a:rPr lang="en-US" altLang="zh-CN">
                  <a:solidFill>
                    <a:schemeClr val="tx1"/>
                  </a:solidFill>
                  <a:latin typeface="微软雅黑" pitchFamily="34" charset="-122"/>
                </a:rPr>
                <a:t>1.95</a:t>
              </a:r>
              <a:r>
                <a:rPr lang="zh-CN" altLang="en-US">
                  <a:solidFill>
                    <a:schemeClr val="tx1"/>
                  </a:solidFill>
                  <a:latin typeface="微软雅黑" pitchFamily="34" charset="-122"/>
                </a:rPr>
                <a:t>亿公顷，森林覆盖率达到</a:t>
              </a:r>
              <a:r>
                <a:rPr lang="en-US" altLang="zh-CN">
                  <a:solidFill>
                    <a:schemeClr val="tx1"/>
                  </a:solidFill>
                  <a:latin typeface="微软雅黑" pitchFamily="34" charset="-122"/>
                </a:rPr>
                <a:t>20.36%</a:t>
              </a:r>
              <a:r>
                <a:rPr lang="zh-CN" altLang="en-US">
                  <a:solidFill>
                    <a:schemeClr val="tx1"/>
                  </a:solidFill>
                  <a:latin typeface="微软雅黑" pitchFamily="34" charset="-122"/>
                </a:rPr>
                <a:t>（没有告诉你大部分是人工林，改成树林覆盖率更好）</a:t>
              </a:r>
              <a:endParaRPr lang="zh-CN" altLang="en-US">
                <a:solidFill>
                  <a:schemeClr val="tx1"/>
                </a:solidFill>
              </a:endParaRPr>
            </a:p>
          </p:txBody>
        </p:sp>
        <p:sp>
          <p:nvSpPr>
            <p:cNvPr id="16" name="对角圆角矩形 15"/>
            <p:cNvSpPr/>
            <p:nvPr/>
          </p:nvSpPr>
          <p:spPr>
            <a:xfrm>
              <a:off x="3000095" y="4738759"/>
              <a:ext cx="764775" cy="1188132"/>
            </a:xfrm>
            <a:prstGeom prst="round2DiagRect">
              <a:avLst>
                <a:gd name="adj1" fmla="val 14877"/>
                <a:gd name="adj2" fmla="val 0"/>
              </a:avLst>
            </a:prstGeom>
            <a:gradFill flip="none" rotWithShape="1">
              <a:gsLst>
                <a:gs pos="51000">
                  <a:schemeClr val="accent5">
                    <a:alpha val="0"/>
                  </a:schemeClr>
                </a:gs>
                <a:gs pos="100000">
                  <a:schemeClr val="accent5">
                    <a:alpha val="29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algn="ctr" fontAlgn="auto">
                <a:spcBef>
                  <a:spcPts val="0"/>
                </a:spcBef>
                <a:spcAft>
                  <a:spcPts val="0"/>
                </a:spcAft>
                <a:defRPr/>
              </a:pPr>
              <a:endParaRPr lang="zh-CN" altLang="en-US"/>
            </a:p>
          </p:txBody>
        </p:sp>
      </p:grpSp>
      <p:sp>
        <p:nvSpPr>
          <p:cNvPr id="72709" name="矩形 13"/>
          <p:cNvSpPr>
            <a:spLocks noChangeArrowheads="1"/>
          </p:cNvSpPr>
          <p:nvPr/>
        </p:nvSpPr>
        <p:spPr bwMode="auto">
          <a:xfrm>
            <a:off x="696913" y="1196975"/>
            <a:ext cx="7750175" cy="461963"/>
          </a:xfrm>
          <a:prstGeom prst="rect">
            <a:avLst/>
          </a:prstGeom>
          <a:noFill/>
          <a:ln w="9525">
            <a:noFill/>
            <a:miter lim="800000"/>
            <a:headEnd/>
            <a:tailEnd/>
          </a:ln>
        </p:spPr>
        <p:txBody>
          <a:bodyPr>
            <a:spAutoFit/>
          </a:bodyPr>
          <a:lstStyle/>
          <a:p>
            <a:r>
              <a:rPr lang="zh-CN" altLang="en-US" sz="2400" b="1">
                <a:solidFill>
                  <a:schemeClr val="accent1"/>
                </a:solidFill>
                <a:latin typeface="Mistral" pitchFamily="66" charset="0"/>
                <a:ea typeface="微软雅黑" pitchFamily="34" charset="-122"/>
                <a:cs typeface="Microsoft Sans Serif" pitchFamily="34" charset="0"/>
              </a:rPr>
              <a:t>选择性遗漏一些信息来撒谎</a:t>
            </a:r>
          </a:p>
        </p:txBody>
      </p:sp>
      <p:grpSp>
        <p:nvGrpSpPr>
          <p:cNvPr id="72710" name="组合 21"/>
          <p:cNvGrpSpPr>
            <a:grpSpLocks/>
          </p:cNvGrpSpPr>
          <p:nvPr/>
        </p:nvGrpSpPr>
        <p:grpSpPr bwMode="auto">
          <a:xfrm rot="-1102494">
            <a:off x="6118225" y="1354138"/>
            <a:ext cx="2374900" cy="2879725"/>
            <a:chOff x="6084168" y="1844378"/>
            <a:chExt cx="2376264" cy="2880320"/>
          </a:xfrm>
        </p:grpSpPr>
        <p:sp>
          <p:nvSpPr>
            <p:cNvPr id="17" name="矩形 16"/>
            <p:cNvSpPr/>
            <p:nvPr/>
          </p:nvSpPr>
          <p:spPr>
            <a:xfrm>
              <a:off x="6084168" y="1844378"/>
              <a:ext cx="2376264" cy="2880320"/>
            </a:xfrm>
            <a:prstGeom prst="rect">
              <a:avLst/>
            </a:prstGeom>
            <a:blipFill>
              <a:blip r:embed="rId2" cstate="print"/>
              <a:tile tx="0" ty="0" sx="100000" sy="100000" flip="none" algn="tl"/>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矩形 17"/>
            <p:cNvSpPr/>
            <p:nvPr/>
          </p:nvSpPr>
          <p:spPr>
            <a:xfrm>
              <a:off x="6194144" y="1957597"/>
              <a:ext cx="2160240" cy="2087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矩形 19"/>
            <p:cNvSpPr/>
            <p:nvPr/>
          </p:nvSpPr>
          <p:spPr>
            <a:xfrm>
              <a:off x="6140632" y="4220928"/>
              <a:ext cx="2255545" cy="276282"/>
            </a:xfrm>
            <a:prstGeom prst="rect">
              <a:avLst/>
            </a:prstGeom>
          </p:spPr>
          <p:txBody>
            <a:bodyPr wrap="none">
              <a:spAutoFit/>
            </a:bodyPr>
            <a:lstStyle/>
            <a:p>
              <a:pPr algn="ctr" fontAlgn="auto">
                <a:spcBef>
                  <a:spcPts val="0"/>
                </a:spcBef>
                <a:spcAft>
                  <a:spcPts val="0"/>
                </a:spcAft>
                <a:defRPr/>
              </a:pPr>
              <a:r>
                <a:rPr lang="zh-CN" altLang="en-US" sz="1200" dirty="0">
                  <a:solidFill>
                    <a:schemeClr val="accent5"/>
                  </a:solidFill>
                  <a:latin typeface="+mn-ea"/>
                  <a:ea typeface="+mn-ea"/>
                </a:rPr>
                <a:t>中国森林覆盖率已达到</a:t>
              </a:r>
              <a:r>
                <a:rPr lang="en-US" altLang="zh-CN" sz="1200" dirty="0">
                  <a:solidFill>
                    <a:schemeClr val="accent5"/>
                  </a:solidFill>
                  <a:latin typeface="+mn-ea"/>
                  <a:ea typeface="+mn-ea"/>
                </a:rPr>
                <a:t>20.36%</a:t>
              </a:r>
              <a:endParaRPr lang="zh-CN" altLang="en-US" sz="1200" dirty="0">
                <a:solidFill>
                  <a:schemeClr val="accent5"/>
                </a:solidFill>
                <a:latin typeface="+mn-lt"/>
                <a:ea typeface="+mn-ea"/>
              </a:endParaRPr>
            </a:p>
          </p:txBody>
        </p:sp>
        <p:pic>
          <p:nvPicPr>
            <p:cNvPr id="72714" name="图片 20" descr="未标题-1.png"/>
            <p:cNvPicPr>
              <a:picLocks noChangeAspect="1"/>
            </p:cNvPicPr>
            <p:nvPr/>
          </p:nvPicPr>
          <p:blipFill>
            <a:blip r:embed="rId3"/>
            <a:srcRect/>
            <a:stretch>
              <a:fillRect/>
            </a:stretch>
          </p:blipFill>
          <p:spPr bwMode="auto">
            <a:xfrm>
              <a:off x="6372200" y="2060848"/>
              <a:ext cx="1769537" cy="2081808"/>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smtClean="0"/>
              <a:t>统计数据中的骗局之五</a:t>
            </a:r>
            <a:endParaRPr lang="zh-CN" altLang="en-US" dirty="0"/>
          </a:p>
        </p:txBody>
      </p:sp>
      <p:sp>
        <p:nvSpPr>
          <p:cNvPr id="71683" name="灯片编号占位符 2"/>
          <p:cNvSpPr>
            <a:spLocks noGrp="1"/>
          </p:cNvSpPr>
          <p:nvPr>
            <p:ph type="sldNum" sz="quarter" idx="10"/>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F44895E7-CF8F-4791-ABEB-FAB0B3176E9C}" type="slidenum">
              <a:rPr lang="zh-CN" altLang="en-US" smtClean="0"/>
              <a:pPr fontAlgn="base">
                <a:spcBef>
                  <a:spcPct val="0"/>
                </a:spcBef>
                <a:spcAft>
                  <a:spcPct val="0"/>
                </a:spcAft>
                <a:defRPr/>
              </a:pPr>
              <a:t>66</a:t>
            </a:fld>
            <a:endParaRPr lang="en-US" altLang="zh-CN" smtClean="0"/>
          </a:p>
        </p:txBody>
      </p:sp>
      <p:grpSp>
        <p:nvGrpSpPr>
          <p:cNvPr id="73732" name="组合 13"/>
          <p:cNvGrpSpPr>
            <a:grpSpLocks/>
          </p:cNvGrpSpPr>
          <p:nvPr/>
        </p:nvGrpSpPr>
        <p:grpSpPr bwMode="auto">
          <a:xfrm>
            <a:off x="577850" y="1989138"/>
            <a:ext cx="7993063" cy="3816350"/>
            <a:chOff x="467544" y="3284538"/>
            <a:chExt cx="3312368" cy="2664296"/>
          </a:xfrm>
        </p:grpSpPr>
        <p:sp>
          <p:nvSpPr>
            <p:cNvPr id="15" name="圆角矩形 14"/>
            <p:cNvSpPr/>
            <p:nvPr/>
          </p:nvSpPr>
          <p:spPr>
            <a:xfrm>
              <a:off x="467544" y="3284538"/>
              <a:ext cx="3312368" cy="2664296"/>
            </a:xfrm>
            <a:prstGeom prst="roundRect">
              <a:avLst>
                <a:gd name="adj" fmla="val 7094"/>
              </a:avLst>
            </a:prstGeom>
            <a:solidFill>
              <a:schemeClr val="accent4">
                <a:lumMod val="20000"/>
                <a:lumOff val="80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252000" rIns="2880000"/>
            <a:lstStyle/>
            <a:p>
              <a:pPr marL="360363" indent="-360363">
                <a:lnSpc>
                  <a:spcPct val="150000"/>
                </a:lnSpc>
                <a:defRPr/>
              </a:pPr>
              <a:r>
                <a:rPr lang="zh-CN" altLang="en-US" sz="2400" b="1" dirty="0">
                  <a:solidFill>
                    <a:schemeClr val="accent1"/>
                  </a:solidFill>
                </a:rPr>
                <a:t>典型案例：</a:t>
              </a:r>
            </a:p>
            <a:p>
              <a:pPr marL="360363" indent="-360363">
                <a:lnSpc>
                  <a:spcPct val="150000"/>
                </a:lnSpc>
                <a:buFont typeface="微软雅黑" pitchFamily="34" charset="-122"/>
                <a:buAutoNum type="circleNumDbPlain"/>
                <a:defRPr/>
              </a:pPr>
              <a:r>
                <a:rPr lang="zh-CN" altLang="en-US" sz="2000" dirty="0">
                  <a:solidFill>
                    <a:schemeClr val="tx1"/>
                  </a:solidFill>
                  <a:latin typeface="微软雅黑" pitchFamily="34" charset="-122"/>
                </a:rPr>
                <a:t>治疗方案</a:t>
              </a:r>
              <a:r>
                <a:rPr lang="en-US" altLang="zh-CN" sz="2000" dirty="0">
                  <a:solidFill>
                    <a:schemeClr val="tx1"/>
                  </a:solidFill>
                  <a:latin typeface="微软雅黑" pitchFamily="34" charset="-122"/>
                </a:rPr>
                <a:t>X</a:t>
              </a:r>
              <a:r>
                <a:rPr lang="zh-CN" altLang="en-US" sz="2000" dirty="0">
                  <a:solidFill>
                    <a:schemeClr val="tx1"/>
                  </a:solidFill>
                  <a:latin typeface="微软雅黑" pitchFamily="34" charset="-122"/>
                </a:rPr>
                <a:t>将使心脏病发作的可能性减少</a:t>
              </a:r>
              <a:r>
                <a:rPr lang="en-US" altLang="zh-CN" sz="2000" dirty="0">
                  <a:solidFill>
                    <a:schemeClr val="tx1"/>
                  </a:solidFill>
                  <a:latin typeface="微软雅黑" pitchFamily="34" charset="-122"/>
                </a:rPr>
                <a:t>20%</a:t>
              </a:r>
              <a:r>
                <a:rPr lang="zh-CN" altLang="en-US" sz="2000" dirty="0">
                  <a:solidFill>
                    <a:schemeClr val="tx1"/>
                  </a:solidFill>
                  <a:latin typeface="微软雅黑" pitchFamily="34" charset="-122"/>
                </a:rPr>
                <a:t>（也许本来发作风险就不足</a:t>
              </a:r>
              <a:r>
                <a:rPr lang="en-US" altLang="zh-CN" sz="2000" dirty="0">
                  <a:solidFill>
                    <a:schemeClr val="tx1"/>
                  </a:solidFill>
                  <a:latin typeface="微软雅黑" pitchFamily="34" charset="-122"/>
                </a:rPr>
                <a:t>5%</a:t>
              </a:r>
              <a:r>
                <a:rPr lang="zh-CN" altLang="en-US" sz="2000" dirty="0">
                  <a:solidFill>
                    <a:schemeClr val="tx1"/>
                  </a:solidFill>
                  <a:latin typeface="微软雅黑" pitchFamily="34" charset="-122"/>
                </a:rPr>
                <a:t>，减少</a:t>
              </a:r>
              <a:r>
                <a:rPr lang="en-US" altLang="zh-CN" sz="2000" dirty="0">
                  <a:solidFill>
                    <a:schemeClr val="tx1"/>
                  </a:solidFill>
                  <a:latin typeface="微软雅黑" pitchFamily="34" charset="-122"/>
                </a:rPr>
                <a:t>20%</a:t>
              </a:r>
              <a:r>
                <a:rPr lang="zh-CN" altLang="en-US" sz="2000" dirty="0">
                  <a:solidFill>
                    <a:schemeClr val="tx1"/>
                  </a:solidFill>
                  <a:latin typeface="微软雅黑" pitchFamily="34" charset="-122"/>
                </a:rPr>
                <a:t>也只是</a:t>
              </a:r>
              <a:r>
                <a:rPr lang="en-US" altLang="zh-CN" sz="2000" dirty="0">
                  <a:solidFill>
                    <a:schemeClr val="tx1"/>
                  </a:solidFill>
                  <a:latin typeface="微软雅黑" pitchFamily="34" charset="-122"/>
                </a:rPr>
                <a:t>4%</a:t>
              </a:r>
              <a:r>
                <a:rPr lang="zh-CN" altLang="en-US" sz="2000" dirty="0">
                  <a:solidFill>
                    <a:schemeClr val="tx1"/>
                  </a:solidFill>
                  <a:latin typeface="微软雅黑" pitchFamily="34" charset="-122"/>
                </a:rPr>
                <a:t>）</a:t>
              </a:r>
            </a:p>
            <a:p>
              <a:pPr marL="360363" indent="-360363">
                <a:lnSpc>
                  <a:spcPct val="150000"/>
                </a:lnSpc>
                <a:buFont typeface="微软雅黑" pitchFamily="34" charset="-122"/>
                <a:buAutoNum type="circleNumDbPlain"/>
                <a:defRPr/>
              </a:pPr>
              <a:r>
                <a:rPr lang="zh-CN" altLang="en-US" sz="2000" dirty="0">
                  <a:solidFill>
                    <a:schemeClr val="tx1"/>
                  </a:solidFill>
                  <a:latin typeface="微软雅黑" pitchFamily="34" charset="-122"/>
                </a:rPr>
                <a:t>我明年的销售目标是销售额是比今年增加</a:t>
              </a:r>
              <a:r>
                <a:rPr lang="en-US" altLang="zh-CN" sz="2000" dirty="0">
                  <a:solidFill>
                    <a:schemeClr val="tx1"/>
                  </a:solidFill>
                  <a:latin typeface="微软雅黑" pitchFamily="34" charset="-122"/>
                </a:rPr>
                <a:t>500%</a:t>
              </a:r>
              <a:r>
                <a:rPr lang="zh-CN" altLang="en-US" sz="2000" dirty="0">
                  <a:solidFill>
                    <a:schemeClr val="tx1"/>
                  </a:solidFill>
                  <a:latin typeface="微软雅黑" pitchFamily="34" charset="-122"/>
                </a:rPr>
                <a:t>（今年我的销售额是零）</a:t>
              </a:r>
            </a:p>
          </p:txBody>
        </p:sp>
        <p:sp>
          <p:nvSpPr>
            <p:cNvPr id="16" name="对角圆角矩形 15"/>
            <p:cNvSpPr/>
            <p:nvPr/>
          </p:nvSpPr>
          <p:spPr>
            <a:xfrm>
              <a:off x="3000095" y="4738759"/>
              <a:ext cx="764775" cy="1188132"/>
            </a:xfrm>
            <a:prstGeom prst="round2DiagRect">
              <a:avLst>
                <a:gd name="adj1" fmla="val 14877"/>
                <a:gd name="adj2" fmla="val 0"/>
              </a:avLst>
            </a:prstGeom>
            <a:gradFill flip="none" rotWithShape="1">
              <a:gsLst>
                <a:gs pos="51000">
                  <a:schemeClr val="accent5">
                    <a:alpha val="0"/>
                  </a:schemeClr>
                </a:gs>
                <a:gs pos="100000">
                  <a:schemeClr val="accent5">
                    <a:alpha val="29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anchor="ctr"/>
            <a:lstStyle/>
            <a:p>
              <a:pPr algn="ctr" fontAlgn="auto">
                <a:spcBef>
                  <a:spcPts val="0"/>
                </a:spcBef>
                <a:spcAft>
                  <a:spcPts val="0"/>
                </a:spcAft>
                <a:defRPr/>
              </a:pPr>
              <a:endParaRPr lang="zh-CN" altLang="en-US"/>
            </a:p>
          </p:txBody>
        </p:sp>
      </p:grpSp>
      <p:sp>
        <p:nvSpPr>
          <p:cNvPr id="73733" name="矩形 13"/>
          <p:cNvSpPr>
            <a:spLocks noChangeArrowheads="1"/>
          </p:cNvSpPr>
          <p:nvPr/>
        </p:nvSpPr>
        <p:spPr bwMode="auto">
          <a:xfrm>
            <a:off x="395288" y="1196975"/>
            <a:ext cx="8183562" cy="461963"/>
          </a:xfrm>
          <a:prstGeom prst="rect">
            <a:avLst/>
          </a:prstGeom>
          <a:noFill/>
          <a:ln w="9525">
            <a:noFill/>
            <a:miter lim="800000"/>
            <a:headEnd/>
            <a:tailEnd/>
          </a:ln>
        </p:spPr>
        <p:txBody>
          <a:bodyPr>
            <a:spAutoFit/>
          </a:bodyPr>
          <a:lstStyle/>
          <a:p>
            <a:r>
              <a:rPr lang="zh-CN" altLang="en-US" sz="2400" b="1">
                <a:solidFill>
                  <a:schemeClr val="accent1"/>
                </a:solidFill>
                <a:latin typeface="Mistral" pitchFamily="66" charset="0"/>
                <a:ea typeface="微软雅黑" pitchFamily="34" charset="-122"/>
                <a:cs typeface="Microsoft Sans Serif" pitchFamily="34" charset="0"/>
              </a:rPr>
              <a:t>使用相对数据来夸大可能的风险或收益</a:t>
            </a:r>
          </a:p>
        </p:txBody>
      </p:sp>
      <p:grpSp>
        <p:nvGrpSpPr>
          <p:cNvPr id="73734" name="组合 20"/>
          <p:cNvGrpSpPr>
            <a:grpSpLocks/>
          </p:cNvGrpSpPr>
          <p:nvPr/>
        </p:nvGrpSpPr>
        <p:grpSpPr bwMode="auto">
          <a:xfrm rot="-1316596">
            <a:off x="6032500" y="1844675"/>
            <a:ext cx="2376488" cy="2879725"/>
            <a:chOff x="9684568" y="260648"/>
            <a:chExt cx="2376264" cy="2880320"/>
          </a:xfrm>
        </p:grpSpPr>
        <p:sp>
          <p:nvSpPr>
            <p:cNvPr id="17" name="矩形 16"/>
            <p:cNvSpPr/>
            <p:nvPr/>
          </p:nvSpPr>
          <p:spPr>
            <a:xfrm>
              <a:off x="9684568" y="260648"/>
              <a:ext cx="2376264" cy="2880320"/>
            </a:xfrm>
            <a:prstGeom prst="rect">
              <a:avLst/>
            </a:prstGeom>
            <a:blipFill>
              <a:blip r:embed="rId2" cstate="print"/>
              <a:tile tx="0" ty="0" sx="100000" sy="100000" flip="none" algn="tl"/>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矩形 17"/>
            <p:cNvSpPr/>
            <p:nvPr/>
          </p:nvSpPr>
          <p:spPr>
            <a:xfrm>
              <a:off x="9792031" y="373309"/>
              <a:ext cx="2160383" cy="2087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矩形 19"/>
            <p:cNvSpPr/>
            <p:nvPr/>
          </p:nvSpPr>
          <p:spPr>
            <a:xfrm>
              <a:off x="9818434" y="2631504"/>
              <a:ext cx="2103240" cy="276282"/>
            </a:xfrm>
            <a:prstGeom prst="rect">
              <a:avLst/>
            </a:prstGeom>
          </p:spPr>
          <p:txBody>
            <a:bodyPr wrap="none">
              <a:spAutoFit/>
            </a:bodyPr>
            <a:lstStyle/>
            <a:p>
              <a:pPr algn="ctr" fontAlgn="auto">
                <a:spcBef>
                  <a:spcPts val="0"/>
                </a:spcBef>
                <a:spcAft>
                  <a:spcPts val="0"/>
                </a:spcAft>
                <a:defRPr/>
              </a:pPr>
              <a:r>
                <a:rPr lang="zh-CN" altLang="en-US" sz="1200" b="1" dirty="0">
                  <a:solidFill>
                    <a:schemeClr val="accent5"/>
                  </a:solidFill>
                  <a:latin typeface="+mn-ea"/>
                  <a:ea typeface="+mn-ea"/>
                </a:rPr>
                <a:t>本系统能使项目成本降低</a:t>
              </a:r>
              <a:r>
                <a:rPr lang="en-US" altLang="zh-CN" sz="1200" b="1" dirty="0">
                  <a:solidFill>
                    <a:schemeClr val="accent5"/>
                  </a:solidFill>
                  <a:latin typeface="+mn-ea"/>
                  <a:ea typeface="+mn-ea"/>
                </a:rPr>
                <a:t>5%</a:t>
              </a:r>
              <a:endParaRPr lang="zh-CN" altLang="en-US" sz="1200" b="1" dirty="0">
                <a:solidFill>
                  <a:schemeClr val="accent5"/>
                </a:solidFill>
                <a:latin typeface="+mn-lt"/>
                <a:ea typeface="+mn-ea"/>
              </a:endParaRPr>
            </a:p>
          </p:txBody>
        </p:sp>
        <p:pic>
          <p:nvPicPr>
            <p:cNvPr id="73738" name="Picture 2" descr="C:\Documents and Settings\Administrator\桌面\41.png"/>
            <p:cNvPicPr>
              <a:picLocks noChangeAspect="1" noChangeArrowheads="1"/>
            </p:cNvPicPr>
            <p:nvPr/>
          </p:nvPicPr>
          <p:blipFill>
            <a:blip r:embed="rId3"/>
            <a:srcRect/>
            <a:stretch>
              <a:fillRect/>
            </a:stretch>
          </p:blipFill>
          <p:spPr bwMode="auto">
            <a:xfrm>
              <a:off x="10116616" y="620688"/>
              <a:ext cx="1601688" cy="1601688"/>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140200" y="2781300"/>
            <a:ext cx="5456238" cy="3546475"/>
          </a:xfrm>
          <a:prstGeom prst="rect">
            <a:avLst/>
          </a:prstGeom>
          <a:noFill/>
          <a:ln w="9525">
            <a:noFill/>
            <a:miter lim="800000"/>
            <a:headEnd/>
            <a:tailEnd/>
          </a:ln>
        </p:spPr>
      </p:pic>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小心别人故意遗漏了哪些重要信息？</a:t>
            </a:r>
            <a:endParaRPr lang="zh-CN" altLang="en-US" dirty="0"/>
          </a:p>
        </p:txBody>
      </p:sp>
      <p:sp>
        <p:nvSpPr>
          <p:cNvPr id="72708" name="灯片编号占位符 2"/>
          <p:cNvSpPr>
            <a:spLocks noGrp="1"/>
          </p:cNvSpPr>
          <p:nvPr>
            <p:ph type="sldNum" sz="quarter" idx="10"/>
          </p:nvPr>
        </p:nvSpPr>
        <p:spPr bwMode="auto">
          <a:xfrm>
            <a:off x="6831013" y="6303963"/>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847F87FB-8A62-4E66-9D52-E27BEE3E4D0B}" type="slidenum">
              <a:rPr lang="zh-CN" altLang="en-US" smtClean="0"/>
              <a:pPr fontAlgn="base">
                <a:spcBef>
                  <a:spcPct val="0"/>
                </a:spcBef>
                <a:spcAft>
                  <a:spcPct val="0"/>
                </a:spcAft>
                <a:defRPr/>
              </a:pPr>
              <a:t>67</a:t>
            </a:fld>
            <a:endParaRPr lang="en-US" altLang="zh-CN" smtClean="0"/>
          </a:p>
        </p:txBody>
      </p:sp>
      <p:sp>
        <p:nvSpPr>
          <p:cNvPr id="14" name="Rectangle 19"/>
          <p:cNvSpPr>
            <a:spLocks noChangeArrowheads="1"/>
          </p:cNvSpPr>
          <p:nvPr/>
        </p:nvSpPr>
        <p:spPr bwMode="auto">
          <a:xfrm>
            <a:off x="323850" y="1143000"/>
            <a:ext cx="8496300" cy="4246563"/>
          </a:xfrm>
          <a:prstGeom prst="rect">
            <a:avLst/>
          </a:prstGeom>
          <a:noFill/>
          <a:ln w="3175" algn="ctr">
            <a:noFill/>
            <a:miter lim="800000"/>
            <a:headEnd/>
            <a:tailEnd/>
          </a:ln>
        </p:spPr>
        <p:txBody>
          <a:bodyPr>
            <a:spAutoFit/>
          </a:bodyPr>
          <a:lstStyle/>
          <a:p>
            <a:pPr marL="361950" indent="-361950" fontAlgn="auto">
              <a:lnSpc>
                <a:spcPct val="150000"/>
              </a:lnSpc>
              <a:spcBef>
                <a:spcPts val="0"/>
              </a:spcBef>
              <a:spcAft>
                <a:spcPts val="0"/>
              </a:spcAft>
              <a:buClr>
                <a:schemeClr val="accent1"/>
              </a:buClr>
              <a:buFont typeface="Wingdings" pitchFamily="2" charset="2"/>
              <a:buChar char="n"/>
              <a:defRPr/>
            </a:pPr>
            <a:r>
              <a:rPr lang="zh-CN" altLang="en-US" sz="2000" dirty="0">
                <a:latin typeface="+mn-ea"/>
                <a:ea typeface="+mn-ea"/>
              </a:rPr>
              <a:t>反对的观点</a:t>
            </a:r>
            <a:endParaRPr lang="en-US" altLang="zh-CN" sz="2000" dirty="0">
              <a:latin typeface="+mn-ea"/>
              <a:ea typeface="+mn-ea"/>
            </a:endParaRPr>
          </a:p>
          <a:p>
            <a:pPr marL="361950" indent="-361950" fontAlgn="auto">
              <a:lnSpc>
                <a:spcPct val="150000"/>
              </a:lnSpc>
              <a:spcBef>
                <a:spcPts val="0"/>
              </a:spcBef>
              <a:spcAft>
                <a:spcPts val="0"/>
              </a:spcAft>
              <a:buClr>
                <a:schemeClr val="accent1"/>
              </a:buClr>
              <a:buFont typeface="Wingdings" pitchFamily="2" charset="2"/>
              <a:buChar char="n"/>
              <a:defRPr/>
            </a:pPr>
            <a:r>
              <a:rPr lang="zh-CN" altLang="en-US" sz="2000" dirty="0">
                <a:latin typeface="+mn-ea"/>
                <a:ea typeface="+mn-ea"/>
              </a:rPr>
              <a:t>缺失定义</a:t>
            </a:r>
            <a:endParaRPr lang="en-US" altLang="zh-CN" sz="2000" dirty="0">
              <a:latin typeface="+mn-ea"/>
              <a:ea typeface="+mn-ea"/>
            </a:endParaRPr>
          </a:p>
          <a:p>
            <a:pPr marL="361950" indent="-361950" fontAlgn="auto">
              <a:lnSpc>
                <a:spcPct val="150000"/>
              </a:lnSpc>
              <a:spcBef>
                <a:spcPts val="0"/>
              </a:spcBef>
              <a:spcAft>
                <a:spcPts val="0"/>
              </a:spcAft>
              <a:buClr>
                <a:schemeClr val="accent1"/>
              </a:buClr>
              <a:buFont typeface="Wingdings" pitchFamily="2" charset="2"/>
              <a:buChar char="n"/>
              <a:defRPr/>
            </a:pPr>
            <a:r>
              <a:rPr lang="zh-CN" altLang="en-US" sz="2000" dirty="0">
                <a:latin typeface="+mn-ea"/>
                <a:ea typeface="+mn-ea"/>
              </a:rPr>
              <a:t>缺失价值观解释</a:t>
            </a:r>
            <a:endParaRPr lang="en-US" altLang="zh-CN" sz="2000" dirty="0">
              <a:latin typeface="+mn-ea"/>
              <a:ea typeface="+mn-ea"/>
            </a:endParaRPr>
          </a:p>
          <a:p>
            <a:pPr marL="361950" indent="-361950" fontAlgn="auto">
              <a:lnSpc>
                <a:spcPct val="150000"/>
              </a:lnSpc>
              <a:spcBef>
                <a:spcPts val="0"/>
              </a:spcBef>
              <a:spcAft>
                <a:spcPts val="0"/>
              </a:spcAft>
              <a:buClr>
                <a:schemeClr val="accent1"/>
              </a:buClr>
              <a:buFont typeface="Wingdings" pitchFamily="2" charset="2"/>
              <a:buChar char="n"/>
              <a:defRPr/>
            </a:pPr>
            <a:r>
              <a:rPr lang="zh-CN" altLang="en-US" sz="2000" dirty="0">
                <a:latin typeface="+mn-ea"/>
                <a:ea typeface="+mn-ea"/>
              </a:rPr>
              <a:t>缺失论证里提到事实的来源</a:t>
            </a:r>
            <a:endParaRPr lang="en-US" altLang="zh-CN" sz="2000" dirty="0">
              <a:latin typeface="+mn-ea"/>
              <a:ea typeface="+mn-ea"/>
            </a:endParaRPr>
          </a:p>
          <a:p>
            <a:pPr marL="361950" indent="-361950" fontAlgn="auto">
              <a:lnSpc>
                <a:spcPct val="150000"/>
              </a:lnSpc>
              <a:spcBef>
                <a:spcPts val="0"/>
              </a:spcBef>
              <a:spcAft>
                <a:spcPts val="0"/>
              </a:spcAft>
              <a:buClr>
                <a:schemeClr val="accent1"/>
              </a:buClr>
              <a:buFont typeface="Wingdings" pitchFamily="2" charset="2"/>
              <a:buChar char="n"/>
              <a:defRPr/>
            </a:pPr>
            <a:r>
              <a:rPr lang="zh-CN" altLang="en-US" sz="2000" dirty="0">
                <a:latin typeface="+mn-ea"/>
                <a:ea typeface="+mn-ea"/>
              </a:rPr>
              <a:t>搜集事实的详细程序</a:t>
            </a:r>
            <a:endParaRPr lang="en-US" altLang="zh-CN" sz="2000" dirty="0">
              <a:latin typeface="+mn-ea"/>
              <a:ea typeface="+mn-ea"/>
            </a:endParaRPr>
          </a:p>
          <a:p>
            <a:pPr marL="361950" indent="-361950" fontAlgn="auto">
              <a:lnSpc>
                <a:spcPct val="150000"/>
              </a:lnSpc>
              <a:spcBef>
                <a:spcPts val="0"/>
              </a:spcBef>
              <a:spcAft>
                <a:spcPts val="0"/>
              </a:spcAft>
              <a:buClr>
                <a:schemeClr val="accent1"/>
              </a:buClr>
              <a:buFont typeface="Wingdings" pitchFamily="2" charset="2"/>
              <a:buChar char="n"/>
              <a:defRPr/>
            </a:pPr>
            <a:r>
              <a:rPr lang="zh-CN" altLang="en-US" sz="2000" dirty="0">
                <a:latin typeface="+mn-ea"/>
                <a:ea typeface="+mn-ea"/>
              </a:rPr>
              <a:t>缺失或不完整的数字，图表，表格或数据</a:t>
            </a:r>
            <a:endParaRPr lang="en-US" altLang="zh-CN" sz="2000" dirty="0">
              <a:latin typeface="+mn-ea"/>
              <a:ea typeface="+mn-ea"/>
            </a:endParaRPr>
          </a:p>
          <a:p>
            <a:pPr marL="361950" indent="-361950" fontAlgn="auto">
              <a:lnSpc>
                <a:spcPct val="150000"/>
              </a:lnSpc>
              <a:spcBef>
                <a:spcPts val="0"/>
              </a:spcBef>
              <a:spcAft>
                <a:spcPts val="0"/>
              </a:spcAft>
              <a:buClr>
                <a:schemeClr val="accent1"/>
              </a:buClr>
              <a:buFont typeface="Wingdings" pitchFamily="2" charset="2"/>
              <a:buChar char="n"/>
              <a:defRPr/>
            </a:pPr>
            <a:r>
              <a:rPr lang="zh-CN" altLang="en-US" sz="2000" dirty="0">
                <a:latin typeface="+mn-ea"/>
                <a:ea typeface="+mn-ea"/>
              </a:rPr>
              <a:t>文章中引证或证明</a:t>
            </a:r>
            <a:endParaRPr lang="en-US" altLang="zh-CN" sz="2000" dirty="0">
              <a:latin typeface="+mn-ea"/>
              <a:ea typeface="+mn-ea"/>
            </a:endParaRPr>
          </a:p>
          <a:p>
            <a:pPr marL="361950" indent="-361950" fontAlgn="auto">
              <a:lnSpc>
                <a:spcPct val="150000"/>
              </a:lnSpc>
              <a:spcBef>
                <a:spcPts val="0"/>
              </a:spcBef>
              <a:spcAft>
                <a:spcPts val="0"/>
              </a:spcAft>
              <a:buClr>
                <a:schemeClr val="accent1"/>
              </a:buClr>
              <a:buFont typeface="Wingdings" pitchFamily="2" charset="2"/>
              <a:buChar char="n"/>
              <a:defRPr/>
            </a:pPr>
            <a:r>
              <a:rPr lang="zh-CN" altLang="en-US" sz="2000" dirty="0">
                <a:latin typeface="+mn-ea"/>
                <a:ea typeface="+mn-ea"/>
              </a:rPr>
              <a:t>作者说服他人相信自己可以获得的好处</a:t>
            </a:r>
            <a:endParaRPr lang="en-US" altLang="zh-CN" sz="2000" dirty="0">
              <a:latin typeface="+mn-ea"/>
              <a:ea typeface="+mn-ea"/>
            </a:endParaRPr>
          </a:p>
          <a:p>
            <a:pPr marL="182563" indent="-182563" fontAlgn="auto">
              <a:lnSpc>
                <a:spcPct val="150000"/>
              </a:lnSpc>
              <a:spcBef>
                <a:spcPts val="0"/>
              </a:spcBef>
              <a:spcAft>
                <a:spcPts val="0"/>
              </a:spcAft>
              <a:buClr>
                <a:schemeClr val="accent1"/>
              </a:buClr>
              <a:defRPr/>
            </a:pPr>
            <a:r>
              <a:rPr lang="en-US" altLang="zh-CN" sz="2000" dirty="0">
                <a:latin typeface="+mn-ea"/>
                <a:ea typeface="+mn-ea"/>
              </a:rPr>
              <a:t>…  … </a:t>
            </a:r>
            <a:endParaRPr lang="zh-CN" altLang="en-US" sz="2000" dirty="0">
              <a:latin typeface="+mn-ea"/>
              <a:ea typeface="+mn-ea"/>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灯片编号占位符 2"/>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D114DF-456C-4F7D-99A1-FF7CEA9F05B5}" type="slidenum">
              <a:rPr lang="zh-CN" altLang="en-US" smtClean="0"/>
              <a:pPr fontAlgn="base">
                <a:spcBef>
                  <a:spcPct val="0"/>
                </a:spcBef>
                <a:spcAft>
                  <a:spcPct val="0"/>
                </a:spcAft>
                <a:defRPr/>
              </a:pPr>
              <a:t>68</a:t>
            </a:fld>
            <a:endParaRPr lang="en-US" altLang="zh-CN" smtClean="0"/>
          </a:p>
        </p:txBody>
      </p:sp>
      <p:sp>
        <p:nvSpPr>
          <p:cNvPr id="4" name="标题 3"/>
          <p:cNvSpPr>
            <a:spLocks noGrp="1"/>
          </p:cNvSpPr>
          <p:nvPr>
            <p:ph type="title"/>
          </p:nvPr>
        </p:nvSpPr>
        <p:spPr>
          <a:xfrm>
            <a:off x="468313" y="214313"/>
            <a:ext cx="8207375" cy="490537"/>
          </a:xfrm>
        </p:spPr>
        <p:txBody>
          <a:bodyPr rtlCol="0"/>
          <a:lstStyle/>
          <a:p>
            <a:pPr eaLnBrk="1" fontAlgn="auto" hangingPunct="1">
              <a:spcAft>
                <a:spcPts val="0"/>
              </a:spcAft>
              <a:defRPr/>
            </a:pPr>
            <a:r>
              <a:rPr lang="zh-CN" altLang="en-US" dirty="0" smtClean="0"/>
              <a:t>什么结论可能是最合理的？</a:t>
            </a:r>
            <a:endParaRPr lang="zh-CN" altLang="en-US" dirty="0"/>
          </a:p>
        </p:txBody>
      </p:sp>
      <p:sp>
        <p:nvSpPr>
          <p:cNvPr id="6" name="矩形标注 5"/>
          <p:cNvSpPr/>
          <p:nvPr/>
        </p:nvSpPr>
        <p:spPr>
          <a:xfrm>
            <a:off x="539750" y="976313"/>
            <a:ext cx="8064500" cy="3095625"/>
          </a:xfrm>
          <a:prstGeom prst="wedgeRectCallout">
            <a:avLst>
              <a:gd name="adj1" fmla="val 4903"/>
              <a:gd name="adj2" fmla="val 62969"/>
            </a:avLst>
          </a:prstGeom>
          <a:solidFill>
            <a:schemeClr val="bg1"/>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646113" y="1128713"/>
            <a:ext cx="7848600" cy="2808287"/>
          </a:xfrm>
          <a:prstGeom prst="rect">
            <a:avLst/>
          </a:prstGeom>
          <a:solidFill>
            <a:schemeClr val="accent4">
              <a:lumMod val="20000"/>
              <a:lumOff val="80000"/>
            </a:schemeClr>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TextBox 7"/>
          <p:cNvSpPr txBox="1"/>
          <p:nvPr/>
        </p:nvSpPr>
        <p:spPr>
          <a:xfrm>
            <a:off x="755650" y="1316038"/>
            <a:ext cx="7559675" cy="2400300"/>
          </a:xfrm>
          <a:prstGeom prst="rect">
            <a:avLst/>
          </a:prstGeom>
          <a:noFill/>
        </p:spPr>
        <p:txBody>
          <a:bodyPr>
            <a:spAutoFit/>
          </a:bodyPr>
          <a:lstStyle/>
          <a:p>
            <a:pPr marL="457200" indent="-457200" fontAlgn="auto">
              <a:spcBef>
                <a:spcPts val="1800"/>
              </a:spcBef>
              <a:spcAft>
                <a:spcPts val="0"/>
              </a:spcAft>
              <a:buClr>
                <a:schemeClr val="accent1"/>
              </a:buClr>
              <a:buFont typeface="Wingdings" pitchFamily="2" charset="2"/>
              <a:buChar char="n"/>
              <a:defRPr/>
            </a:pPr>
            <a:r>
              <a:rPr lang="zh-CN" altLang="en-US" dirty="0">
                <a:latin typeface="+mn-lt"/>
                <a:ea typeface="+mn-ea"/>
              </a:rPr>
              <a:t>一组事实并非只能推导出一个结论，某结论往往在某边界下才成立。</a:t>
            </a:r>
          </a:p>
          <a:p>
            <a:pPr marL="447675" indent="-447675" fontAlgn="auto">
              <a:spcBef>
                <a:spcPts val="1800"/>
              </a:spcBef>
              <a:spcAft>
                <a:spcPts val="0"/>
              </a:spcAft>
              <a:buClr>
                <a:schemeClr val="accent1"/>
              </a:buClr>
              <a:buFont typeface="Wingdings" pitchFamily="2" charset="2"/>
              <a:buChar char="n"/>
              <a:defRPr/>
            </a:pPr>
            <a:r>
              <a:rPr lang="zh-CN" altLang="en-US" dirty="0">
                <a:latin typeface="+mn-lt"/>
                <a:ea typeface="+mn-ea"/>
              </a:rPr>
              <a:t>别做非黑即白二元式推理，寻求多种结论的可能性。</a:t>
            </a:r>
            <a:endParaRPr lang="en-US" altLang="zh-CN" dirty="0">
              <a:latin typeface="+mn-lt"/>
              <a:ea typeface="+mn-ea"/>
            </a:endParaRPr>
          </a:p>
          <a:p>
            <a:pPr marL="447675" indent="-447675" fontAlgn="auto">
              <a:spcBef>
                <a:spcPts val="1800"/>
              </a:spcBef>
              <a:spcAft>
                <a:spcPts val="0"/>
              </a:spcAft>
              <a:buClr>
                <a:schemeClr val="accent1"/>
              </a:buClr>
              <a:buFont typeface="Wingdings" pitchFamily="2" charset="2"/>
              <a:buChar char="n"/>
              <a:defRPr/>
            </a:pPr>
            <a:r>
              <a:rPr lang="zh-CN" altLang="en-US" dirty="0">
                <a:latin typeface="+mn-lt"/>
                <a:ea typeface="+mn-ea"/>
              </a:rPr>
              <a:t>认识到备选结论的存在对解放思想非常重要。</a:t>
            </a:r>
            <a:endParaRPr lang="en-US" altLang="zh-CN" dirty="0">
              <a:latin typeface="+mn-lt"/>
              <a:ea typeface="+mn-ea"/>
            </a:endParaRPr>
          </a:p>
          <a:p>
            <a:pPr marL="447675" indent="-447675" fontAlgn="auto">
              <a:spcBef>
                <a:spcPts val="1800"/>
              </a:spcBef>
              <a:spcAft>
                <a:spcPts val="0"/>
              </a:spcAft>
              <a:buClr>
                <a:schemeClr val="accent1"/>
              </a:buClr>
              <a:buFont typeface="Wingdings" pitchFamily="2" charset="2"/>
              <a:buChar char="n"/>
              <a:defRPr/>
            </a:pPr>
            <a:r>
              <a:rPr lang="zh-CN" altLang="en-US" dirty="0">
                <a:latin typeface="+mn-lt"/>
                <a:ea typeface="+mn-ea"/>
              </a:rPr>
              <a:t>不是所有的结论都一样重要，你要精心选择最有可能接近真相的那个。</a:t>
            </a:r>
          </a:p>
          <a:p>
            <a:pPr marL="457200" indent="-457200" fontAlgn="auto">
              <a:spcBef>
                <a:spcPts val="1800"/>
              </a:spcBef>
              <a:spcAft>
                <a:spcPts val="0"/>
              </a:spcAft>
              <a:buClr>
                <a:schemeClr val="accent1"/>
              </a:buClr>
              <a:buFont typeface="Wingdings" pitchFamily="2" charset="2"/>
              <a:buChar char="n"/>
              <a:defRPr/>
            </a:pPr>
            <a:r>
              <a:rPr lang="zh-CN" altLang="en-US" dirty="0">
                <a:latin typeface="+mn-lt"/>
                <a:ea typeface="+mn-ea"/>
              </a:rPr>
              <a:t>好的结论并非完美，如果发现新的事实，你得有勇气改变你的看法。</a:t>
            </a:r>
            <a:endParaRPr lang="en-US" altLang="zh-CN" dirty="0">
              <a:latin typeface="+mn-lt"/>
              <a:ea typeface="+mn-ea"/>
            </a:endParaRPr>
          </a:p>
        </p:txBody>
      </p:sp>
      <p:sp>
        <p:nvSpPr>
          <p:cNvPr id="9" name="矩形 8"/>
          <p:cNvSpPr/>
          <p:nvPr/>
        </p:nvSpPr>
        <p:spPr>
          <a:xfrm>
            <a:off x="642938" y="4429125"/>
            <a:ext cx="7000875" cy="1754188"/>
          </a:xfrm>
          <a:prstGeom prst="rect">
            <a:avLst/>
          </a:prstGeom>
        </p:spPr>
        <p:txBody>
          <a:bodyPr>
            <a:spAutoFit/>
          </a:bodyPr>
          <a:lstStyle/>
          <a:p>
            <a:pPr eaLnBrk="0" hangingPunct="0">
              <a:buFont typeface="Wingdings" pitchFamily="2" charset="2"/>
              <a:buNone/>
              <a:defRPr/>
            </a:pPr>
            <a:r>
              <a:rPr lang="zh-CN" altLang="en-US" dirty="0">
                <a:latin typeface="+mn-lt"/>
                <a:ea typeface="+mn-ea"/>
              </a:rPr>
              <a:t>小思考：</a:t>
            </a:r>
            <a:endParaRPr lang="en-US" altLang="zh-CN" dirty="0">
              <a:latin typeface="+mn-lt"/>
              <a:ea typeface="+mn-ea"/>
            </a:endParaRPr>
          </a:p>
          <a:p>
            <a:pPr marL="360363" indent="-360363" eaLnBrk="0" hangingPunct="0">
              <a:lnSpc>
                <a:spcPct val="150000"/>
              </a:lnSpc>
              <a:buFont typeface="微软雅黑" pitchFamily="34" charset="-122"/>
              <a:buAutoNum type="circleNumDbPlain"/>
              <a:defRPr/>
            </a:pPr>
            <a:r>
              <a:rPr lang="zh-CN" altLang="en-US" sz="2000" dirty="0">
                <a:latin typeface="微软雅黑" pitchFamily="34" charset="-122"/>
                <a:ea typeface="+mn-ea"/>
              </a:rPr>
              <a:t>人的动物性使男人想尽可能多地传播自己的基因</a:t>
            </a:r>
          </a:p>
          <a:p>
            <a:pPr marL="360363" indent="-360363" eaLnBrk="0" hangingPunct="0">
              <a:lnSpc>
                <a:spcPct val="150000"/>
              </a:lnSpc>
              <a:buFont typeface="微软雅黑" pitchFamily="34" charset="-122"/>
              <a:buAutoNum type="circleNumDbPlain"/>
              <a:defRPr/>
            </a:pPr>
            <a:r>
              <a:rPr lang="zh-CN" altLang="en-US" sz="2000" dirty="0">
                <a:latin typeface="微软雅黑" pitchFamily="34" charset="-122"/>
                <a:ea typeface="+mn-ea"/>
              </a:rPr>
              <a:t>自古男性有纳妾的传统</a:t>
            </a:r>
          </a:p>
          <a:p>
            <a:pPr marL="360363" indent="-360363" eaLnBrk="0" hangingPunct="0">
              <a:lnSpc>
                <a:spcPct val="150000"/>
              </a:lnSpc>
              <a:defRPr/>
            </a:pPr>
            <a:r>
              <a:rPr lang="zh-CN" altLang="en-US" sz="2000" dirty="0">
                <a:latin typeface="微软雅黑" pitchFamily="34" charset="-122"/>
                <a:ea typeface="+mn-ea"/>
              </a:rPr>
              <a:t>结论：一夫一妻婚姻制度有缺陷，小三存在是合理的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25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标题 4"/>
          <p:cNvSpPr>
            <a:spLocks noGrp="1"/>
          </p:cNvSpPr>
          <p:nvPr>
            <p:ph type="title"/>
          </p:nvPr>
        </p:nvSpPr>
        <p:spPr>
          <a:xfrm>
            <a:off x="395288" y="346075"/>
            <a:ext cx="8353425" cy="490538"/>
          </a:xfrm>
        </p:spPr>
        <p:txBody>
          <a:bodyPr/>
          <a:lstStyle/>
          <a:p>
            <a:pPr eaLnBrk="1" hangingPunct="1"/>
            <a:r>
              <a:rPr lang="zh-CN" altLang="en-US" smtClean="0"/>
              <a:t>关于批判性思维</a:t>
            </a:r>
          </a:p>
        </p:txBody>
      </p:sp>
      <p:sp>
        <p:nvSpPr>
          <p:cNvPr id="74755" name="灯片编号占位符 2"/>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FA65BF-0F2F-427C-A2E0-05EC128B3D4B}" type="slidenum">
              <a:rPr lang="zh-CN" altLang="en-US" smtClean="0"/>
              <a:pPr fontAlgn="base">
                <a:spcBef>
                  <a:spcPct val="0"/>
                </a:spcBef>
                <a:spcAft>
                  <a:spcPct val="0"/>
                </a:spcAft>
                <a:defRPr/>
              </a:pPr>
              <a:t>69</a:t>
            </a:fld>
            <a:endParaRPr lang="en-US" altLang="zh-CN" smtClean="0"/>
          </a:p>
        </p:txBody>
      </p:sp>
      <p:sp>
        <p:nvSpPr>
          <p:cNvPr id="6" name="Rectangle 19"/>
          <p:cNvSpPr>
            <a:spLocks noChangeArrowheads="1"/>
          </p:cNvSpPr>
          <p:nvPr/>
        </p:nvSpPr>
        <p:spPr bwMode="auto">
          <a:xfrm>
            <a:off x="323850" y="1143000"/>
            <a:ext cx="8135938" cy="1290638"/>
          </a:xfrm>
          <a:prstGeom prst="rect">
            <a:avLst/>
          </a:prstGeom>
          <a:noFill/>
          <a:ln w="3175" algn="ctr">
            <a:noFill/>
            <a:miter lim="800000"/>
            <a:headEnd/>
            <a:tailEnd/>
          </a:ln>
        </p:spPr>
        <p:txBody>
          <a:bodyPr>
            <a:spAutoFit/>
          </a:bodyPr>
          <a:lstStyle/>
          <a:p>
            <a:pPr marL="361950" indent="-361950" fontAlgn="auto">
              <a:lnSpc>
                <a:spcPct val="150000"/>
              </a:lnSpc>
              <a:spcBef>
                <a:spcPts val="0"/>
              </a:spcBef>
              <a:spcAft>
                <a:spcPts val="0"/>
              </a:spcAft>
              <a:buClr>
                <a:schemeClr val="accent1"/>
              </a:buClr>
              <a:buFont typeface="Wingdings" pitchFamily="2" charset="2"/>
              <a:buChar char="n"/>
              <a:defRPr/>
            </a:pPr>
            <a:r>
              <a:rPr lang="zh-CN" altLang="en-US" dirty="0">
                <a:latin typeface="+mn-ea"/>
                <a:ea typeface="+mn-ea"/>
              </a:rPr>
              <a:t>在美国，批判性思维相关课程是作为大学生的必修课。</a:t>
            </a:r>
          </a:p>
          <a:p>
            <a:pPr marL="361950" indent="-361950" fontAlgn="auto">
              <a:lnSpc>
                <a:spcPct val="150000"/>
              </a:lnSpc>
              <a:spcBef>
                <a:spcPts val="0"/>
              </a:spcBef>
              <a:spcAft>
                <a:spcPts val="0"/>
              </a:spcAft>
              <a:buClr>
                <a:schemeClr val="accent1"/>
              </a:buClr>
              <a:buFont typeface="Wingdings" pitchFamily="2" charset="2"/>
              <a:buChar char="n"/>
              <a:defRPr/>
            </a:pPr>
            <a:r>
              <a:rPr lang="zh-CN" altLang="en-US" dirty="0">
                <a:latin typeface="+mn-ea"/>
                <a:ea typeface="+mn-ea"/>
              </a:rPr>
              <a:t>必修课的含义在美国往往也是大家都头疼的课程，所以即使在美国，也并非人人都具备批判性思维。</a:t>
            </a:r>
          </a:p>
        </p:txBody>
      </p:sp>
      <p:pic>
        <p:nvPicPr>
          <p:cNvPr id="76805" name="图片 6" descr="ZzPh21t8S6.jpg"/>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3365500" y="2060575"/>
            <a:ext cx="5241925" cy="4689475"/>
          </a:xfrm>
          <a:prstGeom prst="rect">
            <a:avLst/>
          </a:prstGeom>
          <a:noFill/>
          <a:ln w="9525">
            <a:noFill/>
            <a:miter lim="800000"/>
            <a:headEnd/>
            <a:tailEnd/>
          </a:ln>
        </p:spPr>
      </p:pic>
      <p:sp>
        <p:nvSpPr>
          <p:cNvPr id="8" name="矩形 7"/>
          <p:cNvSpPr/>
          <p:nvPr/>
        </p:nvSpPr>
        <p:spPr>
          <a:xfrm>
            <a:off x="323850" y="2420938"/>
            <a:ext cx="3527425" cy="2120900"/>
          </a:xfrm>
          <a:prstGeom prst="rect">
            <a:avLst/>
          </a:prstGeom>
        </p:spPr>
        <p:txBody>
          <a:bodyPr>
            <a:spAutoFit/>
          </a:bodyPr>
          <a:lstStyle/>
          <a:p>
            <a:pPr marL="361950" indent="-361950" algn="just" fontAlgn="auto">
              <a:lnSpc>
                <a:spcPct val="150000"/>
              </a:lnSpc>
              <a:spcBef>
                <a:spcPts val="0"/>
              </a:spcBef>
              <a:spcAft>
                <a:spcPts val="0"/>
              </a:spcAft>
              <a:buClr>
                <a:schemeClr val="accent1"/>
              </a:buClr>
              <a:buFont typeface="Wingdings" pitchFamily="2" charset="2"/>
              <a:buChar char="n"/>
              <a:defRPr/>
            </a:pPr>
            <a:r>
              <a:rPr lang="zh-CN" altLang="en-US" dirty="0">
                <a:latin typeface="+mn-ea"/>
                <a:ea typeface="+mn-ea"/>
              </a:rPr>
              <a:t>截止目前为止，熟练利用批判性思维永远是少数人的武器，所以拥有批判性思维的人，往往具备某种精英意识的优越感。我对此完全表示理解。</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芒格学院 www.madewill.com">
  <a:themeElements>
    <a:clrScheme name="新思境">
      <a:dk1>
        <a:sysClr val="windowText" lastClr="000000"/>
      </a:dk1>
      <a:lt1>
        <a:sysClr val="window" lastClr="FFFFFF"/>
      </a:lt1>
      <a:dk2>
        <a:srgbClr val="04617B"/>
      </a:dk2>
      <a:lt2>
        <a:srgbClr val="DBF5F9"/>
      </a:lt2>
      <a:accent1>
        <a:srgbClr val="0F6FC6"/>
      </a:accent1>
      <a:accent2>
        <a:srgbClr val="009DD9"/>
      </a:accent2>
      <a:accent3>
        <a:srgbClr val="0BD0D9"/>
      </a:accent3>
      <a:accent4>
        <a:srgbClr val="FFC000"/>
      </a:accent4>
      <a:accent5>
        <a:srgbClr val="C00000"/>
      </a:accent5>
      <a:accent6>
        <a:srgbClr val="FF0000"/>
      </a:accent6>
      <a:hlink>
        <a:srgbClr val="009DD9"/>
      </a:hlink>
      <a:folHlink>
        <a:srgbClr val="85DFD0"/>
      </a:folHlink>
    </a:clrScheme>
    <a:fontScheme name="自定义 3">
      <a:majorFont>
        <a:latin typeface="Calibri"/>
        <a:ea typeface="微软雅黑"/>
        <a:cs typeface=""/>
      </a:majorFont>
      <a:minorFont>
        <a:latin typeface="Constanti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1845</TotalTime>
  <Words>7408</Words>
  <Application>Microsoft Office PowerPoint</Application>
  <PresentationFormat>全屏显示(4:3)</PresentationFormat>
  <Paragraphs>597</Paragraphs>
  <Slides>69</Slides>
  <Notes>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69</vt:i4>
      </vt:variant>
    </vt:vector>
  </HeadingPairs>
  <TitlesOfParts>
    <vt:vector size="79" baseType="lpstr">
      <vt:lpstr>Edo SZ</vt:lpstr>
      <vt:lpstr>Mistral</vt:lpstr>
      <vt:lpstr>宋体</vt:lpstr>
      <vt:lpstr>微软雅黑</vt:lpstr>
      <vt:lpstr>Arial</vt:lpstr>
      <vt:lpstr>Calibri</vt:lpstr>
      <vt:lpstr>Constantia</vt:lpstr>
      <vt:lpstr>Microsoft Sans Serif</vt:lpstr>
      <vt:lpstr>Wingdings</vt:lpstr>
      <vt:lpstr>芒格学院 www.madewill.com</vt:lpstr>
      <vt:lpstr>PowerPoint 演示文稿</vt:lpstr>
      <vt:lpstr>本书适合这样的人</vt:lpstr>
      <vt:lpstr>我们为什么要做这个PPT？</vt:lpstr>
      <vt:lpstr>PowerPoint 演示文稿</vt:lpstr>
      <vt:lpstr>每天都有人试图改变你的认识与信念</vt:lpstr>
      <vt:lpstr>假如你肯认真学习这本书：</vt:lpstr>
      <vt:lpstr>想学习批判性思维的人的五项素质</vt:lpstr>
      <vt:lpstr>PowerPoint 演示文稿</vt:lpstr>
      <vt:lpstr>你得克服情感障碍</vt:lpstr>
      <vt:lpstr>PowerPoint 演示文稿</vt:lpstr>
      <vt:lpstr>请你批判有意义的问题</vt:lpstr>
      <vt:lpstr>PowerPoint 演示文稿</vt:lpstr>
      <vt:lpstr>PowerPoint 演示文稿</vt:lpstr>
      <vt:lpstr>这是我们马上要开始的学习大纲</vt:lpstr>
      <vt:lpstr>PowerPoint 演示文稿</vt:lpstr>
      <vt:lpstr>PowerPoint 演示文稿</vt:lpstr>
      <vt:lpstr>理由是什么？--一个人有没有头脑要看能否提供充分的证据</vt:lpstr>
      <vt:lpstr>确定理由前你不能对一个结论的价值作出判断</vt:lpstr>
      <vt:lpstr>哪些词或短语意思不明确？</vt:lpstr>
      <vt:lpstr>在没弄明白歧义词句前别信任任何说法</vt:lpstr>
      <vt:lpstr>时刻留意歧义的影响—养成三个新的习惯</vt:lpstr>
      <vt:lpstr>谁在利用歧义？</vt:lpstr>
      <vt:lpstr>现在做一个测试，你是否支持以下观点？</vt:lpstr>
      <vt:lpstr>很多推理隐含作者承认却没有清楚表达的思想</vt:lpstr>
      <vt:lpstr>什么是价值观假设？</vt:lpstr>
      <vt:lpstr>PowerPoint 演示文稿</vt:lpstr>
      <vt:lpstr>关于价值观的一些常识</vt:lpstr>
      <vt:lpstr>描述性假设：解释为什么这个世界是这样的</vt:lpstr>
      <vt:lpstr>PowerPoint 演示文稿</vt:lpstr>
      <vt:lpstr>14种推理谬误之一</vt:lpstr>
      <vt:lpstr>14种推理谬误之二</vt:lpstr>
      <vt:lpstr>14种推理谬误之三</vt:lpstr>
      <vt:lpstr>14种推理谬误之四</vt:lpstr>
      <vt:lpstr>14种推理谬误之五</vt:lpstr>
      <vt:lpstr>14种推理谬误之六</vt:lpstr>
      <vt:lpstr>14种推理谬误之七</vt:lpstr>
      <vt:lpstr>14种推理谬误之八</vt:lpstr>
      <vt:lpstr>14种推理谬误之九</vt:lpstr>
      <vt:lpstr>14种推理谬误之十</vt:lpstr>
      <vt:lpstr>14种推理谬误之十一</vt:lpstr>
      <vt:lpstr>14种推理谬误之十二</vt:lpstr>
      <vt:lpstr>14种推理谬误之十三</vt:lpstr>
      <vt:lpstr>14种推理谬误之十四</vt:lpstr>
      <vt:lpstr>PowerPoint 演示文稿</vt:lpstr>
      <vt:lpstr>PowerPoint 演示文稿</vt:lpstr>
      <vt:lpstr>8种常用证据可靠性之一</vt:lpstr>
      <vt:lpstr>8种常用证据可靠性之二</vt:lpstr>
      <vt:lpstr>8种常用证据可靠性之三</vt:lpstr>
      <vt:lpstr>8种常用证据可靠性之四</vt:lpstr>
      <vt:lpstr>8种常用证据可靠性之五</vt:lpstr>
      <vt:lpstr>8种常用证据可靠性之六</vt:lpstr>
      <vt:lpstr>8种常用证据可靠性之七</vt:lpstr>
      <vt:lpstr>8种常用证据可靠性之八</vt:lpstr>
      <vt:lpstr>PowerPoint 演示文稿</vt:lpstr>
      <vt:lpstr>PowerPoint 演示文稿</vt:lpstr>
      <vt:lpstr>别简单归因！</vt:lpstr>
      <vt:lpstr>别简单归因！</vt:lpstr>
      <vt:lpstr>别简单归因！</vt:lpstr>
      <vt:lpstr>别简单归因！</vt:lpstr>
      <vt:lpstr>PowerPoint 演示文稿</vt:lpstr>
      <vt:lpstr>PowerPoint 演示文稿</vt:lpstr>
      <vt:lpstr>统计数据中的骗局之一</vt:lpstr>
      <vt:lpstr>统计数据中的骗局之二</vt:lpstr>
      <vt:lpstr>统计数据中的骗局之三</vt:lpstr>
      <vt:lpstr>统计数据中的骗局之四</vt:lpstr>
      <vt:lpstr>统计数据中的骗局之五</vt:lpstr>
      <vt:lpstr>小心别人故意遗漏了哪些重要信息？</vt:lpstr>
      <vt:lpstr>什么结论可能是最合理的？</vt:lpstr>
      <vt:lpstr>关于批判性思维</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ben kevin</cp:lastModifiedBy>
  <cp:revision>632</cp:revision>
  <dcterms:created xsi:type="dcterms:W3CDTF">2010-11-15T12:14:54Z</dcterms:created>
  <dcterms:modified xsi:type="dcterms:W3CDTF">2018-11-06T14:35:04Z</dcterms:modified>
</cp:coreProperties>
</file>